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17.xml"/>
  <Override ContentType="application/vnd.ms-office.chartcolorstyle+xml" PartName="/ppt/charts/colors8.xml"/>
  <Override ContentType="application/vnd.ms-office.chartcolorstyle+xml" PartName="/ppt/charts/colors11.xml"/>
  <Override ContentType="application/vnd.ms-office.chartcolorstyle+xml" PartName="/ppt/charts/colors15.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0.xml"/>
  <Override ContentType="application/vnd.ms-office.chartcolorstyle+xml" PartName="/ppt/charts/colors2.xml"/>
  <Override ContentType="application/vnd.ms-office.chartcolorstyle+xml" PartName="/ppt/charts/colors3.xml"/>
  <Override ContentType="application/vnd.ms-office.chartcolorstyle+xml" PartName="/ppt/charts/colors16.xml"/>
  <Override ContentType="application/vnd.ms-office.chartcolorstyle+xml" PartName="/ppt/charts/colors18.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9.xml"/>
  <Override ContentType="application/vnd.openxmlformats-officedocument.drawingml.chart+xml" PartName="/ppt/charts/chart20.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1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9.xml"/>
  <Override ContentType="application/vnd.ms-office.chartstyle+xml" PartName="/ppt/charts/style5.xml"/>
  <Override ContentType="application/vnd.ms-office.chartstyle+xml" PartName="/ppt/charts/style8.xml"/>
  <Override ContentType="application/vnd.ms-office.chartstyle+xml" PartName="/ppt/charts/style20.xml"/>
  <Override ContentType="application/vnd.ms-office.chartstyle+xml" PartName="/ppt/charts/style1.xml"/>
  <Override ContentType="application/vnd.ms-office.chartstyle+xml" PartName="/ppt/charts/style12.xml"/>
  <Override ContentType="application/vnd.ms-office.chartstyle+xml" PartName="/ppt/charts/style18.xml"/>
  <Override ContentType="application/vnd.ms-office.chartstyle+xml" PartName="/ppt/charts/style16.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1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ms-office.chartstyle+xml" PartName="/ppt/charts/style15.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89" r:id="rId5"/>
    <p:sldMasterId id="214748372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Lst>
  <p:sldSz cy="6858000" cx="12192000"/>
  <p:notesSz cx="6858000" cy="9144000"/>
  <p:embeddedFontLst>
    <p:embeddedFont>
      <p:font typeface="Roboto"/>
      <p:regular r:id="rId95"/>
      <p:bold r:id="rId96"/>
      <p:italic r:id="rId97"/>
      <p:boldItalic r:id="rId98"/>
    </p:embeddedFont>
    <p:embeddedFont>
      <p:font typeface="Fira Sans Extra Condensed Medium"/>
      <p:regular r:id="rId99"/>
      <p:bold r:id="rId100"/>
      <p:italic r:id="rId101"/>
      <p:boldItalic r:id="rId102"/>
    </p:embeddedFont>
    <p:embeddedFont>
      <p:font typeface="Tahoma"/>
      <p:regular r:id="rId103"/>
      <p:bold r:id="rId104"/>
    </p:embeddedFont>
    <p:embeddedFont>
      <p:font typeface="Quattrocento Sans"/>
      <p:regular r:id="rId105"/>
      <p:bold r:id="rId106"/>
      <p:italic r:id="rId107"/>
      <p:boldItalic r:id="rId108"/>
    </p:embeddedFont>
    <p:embeddedFont>
      <p:font typeface="Fira Sans Extra Condensed"/>
      <p:regular r:id="rId109"/>
      <p:bold r:id="rId110"/>
      <p:italic r:id="rId111"/>
      <p:boldItalic r:id="rId112"/>
    </p:embeddedFont>
    <p:embeddedFont>
      <p:font typeface="Fira Sans Extra Condensed SemiBold"/>
      <p:regular r:id="rId113"/>
      <p:bold r:id="rId114"/>
      <p:italic r:id="rId115"/>
      <p:boldItalic r:id="rId116"/>
    </p:embeddedFont>
    <p:embeddedFont>
      <p:font typeface="Open Sans"/>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1" roundtripDataSignature="AMtx7mjZtDpilDOtliuV1B3pzQzKDULy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8D3D49-9A56-42DB-AAE9-AC7AC0861FBC}">
  <a:tblStyle styleId="{B18D3D49-9A56-42DB-AAE9-AC7AC0861FBC}"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D28BB27B-1B80-46D1-8E21-6DE8FFF5F8F1}"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AC4637D-C7FE-47FA-BA13-AF7045C1CEC3}" styleName="Table_2">
    <a:wholeTbl>
      <a:tcTxStyle b="off" i="off">
        <a:font>
          <a:latin typeface="Calibri"/>
          <a:ea typeface="Calibri"/>
          <a:cs typeface="Calibri"/>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2"/>
          </a:solidFill>
        </a:fill>
      </a:tcStyle>
    </a:firstRow>
    <a:neCell>
      <a:tcTxStyle/>
    </a:neCell>
    <a:nwCell>
      <a:tcTxStyle/>
    </a:nwCell>
  </a:tblStyle>
  <a:tblStyle styleId="{1428D543-622A-4938-A9D1-95878E73734E}" styleName="Table_3">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4"/>
          </a:solidFill>
        </a:fill>
      </a:tcStyle>
    </a:firstRow>
    <a:neCell>
      <a:tcTxStyle/>
    </a:neCell>
    <a:nwCell>
      <a:tcTxStyle/>
    </a:nwCell>
  </a:tblStyle>
  <a:tblStyle styleId="{C30AC680-BDFC-4F7A-AF5C-CCDC7B149B97}" styleName="Table_4">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A5789F4F-51D6-4D7E-A4C2-E371BF2CD345}" styleName="Table_5">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C5D81E02-BEBE-47D1-B638-79E303DF2DA3}" styleName="Table_6">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CECE7"/>
          </a:solidFill>
        </a:fill>
      </a:tcStyle>
    </a:band1H>
    <a:band2H>
      <a:tcTxStyle/>
    </a:band2H>
    <a:band1V>
      <a:tcTxStyle/>
      <a:tcStyle>
        <a:fill>
          <a:solidFill>
            <a:srgbClr val="FCECE7"/>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font" Target="fonts/QuattrocentoSans-italic.fntdata"/><Relationship Id="rId106" Type="http://schemas.openxmlformats.org/officeDocument/2006/relationships/font" Target="fonts/QuattrocentoSans-bold.fntdata"/><Relationship Id="rId105" Type="http://schemas.openxmlformats.org/officeDocument/2006/relationships/font" Target="fonts/QuattrocentoSans-regular.fntdata"/><Relationship Id="rId104" Type="http://schemas.openxmlformats.org/officeDocument/2006/relationships/font" Target="fonts/Tahoma-bold.fntdata"/><Relationship Id="rId109" Type="http://schemas.openxmlformats.org/officeDocument/2006/relationships/font" Target="fonts/FiraSansExtraCondensed-regular.fntdata"/><Relationship Id="rId108" Type="http://schemas.openxmlformats.org/officeDocument/2006/relationships/font" Target="fonts/QuattrocentoSans-boldItalic.fnt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font" Target="fonts/Tahoma-regular.fntdata"/><Relationship Id="rId102" Type="http://schemas.openxmlformats.org/officeDocument/2006/relationships/font" Target="fonts/FiraSansExtraCondensedMedium-boldItalic.fntdata"/><Relationship Id="rId101" Type="http://schemas.openxmlformats.org/officeDocument/2006/relationships/font" Target="fonts/FiraSansExtraCondensedMedium-italic.fntdata"/><Relationship Id="rId100" Type="http://schemas.openxmlformats.org/officeDocument/2006/relationships/font" Target="fonts/FiraSansExtraCondensedMedium-bold.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121" Type="http://customschemas.google.com/relationships/presentationmetadata" Target="metadata"/><Relationship Id="rId25" Type="http://schemas.openxmlformats.org/officeDocument/2006/relationships/slide" Target="slides/slide18.xml"/><Relationship Id="rId120"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Roboto-regular.fntdata"/><Relationship Id="rId94" Type="http://schemas.openxmlformats.org/officeDocument/2006/relationships/slide" Target="slides/slide87.xml"/><Relationship Id="rId97" Type="http://schemas.openxmlformats.org/officeDocument/2006/relationships/font" Target="fonts/Roboto-italic.fntdata"/><Relationship Id="rId96" Type="http://schemas.openxmlformats.org/officeDocument/2006/relationships/font" Target="fonts/Roboto-bold.fntdata"/><Relationship Id="rId11" Type="http://schemas.openxmlformats.org/officeDocument/2006/relationships/slide" Target="slides/slide4.xml"/><Relationship Id="rId99" Type="http://schemas.openxmlformats.org/officeDocument/2006/relationships/font" Target="fonts/FiraSansExtraCondensedMedium-regular.fntdata"/><Relationship Id="rId10" Type="http://schemas.openxmlformats.org/officeDocument/2006/relationships/slide" Target="slides/slide3.xml"/><Relationship Id="rId98" Type="http://schemas.openxmlformats.org/officeDocument/2006/relationships/font" Target="fonts/Roboto-bold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font" Target="fonts/OpenSans-bold.fntdata"/><Relationship Id="rId117" Type="http://schemas.openxmlformats.org/officeDocument/2006/relationships/font" Target="fonts/OpenSans-regular.fntdata"/><Relationship Id="rId116" Type="http://schemas.openxmlformats.org/officeDocument/2006/relationships/font" Target="fonts/FiraSansExtraCondensedSemiBold-boldItalic.fntdata"/><Relationship Id="rId115" Type="http://schemas.openxmlformats.org/officeDocument/2006/relationships/font" Target="fonts/FiraSansExtraCondensedSemiBold-italic.fntdata"/><Relationship Id="rId119" Type="http://schemas.openxmlformats.org/officeDocument/2006/relationships/font" Target="fonts/OpenSans-italic.fntdata"/><Relationship Id="rId15" Type="http://schemas.openxmlformats.org/officeDocument/2006/relationships/slide" Target="slides/slide8.xml"/><Relationship Id="rId110" Type="http://schemas.openxmlformats.org/officeDocument/2006/relationships/font" Target="fonts/FiraSansExtraCondensed-bold.fntdata"/><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FiraSansExtraCondensedSemiBold-bold.fntdata"/><Relationship Id="rId18" Type="http://schemas.openxmlformats.org/officeDocument/2006/relationships/slide" Target="slides/slide11.xml"/><Relationship Id="rId113" Type="http://schemas.openxmlformats.org/officeDocument/2006/relationships/font" Target="fonts/FiraSansExtraCondensedSemiBold-regular.fntdata"/><Relationship Id="rId112" Type="http://schemas.openxmlformats.org/officeDocument/2006/relationships/font" Target="fonts/FiraSansExtraCondensed-boldItalic.fntdata"/><Relationship Id="rId111" Type="http://schemas.openxmlformats.org/officeDocument/2006/relationships/font" Target="fonts/FiraSansExtraCondensed-italic.fntdata"/><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BHUSHAN\Downloads\Table%202%20curriculum%20content%20(3).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175.175.9.51\IT%20Department%20Storage\NBA%202021\CR%205\PPT\graph.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175.175.9.51\IT%20Department%20Storage\NBA%202021\CR%205\PPT\graph.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file:///\\175.175.9.51\IT%20Department%20Storage\NBA%202021\CR%205\PPT\graph.xlsx"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file:///\\175.175.9.51\IT%20Department%20Storage\NBA%202021\CR%205\PPT\graph.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oleObject" Target="file:///\\175.175.9.51\IT%20Department%20Storage\NBA%202021\CR%205\SAR%205%20final\Final%20NBA%20documents%202%20july\Display-Criteria5-graphs.xlsx" TargetMode="Externa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oleObject" Target="file:///\\175.175.9.51\IT%20Department%20Storage\NBA%202021\CR%205\PPT\graph.xlsx" TargetMode="External"/></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oleObject" Target="file:///\\175.175.9.51\IT%20Department%20Storage\NBA%202021\CR%205\PPT\graph.xlsx" TargetMode="Externa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175.175.9.51\IT%20Department%20Storage\NBA%202021\CR%203\BATCHWISE%20HML%20ATTAINMENT.xlsx" TargetMode="Externa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oleObject" Target="file:///\\175.175.9.51\IT%20Department%20Storage\NBA%202021\CR%203\BATCHWISE%20HML%20ATTAINMEN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Rahul\Desktop\BATCHWISE%20HML%20ATTAINMENT.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175.175.9.51\IT%20Department%20Storage\RN\cr4%202021\cr4%20graph%20exam%20data04072022.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175.175.9.51\IT%20Department%20Storage\RN\cr4%202021\cr4%20graph%20exam%20data04072022.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175.175.9.51\IT%20Department%20Storage\NBA%202021\CR%204\Academic%20Performance%20in%20Third%20Year%20&amp;%20Second%20Year%2014072022.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175.175.9.51\IT%20Department%20Storage\NBA%202021\CR%204\Academic%20Performance%20in%20Third%20Year%20&amp;%20Second%20Year%2014072022.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C:\Users\Namdeo\Desktop\Placement%20Register%20Updated\Alumni%20Register%20updated%202021%20Batch08072022.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175.175.9.51\IT%20Department%20Storage\Jagruti%20Jadhav\ISO%20IT\Plaement%20Graph%20for%20R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1" dirty="0"/>
              <a:t>Details of Curriculum Content (% of Total number of credits of the program)</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'Graph1-  '!$E$5</c:f>
              <c:strCache>
                <c:ptCount val="1"/>
                <c:pt idx="0">
                  <c:v> IT Curriculum – US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  '!$D$6:$D$13</c:f>
              <c:strCache>
                <c:ptCount val="8"/>
                <c:pt idx="0">
                  <c:v>H-SC</c:v>
                </c:pt>
                <c:pt idx="1">
                  <c:v>BS</c:v>
                </c:pt>
                <c:pt idx="2">
                  <c:v>ES</c:v>
                </c:pt>
                <c:pt idx="3">
                  <c:v>PC</c:v>
                </c:pt>
                <c:pt idx="4">
                  <c:v>PE</c:v>
                </c:pt>
                <c:pt idx="5">
                  <c:v>OE</c:v>
                </c:pt>
                <c:pt idx="6">
                  <c:v>P&amp;INT</c:v>
                </c:pt>
                <c:pt idx="7">
                  <c:v>HSD</c:v>
                </c:pt>
              </c:strCache>
            </c:strRef>
          </c:cat>
          <c:val>
            <c:numRef>
              <c:f>'Graph1-  '!$E$6:$E$13</c:f>
              <c:numCache>
                <c:formatCode>General</c:formatCode>
                <c:ptCount val="8"/>
                <c:pt idx="0">
                  <c:v>17.5</c:v>
                </c:pt>
                <c:pt idx="1">
                  <c:v>13.33</c:v>
                </c:pt>
                <c:pt idx="2">
                  <c:v>0</c:v>
                </c:pt>
                <c:pt idx="3">
                  <c:v>37.5</c:v>
                </c:pt>
                <c:pt idx="4">
                  <c:v>23.33</c:v>
                </c:pt>
                <c:pt idx="5">
                  <c:v>5</c:v>
                </c:pt>
                <c:pt idx="6">
                  <c:v>0</c:v>
                </c:pt>
                <c:pt idx="7">
                  <c:v>3.33</c:v>
                </c:pt>
              </c:numCache>
            </c:numRef>
          </c:val>
          <c:extLst xmlns:c16r2="http://schemas.microsoft.com/office/drawing/2015/06/chart">
            <c:ext xmlns:c16="http://schemas.microsoft.com/office/drawing/2014/chart" uri="{C3380CC4-5D6E-409C-BE32-E72D297353CC}">
              <c16:uniqueId val="{00000000-26C6-4CDD-AD9F-F97F74ABD03E}"/>
            </c:ext>
          </c:extLst>
        </c:ser>
        <c:ser>
          <c:idx val="1"/>
          <c:order val="1"/>
          <c:tx>
            <c:strRef>
              <c:f>'Graph1-  '!$F$5</c:f>
              <c:strCache>
                <c:ptCount val="1"/>
                <c:pt idx="0">
                  <c:v>  Model curriculum AICTE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  '!$D$6:$D$13</c:f>
              <c:strCache>
                <c:ptCount val="8"/>
                <c:pt idx="0">
                  <c:v>H-SC</c:v>
                </c:pt>
                <c:pt idx="1">
                  <c:v>BS</c:v>
                </c:pt>
                <c:pt idx="2">
                  <c:v>ES</c:v>
                </c:pt>
                <c:pt idx="3">
                  <c:v>PC</c:v>
                </c:pt>
                <c:pt idx="4">
                  <c:v>PE</c:v>
                </c:pt>
                <c:pt idx="5">
                  <c:v>OE</c:v>
                </c:pt>
                <c:pt idx="6">
                  <c:v>P&amp;INT</c:v>
                </c:pt>
                <c:pt idx="7">
                  <c:v>HSD</c:v>
                </c:pt>
              </c:strCache>
            </c:strRef>
          </c:cat>
          <c:val>
            <c:numRef>
              <c:f>'Graph1-  '!$F$6:$F$13</c:f>
              <c:numCache>
                <c:formatCode>General</c:formatCode>
                <c:ptCount val="8"/>
                <c:pt idx="0">
                  <c:v>7.5</c:v>
                </c:pt>
                <c:pt idx="1">
                  <c:v>15.63</c:v>
                </c:pt>
                <c:pt idx="2">
                  <c:v>15</c:v>
                </c:pt>
                <c:pt idx="3">
                  <c:v>30</c:v>
                </c:pt>
                <c:pt idx="4">
                  <c:v>11.25</c:v>
                </c:pt>
                <c:pt idx="5">
                  <c:v>11.25</c:v>
                </c:pt>
                <c:pt idx="6">
                  <c:v>9.3800000000000008</c:v>
                </c:pt>
                <c:pt idx="7">
                  <c:v>0</c:v>
                </c:pt>
              </c:numCache>
            </c:numRef>
          </c:val>
          <c:extLst xmlns:c16r2="http://schemas.microsoft.com/office/drawing/2015/06/chart">
            <c:ext xmlns:c16="http://schemas.microsoft.com/office/drawing/2014/chart" uri="{C3380CC4-5D6E-409C-BE32-E72D297353CC}">
              <c16:uniqueId val="{00000001-26C6-4CDD-AD9F-F97F74ABD03E}"/>
            </c:ext>
          </c:extLst>
        </c:ser>
        <c:ser>
          <c:idx val="2"/>
          <c:order val="2"/>
          <c:tx>
            <c:strRef>
              <c:f>'Graph1-  '!$G$5</c:f>
              <c:strCache>
                <c:ptCount val="1"/>
                <c:pt idx="0">
                  <c:v>UOM Curriculum</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  '!$D$6:$D$13</c:f>
              <c:strCache>
                <c:ptCount val="8"/>
                <c:pt idx="0">
                  <c:v>H-SC</c:v>
                </c:pt>
                <c:pt idx="1">
                  <c:v>BS</c:v>
                </c:pt>
                <c:pt idx="2">
                  <c:v>ES</c:v>
                </c:pt>
                <c:pt idx="3">
                  <c:v>PC</c:v>
                </c:pt>
                <c:pt idx="4">
                  <c:v>PE</c:v>
                </c:pt>
                <c:pt idx="5">
                  <c:v>OE</c:v>
                </c:pt>
                <c:pt idx="6">
                  <c:v>P&amp;INT</c:v>
                </c:pt>
                <c:pt idx="7">
                  <c:v>HSD</c:v>
                </c:pt>
              </c:strCache>
            </c:strRef>
          </c:cat>
          <c:val>
            <c:numRef>
              <c:f>'Graph1-  '!$G$6:$G$13</c:f>
              <c:numCache>
                <c:formatCode>0.00</c:formatCode>
                <c:ptCount val="8"/>
                <c:pt idx="0">
                  <c:v>2.75</c:v>
                </c:pt>
                <c:pt idx="1">
                  <c:v>14.29</c:v>
                </c:pt>
                <c:pt idx="2">
                  <c:v>10.99</c:v>
                </c:pt>
                <c:pt idx="3">
                  <c:v>43.41</c:v>
                </c:pt>
                <c:pt idx="4">
                  <c:v>9.89</c:v>
                </c:pt>
                <c:pt idx="5">
                  <c:v>3.3</c:v>
                </c:pt>
                <c:pt idx="6">
                  <c:v>9.34</c:v>
                </c:pt>
                <c:pt idx="7" formatCode="General">
                  <c:v>0</c:v>
                </c:pt>
              </c:numCache>
            </c:numRef>
          </c:val>
          <c:extLst xmlns:c16r2="http://schemas.microsoft.com/office/drawing/2015/06/chart">
            <c:ext xmlns:c16="http://schemas.microsoft.com/office/drawing/2014/chart" uri="{C3380CC4-5D6E-409C-BE32-E72D297353CC}">
              <c16:uniqueId val="{00000002-26C6-4CDD-AD9F-F97F74ABD03E}"/>
            </c:ext>
          </c:extLst>
        </c:ser>
        <c:ser>
          <c:idx val="3"/>
          <c:order val="3"/>
          <c:tx>
            <c:strRef>
              <c:f>'Graph1-  '!$H$5</c:f>
              <c:strCache>
                <c:ptCount val="1"/>
                <c:pt idx="0">
                  <c:v>TCET Autonomy</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  '!$D$6:$D$13</c:f>
              <c:strCache>
                <c:ptCount val="8"/>
                <c:pt idx="0">
                  <c:v>H-SC</c:v>
                </c:pt>
                <c:pt idx="1">
                  <c:v>BS</c:v>
                </c:pt>
                <c:pt idx="2">
                  <c:v>ES</c:v>
                </c:pt>
                <c:pt idx="3">
                  <c:v>PC</c:v>
                </c:pt>
                <c:pt idx="4">
                  <c:v>PE</c:v>
                </c:pt>
                <c:pt idx="5">
                  <c:v>OE</c:v>
                </c:pt>
                <c:pt idx="6">
                  <c:v>P&amp;INT</c:v>
                </c:pt>
                <c:pt idx="7">
                  <c:v>HSD</c:v>
                </c:pt>
              </c:strCache>
            </c:strRef>
          </c:cat>
          <c:val>
            <c:numRef>
              <c:f>'Graph1-  '!$H$6:$H$13</c:f>
              <c:numCache>
                <c:formatCode>General</c:formatCode>
                <c:ptCount val="8"/>
                <c:pt idx="0">
                  <c:v>4.37</c:v>
                </c:pt>
                <c:pt idx="1">
                  <c:v>13.11</c:v>
                </c:pt>
                <c:pt idx="2">
                  <c:v>13.59</c:v>
                </c:pt>
                <c:pt idx="3">
                  <c:v>27.67</c:v>
                </c:pt>
                <c:pt idx="4">
                  <c:v>9.7100000000000009</c:v>
                </c:pt>
                <c:pt idx="5">
                  <c:v>5.83</c:v>
                </c:pt>
                <c:pt idx="6">
                  <c:v>11.17</c:v>
                </c:pt>
                <c:pt idx="7">
                  <c:v>14.56</c:v>
                </c:pt>
              </c:numCache>
            </c:numRef>
          </c:val>
          <c:extLst xmlns:c16r2="http://schemas.microsoft.com/office/drawing/2015/06/chart">
            <c:ext xmlns:c16="http://schemas.microsoft.com/office/drawing/2014/chart" uri="{C3380CC4-5D6E-409C-BE32-E72D297353CC}">
              <c16:uniqueId val="{00000003-26C6-4CDD-AD9F-F97F74ABD03E}"/>
            </c:ext>
          </c:extLst>
        </c:ser>
        <c:dLbls>
          <c:showLegendKey val="0"/>
          <c:showVal val="1"/>
          <c:showCatName val="0"/>
          <c:showSerName val="0"/>
          <c:showPercent val="0"/>
          <c:showBubbleSize val="0"/>
        </c:dLbls>
        <c:gapWidth val="150"/>
        <c:shape val="box"/>
        <c:axId val="387272192"/>
        <c:axId val="387272584"/>
        <c:axId val="0"/>
      </c:bar3DChart>
      <c:catAx>
        <c:axId val="387272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87272584"/>
        <c:crosses val="autoZero"/>
        <c:auto val="1"/>
        <c:lblAlgn val="ctr"/>
        <c:lblOffset val="100"/>
        <c:noMultiLvlLbl val="0"/>
      </c:catAx>
      <c:valAx>
        <c:axId val="387272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8727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00" b="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Event conducted</a:t>
            </a:r>
            <a:endParaRPr lang="en-IN"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Sheet1!$E$10</c:f>
              <c:strCache>
                <c:ptCount val="1"/>
                <c:pt idx="0">
                  <c:v>Workshop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Sheet1!$D$11:$D$13</c:f>
              <c:strCache>
                <c:ptCount val="3"/>
                <c:pt idx="0">
                  <c:v>2019-20</c:v>
                </c:pt>
                <c:pt idx="1">
                  <c:v>2020-21</c:v>
                </c:pt>
                <c:pt idx="2">
                  <c:v>2021-22</c:v>
                </c:pt>
              </c:strCache>
            </c:strRef>
          </c:cat>
          <c:val>
            <c:numRef>
              <c:f>Sheet1!$E$11:$E$13</c:f>
              <c:numCache>
                <c:formatCode>General</c:formatCode>
                <c:ptCount val="3"/>
                <c:pt idx="0">
                  <c:v>4</c:v>
                </c:pt>
                <c:pt idx="1">
                  <c:v>4</c:v>
                </c:pt>
                <c:pt idx="2">
                  <c:v>4</c:v>
                </c:pt>
              </c:numCache>
            </c:numRef>
          </c:val>
          <c:extLst xmlns:c16r2="http://schemas.microsoft.com/office/drawing/2015/06/chart">
            <c:ext xmlns:c16="http://schemas.microsoft.com/office/drawing/2014/chart" uri="{C3380CC4-5D6E-409C-BE32-E72D297353CC}">
              <c16:uniqueId val="{00000000-7EDD-4DEF-AAAF-124F5442350A}"/>
            </c:ext>
          </c:extLst>
        </c:ser>
        <c:ser>
          <c:idx val="1"/>
          <c:order val="1"/>
          <c:tx>
            <c:strRef>
              <c:f>Sheet1!$F$10</c:f>
              <c:strCache>
                <c:ptCount val="1"/>
                <c:pt idx="0">
                  <c:v>Webinar/ Seminar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Sheet1!$D$11:$D$13</c:f>
              <c:strCache>
                <c:ptCount val="3"/>
                <c:pt idx="0">
                  <c:v>2019-20</c:v>
                </c:pt>
                <c:pt idx="1">
                  <c:v>2020-21</c:v>
                </c:pt>
                <c:pt idx="2">
                  <c:v>2021-22</c:v>
                </c:pt>
              </c:strCache>
            </c:strRef>
          </c:cat>
          <c:val>
            <c:numRef>
              <c:f>Sheet1!$F$11:$F$13</c:f>
              <c:numCache>
                <c:formatCode>General</c:formatCode>
                <c:ptCount val="3"/>
                <c:pt idx="0">
                  <c:v>4</c:v>
                </c:pt>
                <c:pt idx="1">
                  <c:v>4</c:v>
                </c:pt>
                <c:pt idx="2">
                  <c:v>5</c:v>
                </c:pt>
              </c:numCache>
            </c:numRef>
          </c:val>
          <c:extLst xmlns:c16r2="http://schemas.microsoft.com/office/drawing/2015/06/chart">
            <c:ext xmlns:c16="http://schemas.microsoft.com/office/drawing/2014/chart" uri="{C3380CC4-5D6E-409C-BE32-E72D297353CC}">
              <c16:uniqueId val="{00000001-7EDD-4DEF-AAAF-124F5442350A}"/>
            </c:ext>
          </c:extLst>
        </c:ser>
        <c:ser>
          <c:idx val="2"/>
          <c:order val="2"/>
          <c:tx>
            <c:strRef>
              <c:f>Sheet1!$G$10</c:f>
              <c:strCache>
                <c:ptCount val="1"/>
                <c:pt idx="0">
                  <c:v>Quiz/compitition/other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Sheet1!$D$11:$D$13</c:f>
              <c:strCache>
                <c:ptCount val="3"/>
                <c:pt idx="0">
                  <c:v>2019-20</c:v>
                </c:pt>
                <c:pt idx="1">
                  <c:v>2020-21</c:v>
                </c:pt>
                <c:pt idx="2">
                  <c:v>2021-22</c:v>
                </c:pt>
              </c:strCache>
            </c:strRef>
          </c:cat>
          <c:val>
            <c:numRef>
              <c:f>Sheet1!$G$11:$G$13</c:f>
              <c:numCache>
                <c:formatCode>General</c:formatCode>
                <c:ptCount val="3"/>
                <c:pt idx="0">
                  <c:v>4</c:v>
                </c:pt>
                <c:pt idx="1">
                  <c:v>4</c:v>
                </c:pt>
                <c:pt idx="2">
                  <c:v>5</c:v>
                </c:pt>
              </c:numCache>
            </c:numRef>
          </c:val>
          <c:extLst xmlns:c16r2="http://schemas.microsoft.com/office/drawing/2015/06/chart">
            <c:ext xmlns:c16="http://schemas.microsoft.com/office/drawing/2014/chart" uri="{C3380CC4-5D6E-409C-BE32-E72D297353CC}">
              <c16:uniqueId val="{00000002-7EDD-4DEF-AAAF-124F5442350A}"/>
            </c:ext>
          </c:extLst>
        </c:ser>
        <c:ser>
          <c:idx val="3"/>
          <c:order val="3"/>
          <c:tx>
            <c:strRef>
              <c:f>Sheet1!$H$10</c:f>
              <c:strCache>
                <c:ptCount val="1"/>
                <c:pt idx="0">
                  <c:v>Industrial visit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Sheet1!$D$11:$D$13</c:f>
              <c:strCache>
                <c:ptCount val="3"/>
                <c:pt idx="0">
                  <c:v>2019-20</c:v>
                </c:pt>
                <c:pt idx="1">
                  <c:v>2020-21</c:v>
                </c:pt>
                <c:pt idx="2">
                  <c:v>2021-22</c:v>
                </c:pt>
              </c:strCache>
            </c:strRef>
          </c:cat>
          <c:val>
            <c:numRef>
              <c:f>Sheet1!$H$11:$H$13</c:f>
              <c:numCache>
                <c:formatCode>General</c:formatCode>
                <c:ptCount val="3"/>
                <c:pt idx="0">
                  <c:v>2</c:v>
                </c:pt>
                <c:pt idx="1">
                  <c:v>1</c:v>
                </c:pt>
                <c:pt idx="2">
                  <c:v>0</c:v>
                </c:pt>
              </c:numCache>
            </c:numRef>
          </c:val>
          <c:extLst xmlns:c16r2="http://schemas.microsoft.com/office/drawing/2015/06/chart">
            <c:ext xmlns:c16="http://schemas.microsoft.com/office/drawing/2014/chart" uri="{C3380CC4-5D6E-409C-BE32-E72D297353CC}">
              <c16:uniqueId val="{00000003-7EDD-4DEF-AAAF-124F5442350A}"/>
            </c:ext>
          </c:extLst>
        </c:ser>
        <c:ser>
          <c:idx val="4"/>
          <c:order val="4"/>
          <c:tx>
            <c:strRef>
              <c:f>Sheet1!$I$10</c:f>
              <c:strCache>
                <c:ptCount val="1"/>
                <c:pt idx="0">
                  <c:v>International Conference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Sheet1!$D$11:$D$13</c:f>
              <c:strCache>
                <c:ptCount val="3"/>
                <c:pt idx="0">
                  <c:v>2019-20</c:v>
                </c:pt>
                <c:pt idx="1">
                  <c:v>2020-21</c:v>
                </c:pt>
                <c:pt idx="2">
                  <c:v>2021-22</c:v>
                </c:pt>
              </c:strCache>
            </c:strRef>
          </c:cat>
          <c:val>
            <c:numRef>
              <c:f>Sheet1!$I$11:$I$13</c:f>
              <c:numCache>
                <c:formatCode>General</c:formatCode>
                <c:ptCount val="3"/>
                <c:pt idx="0">
                  <c:v>1</c:v>
                </c:pt>
                <c:pt idx="1">
                  <c:v>0</c:v>
                </c:pt>
                <c:pt idx="2">
                  <c:v>1</c:v>
                </c:pt>
              </c:numCache>
            </c:numRef>
          </c:val>
          <c:extLst xmlns:c16r2="http://schemas.microsoft.com/office/drawing/2015/06/chart">
            <c:ext xmlns:c16="http://schemas.microsoft.com/office/drawing/2014/chart" uri="{C3380CC4-5D6E-409C-BE32-E72D297353CC}">
              <c16:uniqueId val="{00000004-7EDD-4DEF-AAAF-124F5442350A}"/>
            </c:ext>
          </c:extLst>
        </c:ser>
        <c:dLbls>
          <c:dLblPos val="outEnd"/>
          <c:showLegendKey val="0"/>
          <c:showVal val="1"/>
          <c:showCatName val="0"/>
          <c:showSerName val="0"/>
          <c:showPercent val="0"/>
          <c:showBubbleSize val="0"/>
        </c:dLbls>
        <c:gapWidth val="219"/>
        <c:overlap val="-27"/>
        <c:axId val="394153592"/>
        <c:axId val="394155552"/>
      </c:barChart>
      <c:catAx>
        <c:axId val="39415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5552"/>
        <c:crosses val="autoZero"/>
        <c:auto val="1"/>
        <c:lblAlgn val="ctr"/>
        <c:lblOffset val="100"/>
        <c:noMultiLvlLbl val="0"/>
      </c:catAx>
      <c:valAx>
        <c:axId val="39415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n-IN" sz="1800" b="1"/>
              <a:t> Faculty Cadre Proportion</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[graph.xlsx]Sheet4!$C$6</c:f>
              <c:strCache>
                <c:ptCount val="1"/>
                <c:pt idx="0">
                  <c:v>Professors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[graph.xlsx]Sheet4!$D$5:$F$5</c:f>
              <c:strCache>
                <c:ptCount val="3"/>
                <c:pt idx="0">
                  <c:v>2019-20</c:v>
                </c:pt>
                <c:pt idx="1">
                  <c:v>2020-21</c:v>
                </c:pt>
                <c:pt idx="2">
                  <c:v>2021-22</c:v>
                </c:pt>
              </c:strCache>
            </c:strRef>
          </c:cat>
          <c:val>
            <c:numRef>
              <c:f>[graph.xlsx]Sheet4!$D$6:$F$6</c:f>
              <c:numCache>
                <c:formatCode>General</c:formatCode>
                <c:ptCount val="3"/>
                <c:pt idx="0">
                  <c:v>3</c:v>
                </c:pt>
                <c:pt idx="1">
                  <c:v>3</c:v>
                </c:pt>
                <c:pt idx="2">
                  <c:v>3</c:v>
                </c:pt>
              </c:numCache>
            </c:numRef>
          </c:val>
          <c:extLst xmlns:c16r2="http://schemas.microsoft.com/office/drawing/2015/06/chart">
            <c:ext xmlns:c16="http://schemas.microsoft.com/office/drawing/2014/chart" uri="{C3380CC4-5D6E-409C-BE32-E72D297353CC}">
              <c16:uniqueId val="{00000000-907E-4A4C-876E-71950EB8A860}"/>
            </c:ext>
          </c:extLst>
        </c:ser>
        <c:ser>
          <c:idx val="1"/>
          <c:order val="1"/>
          <c:tx>
            <c:strRef>
              <c:f>[graph.xlsx]Sheet4!$C$7</c:f>
              <c:strCache>
                <c:ptCount val="1"/>
                <c:pt idx="0">
                  <c:v>Associate Professors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[graph.xlsx]Sheet4!$D$5:$F$5</c:f>
              <c:strCache>
                <c:ptCount val="3"/>
                <c:pt idx="0">
                  <c:v>2019-20</c:v>
                </c:pt>
                <c:pt idx="1">
                  <c:v>2020-21</c:v>
                </c:pt>
                <c:pt idx="2">
                  <c:v>2021-22</c:v>
                </c:pt>
              </c:strCache>
            </c:strRef>
          </c:cat>
          <c:val>
            <c:numRef>
              <c:f>[graph.xlsx]Sheet4!$D$7:$F$7</c:f>
              <c:numCache>
                <c:formatCode>General</c:formatCode>
                <c:ptCount val="3"/>
                <c:pt idx="0">
                  <c:v>2</c:v>
                </c:pt>
                <c:pt idx="1">
                  <c:v>2</c:v>
                </c:pt>
                <c:pt idx="2">
                  <c:v>2</c:v>
                </c:pt>
              </c:numCache>
            </c:numRef>
          </c:val>
          <c:extLst xmlns:c16r2="http://schemas.microsoft.com/office/drawing/2015/06/chart">
            <c:ext xmlns:c16="http://schemas.microsoft.com/office/drawing/2014/chart" uri="{C3380CC4-5D6E-409C-BE32-E72D297353CC}">
              <c16:uniqueId val="{00000001-907E-4A4C-876E-71950EB8A860}"/>
            </c:ext>
          </c:extLst>
        </c:ser>
        <c:ser>
          <c:idx val="2"/>
          <c:order val="2"/>
          <c:tx>
            <c:strRef>
              <c:f>[graph.xlsx]Sheet4!$C$8</c:f>
              <c:strCache>
                <c:ptCount val="1"/>
                <c:pt idx="0">
                  <c:v>Assistant Professors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[graph.xlsx]Sheet4!$D$5:$F$5</c:f>
              <c:strCache>
                <c:ptCount val="3"/>
                <c:pt idx="0">
                  <c:v>2019-20</c:v>
                </c:pt>
                <c:pt idx="1">
                  <c:v>2020-21</c:v>
                </c:pt>
                <c:pt idx="2">
                  <c:v>2021-22</c:v>
                </c:pt>
              </c:strCache>
            </c:strRef>
          </c:cat>
          <c:val>
            <c:numRef>
              <c:f>[graph.xlsx]Sheet4!$D$8:$F$8</c:f>
              <c:numCache>
                <c:formatCode>General</c:formatCode>
                <c:ptCount val="3"/>
                <c:pt idx="0">
                  <c:v>19</c:v>
                </c:pt>
                <c:pt idx="1">
                  <c:v>20</c:v>
                </c:pt>
                <c:pt idx="2">
                  <c:v>20</c:v>
                </c:pt>
              </c:numCache>
            </c:numRef>
          </c:val>
          <c:extLst xmlns:c16r2="http://schemas.microsoft.com/office/drawing/2015/06/chart">
            <c:ext xmlns:c16="http://schemas.microsoft.com/office/drawing/2014/chart" uri="{C3380CC4-5D6E-409C-BE32-E72D297353CC}">
              <c16:uniqueId val="{00000002-907E-4A4C-876E-71950EB8A860}"/>
            </c:ext>
          </c:extLst>
        </c:ser>
        <c:dLbls>
          <c:dLblPos val="outEnd"/>
          <c:showLegendKey val="0"/>
          <c:showVal val="1"/>
          <c:showCatName val="0"/>
          <c:showSerName val="0"/>
          <c:showPercent val="0"/>
          <c:showBubbleSize val="0"/>
        </c:dLbls>
        <c:gapWidth val="219"/>
        <c:overlap val="-27"/>
        <c:axId val="394162216"/>
        <c:axId val="394161824"/>
      </c:barChart>
      <c:catAx>
        <c:axId val="39416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94161824"/>
        <c:crosses val="autoZero"/>
        <c:auto val="1"/>
        <c:lblAlgn val="ctr"/>
        <c:lblOffset val="100"/>
        <c:noMultiLvlLbl val="0"/>
      </c:catAx>
      <c:valAx>
        <c:axId val="394161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39416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n-US" sz="1800" b="1"/>
              <a:t>Faculty Qualification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[graph.xlsx]Sheet4!$C$11</c:f>
              <c:strCache>
                <c:ptCount val="1"/>
                <c:pt idx="0">
                  <c:v>Phd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[graph.xlsx]Sheet4!$D$10:$F$10</c:f>
              <c:strCache>
                <c:ptCount val="3"/>
                <c:pt idx="0">
                  <c:v>2019-20</c:v>
                </c:pt>
                <c:pt idx="1">
                  <c:v>2020-21</c:v>
                </c:pt>
                <c:pt idx="2">
                  <c:v>2021-22</c:v>
                </c:pt>
              </c:strCache>
            </c:strRef>
          </c:cat>
          <c:val>
            <c:numRef>
              <c:f>[graph.xlsx]Sheet4!$D$11:$F$11</c:f>
              <c:numCache>
                <c:formatCode>General</c:formatCode>
                <c:ptCount val="3"/>
                <c:pt idx="0">
                  <c:v>5</c:v>
                </c:pt>
                <c:pt idx="1">
                  <c:v>7</c:v>
                </c:pt>
                <c:pt idx="2">
                  <c:v>8</c:v>
                </c:pt>
              </c:numCache>
            </c:numRef>
          </c:val>
          <c:extLst xmlns:c16r2="http://schemas.microsoft.com/office/drawing/2015/06/chart">
            <c:ext xmlns:c16="http://schemas.microsoft.com/office/drawing/2014/chart" uri="{C3380CC4-5D6E-409C-BE32-E72D297353CC}">
              <c16:uniqueId val="{00000000-CB62-4B4D-9552-40E19232FA21}"/>
            </c:ext>
          </c:extLst>
        </c:ser>
        <c:ser>
          <c:idx val="1"/>
          <c:order val="1"/>
          <c:tx>
            <c:strRef>
              <c:f>[graph.xlsx]Sheet4!$C$12</c:f>
              <c:strCache>
                <c:ptCount val="1"/>
                <c:pt idx="0">
                  <c:v>Phd Pursuing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[graph.xlsx]Sheet4!$D$10:$F$10</c:f>
              <c:strCache>
                <c:ptCount val="3"/>
                <c:pt idx="0">
                  <c:v>2019-20</c:v>
                </c:pt>
                <c:pt idx="1">
                  <c:v>2020-21</c:v>
                </c:pt>
                <c:pt idx="2">
                  <c:v>2021-22</c:v>
                </c:pt>
              </c:strCache>
            </c:strRef>
          </c:cat>
          <c:val>
            <c:numRef>
              <c:f>[graph.xlsx]Sheet4!$D$12:$F$12</c:f>
              <c:numCache>
                <c:formatCode>General</c:formatCode>
                <c:ptCount val="3"/>
                <c:pt idx="0">
                  <c:v>10</c:v>
                </c:pt>
                <c:pt idx="1">
                  <c:v>8</c:v>
                </c:pt>
                <c:pt idx="2">
                  <c:v>11</c:v>
                </c:pt>
              </c:numCache>
            </c:numRef>
          </c:val>
          <c:extLst xmlns:c16r2="http://schemas.microsoft.com/office/drawing/2015/06/chart">
            <c:ext xmlns:c16="http://schemas.microsoft.com/office/drawing/2014/chart" uri="{C3380CC4-5D6E-409C-BE32-E72D297353CC}">
              <c16:uniqueId val="{00000001-CB62-4B4D-9552-40E19232FA21}"/>
            </c:ext>
          </c:extLst>
        </c:ser>
        <c:ser>
          <c:idx val="2"/>
          <c:order val="2"/>
          <c:tx>
            <c:strRef>
              <c:f>[graph.xlsx]Sheet4!$C$13</c:f>
              <c:strCache>
                <c:ptCount val="1"/>
                <c:pt idx="0">
                  <c:v>M.E./M.tech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[graph.xlsx]Sheet4!$D$10:$F$10</c:f>
              <c:strCache>
                <c:ptCount val="3"/>
                <c:pt idx="0">
                  <c:v>2019-20</c:v>
                </c:pt>
                <c:pt idx="1">
                  <c:v>2020-21</c:v>
                </c:pt>
                <c:pt idx="2">
                  <c:v>2021-22</c:v>
                </c:pt>
              </c:strCache>
            </c:strRef>
          </c:cat>
          <c:val>
            <c:numRef>
              <c:f>[graph.xlsx]Sheet4!$D$13:$F$13</c:f>
              <c:numCache>
                <c:formatCode>General</c:formatCode>
                <c:ptCount val="3"/>
                <c:pt idx="0">
                  <c:v>9</c:v>
                </c:pt>
                <c:pt idx="1">
                  <c:v>10</c:v>
                </c:pt>
                <c:pt idx="2">
                  <c:v>6</c:v>
                </c:pt>
              </c:numCache>
            </c:numRef>
          </c:val>
          <c:extLst xmlns:c16r2="http://schemas.microsoft.com/office/drawing/2015/06/chart">
            <c:ext xmlns:c16="http://schemas.microsoft.com/office/drawing/2014/chart" uri="{C3380CC4-5D6E-409C-BE32-E72D297353CC}">
              <c16:uniqueId val="{00000002-CB62-4B4D-9552-40E19232FA21}"/>
            </c:ext>
          </c:extLst>
        </c:ser>
        <c:dLbls>
          <c:dLblPos val="outEnd"/>
          <c:showLegendKey val="0"/>
          <c:showVal val="1"/>
          <c:showCatName val="0"/>
          <c:showSerName val="0"/>
          <c:showPercent val="0"/>
          <c:showBubbleSize val="0"/>
        </c:dLbls>
        <c:gapWidth val="219"/>
        <c:overlap val="-27"/>
        <c:axId val="394163000"/>
        <c:axId val="394163392"/>
      </c:barChart>
      <c:catAx>
        <c:axId val="39416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94163392"/>
        <c:crosses val="autoZero"/>
        <c:auto val="1"/>
        <c:lblAlgn val="ctr"/>
        <c:lblOffset val="100"/>
        <c:noMultiLvlLbl val="0"/>
      </c:catAx>
      <c:valAx>
        <c:axId val="39416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9416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r>
              <a:rPr lang="en-US" sz="2000" b="1"/>
              <a:t>Faculty Retention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[graph.xlsx]Sheet4!$C$24</c:f>
              <c:strCache>
                <c:ptCount val="1"/>
                <c:pt idx="0">
                  <c:v>Retention Ratio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[graph.xlsx]Sheet4!$D$23:$F$23</c:f>
              <c:strCache>
                <c:ptCount val="3"/>
                <c:pt idx="0">
                  <c:v>2019-20</c:v>
                </c:pt>
                <c:pt idx="1">
                  <c:v>2020-21</c:v>
                </c:pt>
                <c:pt idx="2">
                  <c:v>2021-22</c:v>
                </c:pt>
              </c:strCache>
            </c:strRef>
          </c:cat>
          <c:val>
            <c:numRef>
              <c:f>[graph.xlsx]Sheet4!$D$24:$F$24</c:f>
              <c:numCache>
                <c:formatCode>General</c:formatCode>
                <c:ptCount val="3"/>
                <c:pt idx="0">
                  <c:v>100</c:v>
                </c:pt>
                <c:pt idx="1">
                  <c:v>95</c:v>
                </c:pt>
                <c:pt idx="2">
                  <c:v>91</c:v>
                </c:pt>
              </c:numCache>
            </c:numRef>
          </c:val>
          <c:extLst xmlns:c16r2="http://schemas.microsoft.com/office/drawing/2015/06/chart">
            <c:ext xmlns:c16="http://schemas.microsoft.com/office/drawing/2014/chart" uri="{C3380CC4-5D6E-409C-BE32-E72D297353CC}">
              <c16:uniqueId val="{00000000-9897-4F8C-AAB6-DF8FF6B1D68D}"/>
            </c:ext>
          </c:extLst>
        </c:ser>
        <c:dLbls>
          <c:dLblPos val="outEnd"/>
          <c:showLegendKey val="0"/>
          <c:showVal val="1"/>
          <c:showCatName val="0"/>
          <c:showSerName val="0"/>
          <c:showPercent val="0"/>
          <c:showBubbleSize val="0"/>
        </c:dLbls>
        <c:gapWidth val="219"/>
        <c:overlap val="-27"/>
        <c:axId val="394160648"/>
        <c:axId val="394161040"/>
      </c:barChart>
      <c:catAx>
        <c:axId val="39416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94161040"/>
        <c:crosses val="autoZero"/>
        <c:auto val="1"/>
        <c:lblAlgn val="ctr"/>
        <c:lblOffset val="100"/>
        <c:noMultiLvlLbl val="0"/>
      </c:catAx>
      <c:valAx>
        <c:axId val="3941610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9416064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n-IN" sz="1600" dirty="0"/>
              <a:t>Student Teacher Ratio (</a:t>
            </a:r>
            <a:r>
              <a:rPr lang="en-IN" sz="1600" dirty="0">
                <a:solidFill>
                  <a:srgbClr val="C00000"/>
                </a:solidFill>
              </a:rPr>
              <a:t>Average STR</a:t>
            </a:r>
            <a:r>
              <a:rPr lang="en-IN" sz="1600" baseline="0" dirty="0">
                <a:solidFill>
                  <a:srgbClr val="C00000"/>
                </a:solidFill>
              </a:rPr>
              <a:t> </a:t>
            </a:r>
            <a:r>
              <a:rPr lang="en-IN" sz="1600" dirty="0">
                <a:solidFill>
                  <a:srgbClr val="C00000"/>
                </a:solidFill>
              </a:rPr>
              <a:t> 18.01</a:t>
            </a:r>
            <a:r>
              <a:rPr lang="en-IN" sz="1600" dirty="0"/>
              <a:t>)</a:t>
            </a:r>
          </a:p>
        </c:rich>
      </c:tx>
      <c:layout>
        <c:manualLayout>
          <c:xMode val="edge"/>
          <c:yMode val="edge"/>
          <c:x val="0.1658541119860017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[graph.xlsx]Sheet4!$C$24</c:f>
              <c:strCache>
                <c:ptCount val="1"/>
                <c:pt idx="0">
                  <c:v>Student Teacher Ratio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[graph.xlsx]Sheet4!$D$23:$F$23</c:f>
              <c:strCache>
                <c:ptCount val="3"/>
                <c:pt idx="0">
                  <c:v>2019-20</c:v>
                </c:pt>
                <c:pt idx="1">
                  <c:v>2020-21</c:v>
                </c:pt>
                <c:pt idx="2">
                  <c:v>2021-22</c:v>
                </c:pt>
              </c:strCache>
            </c:strRef>
          </c:cat>
          <c:val>
            <c:numRef>
              <c:f>[graph.xlsx]Sheet4!$D$24:$F$24</c:f>
              <c:numCache>
                <c:formatCode>General</c:formatCode>
                <c:ptCount val="3"/>
                <c:pt idx="0">
                  <c:v>19</c:v>
                </c:pt>
                <c:pt idx="1">
                  <c:v>17.760000000000002</c:v>
                </c:pt>
                <c:pt idx="2">
                  <c:v>17.28</c:v>
                </c:pt>
              </c:numCache>
            </c:numRef>
          </c:val>
          <c:extLst xmlns:c16r2="http://schemas.microsoft.com/office/drawing/2015/06/chart">
            <c:ext xmlns:c16="http://schemas.microsoft.com/office/drawing/2014/chart" uri="{C3380CC4-5D6E-409C-BE32-E72D297353CC}">
              <c16:uniqueId val="{00000000-8BE1-47AB-8E11-91E0950D4B63}"/>
            </c:ext>
          </c:extLst>
        </c:ser>
        <c:dLbls>
          <c:dLblPos val="outEnd"/>
          <c:showLegendKey val="0"/>
          <c:showVal val="1"/>
          <c:showCatName val="0"/>
          <c:showSerName val="0"/>
          <c:showPercent val="0"/>
          <c:showBubbleSize val="0"/>
        </c:dLbls>
        <c:gapWidth val="219"/>
        <c:overlap val="-27"/>
        <c:axId val="396176080"/>
        <c:axId val="396172160"/>
      </c:barChart>
      <c:catAx>
        <c:axId val="39617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96172160"/>
        <c:crosses val="autoZero"/>
        <c:auto val="1"/>
        <c:lblAlgn val="ctr"/>
        <c:lblOffset val="100"/>
        <c:noMultiLvlLbl val="0"/>
      </c:catAx>
      <c:valAx>
        <c:axId val="396172160"/>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9617608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FDP/ STTP</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'[Display-Criteria5-graphs.xlsx]Sheet3'!$B$1</c:f>
              <c:strCache>
                <c:ptCount val="1"/>
                <c:pt idx="0">
                  <c:v>FDP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'[Display-Criteria5-graphs.xlsx]Sheet3'!$A$2:$A$4</c:f>
              <c:strCache>
                <c:ptCount val="3"/>
                <c:pt idx="0">
                  <c:v>2019-20</c:v>
                </c:pt>
                <c:pt idx="1">
                  <c:v>2020-21</c:v>
                </c:pt>
                <c:pt idx="2">
                  <c:v>2021-22</c:v>
                </c:pt>
              </c:strCache>
            </c:strRef>
          </c:cat>
          <c:val>
            <c:numRef>
              <c:f>'[Display-Criteria5-graphs.xlsx]Sheet3'!$B$2:$B$4</c:f>
              <c:numCache>
                <c:formatCode>General</c:formatCode>
                <c:ptCount val="3"/>
                <c:pt idx="0">
                  <c:v>64</c:v>
                </c:pt>
                <c:pt idx="1">
                  <c:v>91</c:v>
                </c:pt>
                <c:pt idx="2">
                  <c:v>89</c:v>
                </c:pt>
              </c:numCache>
            </c:numRef>
          </c:val>
          <c:extLst xmlns:c16r2="http://schemas.microsoft.com/office/drawing/2015/06/chart">
            <c:ext xmlns:c16="http://schemas.microsoft.com/office/drawing/2014/chart" uri="{C3380CC4-5D6E-409C-BE32-E72D297353CC}">
              <c16:uniqueId val="{00000000-3DDA-4EAF-ABA4-A93874C109CF}"/>
            </c:ext>
          </c:extLst>
        </c:ser>
        <c:ser>
          <c:idx val="1"/>
          <c:order val="1"/>
          <c:tx>
            <c:strRef>
              <c:f>'[Display-Criteria5-graphs.xlsx]Sheet3'!$C$1</c:f>
              <c:strCache>
                <c:ptCount val="1"/>
                <c:pt idx="0">
                  <c:v>STTP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'[Display-Criteria5-graphs.xlsx]Sheet3'!$A$2:$A$4</c:f>
              <c:strCache>
                <c:ptCount val="3"/>
                <c:pt idx="0">
                  <c:v>2019-20</c:v>
                </c:pt>
                <c:pt idx="1">
                  <c:v>2020-21</c:v>
                </c:pt>
                <c:pt idx="2">
                  <c:v>2021-22</c:v>
                </c:pt>
              </c:strCache>
            </c:strRef>
          </c:cat>
          <c:val>
            <c:numRef>
              <c:f>'[Display-Criteria5-graphs.xlsx]Sheet3'!$C$2:$C$4</c:f>
              <c:numCache>
                <c:formatCode>General</c:formatCode>
                <c:ptCount val="3"/>
                <c:pt idx="0">
                  <c:v>9</c:v>
                </c:pt>
                <c:pt idx="1">
                  <c:v>19</c:v>
                </c:pt>
                <c:pt idx="2">
                  <c:v>30</c:v>
                </c:pt>
              </c:numCache>
            </c:numRef>
          </c:val>
          <c:extLst xmlns:c16r2="http://schemas.microsoft.com/office/drawing/2015/06/chart">
            <c:ext xmlns:c16="http://schemas.microsoft.com/office/drawing/2014/chart" uri="{C3380CC4-5D6E-409C-BE32-E72D297353CC}">
              <c16:uniqueId val="{00000001-3DDA-4EAF-ABA4-A93874C109CF}"/>
            </c:ext>
          </c:extLst>
        </c:ser>
        <c:dLbls>
          <c:dLblPos val="outEnd"/>
          <c:showLegendKey val="0"/>
          <c:showVal val="1"/>
          <c:showCatName val="0"/>
          <c:showSerName val="0"/>
          <c:showPercent val="0"/>
          <c:showBubbleSize val="0"/>
        </c:dLbls>
        <c:gapWidth val="219"/>
        <c:overlap val="-27"/>
        <c:axId val="396180784"/>
        <c:axId val="396178432"/>
      </c:barChart>
      <c:catAx>
        <c:axId val="39618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178432"/>
        <c:crosses val="autoZero"/>
        <c:auto val="1"/>
        <c:lblAlgn val="ctr"/>
        <c:lblOffset val="100"/>
        <c:noMultiLvlLbl val="0"/>
      </c:catAx>
      <c:valAx>
        <c:axId val="39617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618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N" sz="1600" b="1"/>
              <a:t>Books /Patents/Copyrights Details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Sheet4!$C$25</c:f>
              <c:strCache>
                <c:ptCount val="1"/>
                <c:pt idx="0">
                  <c:v>Books Published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Sheet4!$B$26:$B$28</c:f>
              <c:strCache>
                <c:ptCount val="3"/>
                <c:pt idx="0">
                  <c:v>AY 19-20</c:v>
                </c:pt>
                <c:pt idx="1">
                  <c:v>AY 20-21</c:v>
                </c:pt>
                <c:pt idx="2">
                  <c:v>AY 21-22</c:v>
                </c:pt>
              </c:strCache>
            </c:strRef>
          </c:cat>
          <c:val>
            <c:numRef>
              <c:f>Sheet4!$C$26:$C$28</c:f>
              <c:numCache>
                <c:formatCode>General</c:formatCode>
                <c:ptCount val="3"/>
                <c:pt idx="0">
                  <c:v>2</c:v>
                </c:pt>
                <c:pt idx="1">
                  <c:v>1</c:v>
                </c:pt>
                <c:pt idx="2">
                  <c:v>2</c:v>
                </c:pt>
              </c:numCache>
            </c:numRef>
          </c:val>
          <c:extLst xmlns:c16r2="http://schemas.microsoft.com/office/drawing/2015/06/chart">
            <c:ext xmlns:c16="http://schemas.microsoft.com/office/drawing/2014/chart" uri="{C3380CC4-5D6E-409C-BE32-E72D297353CC}">
              <c16:uniqueId val="{00000000-C319-47AA-99B3-43CA5E514A65}"/>
            </c:ext>
          </c:extLst>
        </c:ser>
        <c:ser>
          <c:idx val="1"/>
          <c:order val="1"/>
          <c:tx>
            <c:strRef>
              <c:f>Sheet4!$D$25</c:f>
              <c:strCache>
                <c:ptCount val="1"/>
                <c:pt idx="0">
                  <c:v>Book Chapters Published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Sheet4!$B$26:$B$28</c:f>
              <c:strCache>
                <c:ptCount val="3"/>
                <c:pt idx="0">
                  <c:v>AY 19-20</c:v>
                </c:pt>
                <c:pt idx="1">
                  <c:v>AY 20-21</c:v>
                </c:pt>
                <c:pt idx="2">
                  <c:v>AY 21-22</c:v>
                </c:pt>
              </c:strCache>
            </c:strRef>
          </c:cat>
          <c:val>
            <c:numRef>
              <c:f>Sheet4!$D$26:$D$28</c:f>
              <c:numCache>
                <c:formatCode>General</c:formatCode>
                <c:ptCount val="3"/>
                <c:pt idx="0">
                  <c:v>1</c:v>
                </c:pt>
                <c:pt idx="1">
                  <c:v>1</c:v>
                </c:pt>
                <c:pt idx="2">
                  <c:v>2</c:v>
                </c:pt>
              </c:numCache>
            </c:numRef>
          </c:val>
          <c:extLst xmlns:c16r2="http://schemas.microsoft.com/office/drawing/2015/06/chart">
            <c:ext xmlns:c16="http://schemas.microsoft.com/office/drawing/2014/chart" uri="{C3380CC4-5D6E-409C-BE32-E72D297353CC}">
              <c16:uniqueId val="{00000001-C319-47AA-99B3-43CA5E514A65}"/>
            </c:ext>
          </c:extLst>
        </c:ser>
        <c:ser>
          <c:idx val="2"/>
          <c:order val="2"/>
          <c:tx>
            <c:strRef>
              <c:f>Sheet4!$E$25</c:f>
              <c:strCache>
                <c:ptCount val="1"/>
                <c:pt idx="0">
                  <c:v>Patents Filed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Sheet4!$B$26:$B$28</c:f>
              <c:strCache>
                <c:ptCount val="3"/>
                <c:pt idx="0">
                  <c:v>AY 19-20</c:v>
                </c:pt>
                <c:pt idx="1">
                  <c:v>AY 20-21</c:v>
                </c:pt>
                <c:pt idx="2">
                  <c:v>AY 21-22</c:v>
                </c:pt>
              </c:strCache>
            </c:strRef>
          </c:cat>
          <c:val>
            <c:numRef>
              <c:f>Sheet4!$E$26:$E$28</c:f>
              <c:numCache>
                <c:formatCode>General</c:formatCode>
                <c:ptCount val="3"/>
                <c:pt idx="0">
                  <c:v>0</c:v>
                </c:pt>
                <c:pt idx="1">
                  <c:v>0</c:v>
                </c:pt>
                <c:pt idx="2">
                  <c:v>4</c:v>
                </c:pt>
              </c:numCache>
            </c:numRef>
          </c:val>
          <c:extLst xmlns:c16r2="http://schemas.microsoft.com/office/drawing/2015/06/chart">
            <c:ext xmlns:c16="http://schemas.microsoft.com/office/drawing/2014/chart" uri="{C3380CC4-5D6E-409C-BE32-E72D297353CC}">
              <c16:uniqueId val="{00000002-C319-47AA-99B3-43CA5E514A65}"/>
            </c:ext>
          </c:extLst>
        </c:ser>
        <c:ser>
          <c:idx val="3"/>
          <c:order val="3"/>
          <c:tx>
            <c:strRef>
              <c:f>Sheet4!$F$25</c:f>
              <c:strCache>
                <c:ptCount val="1"/>
                <c:pt idx="0">
                  <c:v>Patents Granted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Sheet4!$B$26:$B$28</c:f>
              <c:strCache>
                <c:ptCount val="3"/>
                <c:pt idx="0">
                  <c:v>AY 19-20</c:v>
                </c:pt>
                <c:pt idx="1">
                  <c:v>AY 20-21</c:v>
                </c:pt>
                <c:pt idx="2">
                  <c:v>AY 21-22</c:v>
                </c:pt>
              </c:strCache>
            </c:strRef>
          </c:cat>
          <c:val>
            <c:numRef>
              <c:f>Sheet4!$F$26:$F$28</c:f>
              <c:numCache>
                <c:formatCode>General</c:formatCode>
                <c:ptCount val="3"/>
                <c:pt idx="0">
                  <c:v>0</c:v>
                </c:pt>
                <c:pt idx="1">
                  <c:v>0</c:v>
                </c:pt>
                <c:pt idx="2">
                  <c:v>8</c:v>
                </c:pt>
              </c:numCache>
            </c:numRef>
          </c:val>
          <c:extLst xmlns:c16r2="http://schemas.microsoft.com/office/drawing/2015/06/chart">
            <c:ext xmlns:c16="http://schemas.microsoft.com/office/drawing/2014/chart" uri="{C3380CC4-5D6E-409C-BE32-E72D297353CC}">
              <c16:uniqueId val="{00000003-C319-47AA-99B3-43CA5E514A65}"/>
            </c:ext>
          </c:extLst>
        </c:ser>
        <c:ser>
          <c:idx val="4"/>
          <c:order val="4"/>
          <c:tx>
            <c:strRef>
              <c:f>Sheet4!$G$25</c:f>
              <c:strCache>
                <c:ptCount val="1"/>
                <c:pt idx="0">
                  <c:v>Copyrights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Sheet4!$B$26:$B$28</c:f>
              <c:strCache>
                <c:ptCount val="3"/>
                <c:pt idx="0">
                  <c:v>AY 19-20</c:v>
                </c:pt>
                <c:pt idx="1">
                  <c:v>AY 20-21</c:v>
                </c:pt>
                <c:pt idx="2">
                  <c:v>AY 21-22</c:v>
                </c:pt>
              </c:strCache>
            </c:strRef>
          </c:cat>
          <c:val>
            <c:numRef>
              <c:f>Sheet4!$G$26:$G$28</c:f>
              <c:numCache>
                <c:formatCode>General</c:formatCode>
                <c:ptCount val="3"/>
                <c:pt idx="0">
                  <c:v>0</c:v>
                </c:pt>
                <c:pt idx="1">
                  <c:v>0</c:v>
                </c:pt>
                <c:pt idx="2">
                  <c:v>3</c:v>
                </c:pt>
              </c:numCache>
            </c:numRef>
          </c:val>
          <c:extLst xmlns:c16r2="http://schemas.microsoft.com/office/drawing/2015/06/chart">
            <c:ext xmlns:c16="http://schemas.microsoft.com/office/drawing/2014/chart" uri="{C3380CC4-5D6E-409C-BE32-E72D297353CC}">
              <c16:uniqueId val="{00000004-C319-47AA-99B3-43CA5E514A65}"/>
            </c:ext>
          </c:extLst>
        </c:ser>
        <c:dLbls>
          <c:dLblPos val="outEnd"/>
          <c:showLegendKey val="0"/>
          <c:showVal val="1"/>
          <c:showCatName val="0"/>
          <c:showSerName val="0"/>
          <c:showPercent val="0"/>
          <c:showBubbleSize val="0"/>
        </c:dLbls>
        <c:gapWidth val="219"/>
        <c:overlap val="-27"/>
        <c:axId val="396176472"/>
        <c:axId val="396172552"/>
      </c:barChart>
      <c:catAx>
        <c:axId val="39617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6172552"/>
        <c:crosses val="autoZero"/>
        <c:auto val="1"/>
        <c:lblAlgn val="ctr"/>
        <c:lblOffset val="100"/>
        <c:noMultiLvlLbl val="0"/>
      </c:catAx>
      <c:valAx>
        <c:axId val="396172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6176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b="1" dirty="0"/>
              <a:t>Publications Statistics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045145016185084E-2"/>
          <c:y val="3.5660884245411091E-2"/>
          <c:w val="0.87102970538971791"/>
          <c:h val="0.76718058174383852"/>
        </c:manualLayout>
      </c:layout>
      <c:barChart>
        <c:barDir val="col"/>
        <c:grouping val="clustered"/>
        <c:varyColors val="0"/>
        <c:ser>
          <c:idx val="3"/>
          <c:order val="0"/>
          <c:tx>
            <c:strRef>
              <c:f>Sheet1!$B$7</c:f>
              <c:strCache>
                <c:ptCount val="1"/>
                <c:pt idx="0">
                  <c:v>IEEE/IET conference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Till  June 2019 </c:v>
                </c:pt>
                <c:pt idx="1">
                  <c:v>During July 2019 to June 2022</c:v>
                </c:pt>
                <c:pt idx="2">
                  <c:v>Total</c:v>
                </c:pt>
              </c:strCache>
            </c:strRef>
          </c:cat>
          <c:val>
            <c:numRef>
              <c:f>Sheet1!$C$7:$E$7</c:f>
              <c:numCache>
                <c:formatCode>General</c:formatCode>
                <c:ptCount val="3"/>
                <c:pt idx="0">
                  <c:v>18</c:v>
                </c:pt>
                <c:pt idx="1">
                  <c:v>0</c:v>
                </c:pt>
                <c:pt idx="2">
                  <c:v>18</c:v>
                </c:pt>
              </c:numCache>
            </c:numRef>
          </c:val>
          <c:extLst xmlns:c16r2="http://schemas.microsoft.com/office/drawing/2015/06/chart">
            <c:ext xmlns:c16="http://schemas.microsoft.com/office/drawing/2014/chart" uri="{C3380CC4-5D6E-409C-BE32-E72D297353CC}">
              <c16:uniqueId val="{00000000-AB6C-46DD-B898-462FEE164C7D}"/>
            </c:ext>
          </c:extLst>
        </c:ser>
        <c:ser>
          <c:idx val="1"/>
          <c:order val="1"/>
          <c:tx>
            <c:strRef>
              <c:f>Sheet1!$B$5</c:f>
              <c:strCache>
                <c:ptCount val="1"/>
                <c:pt idx="0">
                  <c:v>SCI/ESCI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Till  June 2019 </c:v>
                </c:pt>
                <c:pt idx="1">
                  <c:v>During July 2019 to June 2022</c:v>
                </c:pt>
                <c:pt idx="2">
                  <c:v>Total</c:v>
                </c:pt>
              </c:strCache>
            </c:strRef>
          </c:cat>
          <c:val>
            <c:numRef>
              <c:f>Sheet1!$C$5:$E$5</c:f>
              <c:numCache>
                <c:formatCode>General</c:formatCode>
                <c:ptCount val="3"/>
                <c:pt idx="0">
                  <c:v>0</c:v>
                </c:pt>
                <c:pt idx="1">
                  <c:v>2</c:v>
                </c:pt>
                <c:pt idx="2">
                  <c:v>2</c:v>
                </c:pt>
              </c:numCache>
            </c:numRef>
          </c:val>
          <c:extLst xmlns:c16r2="http://schemas.microsoft.com/office/drawing/2015/06/chart">
            <c:ext xmlns:c16="http://schemas.microsoft.com/office/drawing/2014/chart" uri="{C3380CC4-5D6E-409C-BE32-E72D297353CC}">
              <c16:uniqueId val="{00000001-AB6C-46DD-B898-462FEE164C7D}"/>
            </c:ext>
          </c:extLst>
        </c:ser>
        <c:ser>
          <c:idx val="2"/>
          <c:order val="2"/>
          <c:tx>
            <c:strRef>
              <c:f>Sheet1!$B$6</c:f>
              <c:strCache>
                <c:ptCount val="1"/>
                <c:pt idx="0">
                  <c:v>SCOPUS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Till  June 2019 </c:v>
                </c:pt>
                <c:pt idx="1">
                  <c:v>During July 2019 to June 2022</c:v>
                </c:pt>
                <c:pt idx="2">
                  <c:v>Total</c:v>
                </c:pt>
              </c:strCache>
            </c:strRef>
          </c:cat>
          <c:val>
            <c:numRef>
              <c:f>Sheet1!$C$6:$E$6</c:f>
              <c:numCache>
                <c:formatCode>General</c:formatCode>
                <c:ptCount val="3"/>
                <c:pt idx="0">
                  <c:v>2</c:v>
                </c:pt>
                <c:pt idx="1">
                  <c:v>26</c:v>
                </c:pt>
                <c:pt idx="2">
                  <c:v>28</c:v>
                </c:pt>
              </c:numCache>
            </c:numRef>
          </c:val>
          <c:extLst xmlns:c16r2="http://schemas.microsoft.com/office/drawing/2015/06/chart">
            <c:ext xmlns:c16="http://schemas.microsoft.com/office/drawing/2014/chart" uri="{C3380CC4-5D6E-409C-BE32-E72D297353CC}">
              <c16:uniqueId val="{00000002-AB6C-46DD-B898-462FEE164C7D}"/>
            </c:ext>
          </c:extLst>
        </c:ser>
        <c:ser>
          <c:idx val="0"/>
          <c:order val="3"/>
          <c:tx>
            <c:strRef>
              <c:f>Sheet1!$B$4</c:f>
              <c:strCache>
                <c:ptCount val="1"/>
                <c:pt idx="0">
                  <c:v>Non SCI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Till  June 2019 </c:v>
                </c:pt>
                <c:pt idx="1">
                  <c:v>During July 2019 to June 2022</c:v>
                </c:pt>
                <c:pt idx="2">
                  <c:v>Total</c:v>
                </c:pt>
              </c:strCache>
            </c:strRef>
          </c:cat>
          <c:val>
            <c:numRef>
              <c:f>Sheet1!$C$4:$E$4</c:f>
              <c:numCache>
                <c:formatCode>General</c:formatCode>
                <c:ptCount val="3"/>
                <c:pt idx="0">
                  <c:v>238</c:v>
                </c:pt>
                <c:pt idx="1">
                  <c:v>116</c:v>
                </c:pt>
                <c:pt idx="2">
                  <c:v>354</c:v>
                </c:pt>
              </c:numCache>
            </c:numRef>
          </c:val>
          <c:extLst xmlns:c16r2="http://schemas.microsoft.com/office/drawing/2015/06/chart">
            <c:ext xmlns:c16="http://schemas.microsoft.com/office/drawing/2014/chart" uri="{C3380CC4-5D6E-409C-BE32-E72D297353CC}">
              <c16:uniqueId val="{00000003-AB6C-46DD-B898-462FEE164C7D}"/>
            </c:ext>
          </c:extLst>
        </c:ser>
        <c:dLbls>
          <c:dLblPos val="outEnd"/>
          <c:showLegendKey val="0"/>
          <c:showVal val="1"/>
          <c:showCatName val="0"/>
          <c:showSerName val="0"/>
          <c:showPercent val="0"/>
          <c:showBubbleSize val="0"/>
        </c:dLbls>
        <c:gapWidth val="219"/>
        <c:overlap val="-27"/>
        <c:axId val="396175688"/>
        <c:axId val="396178824"/>
      </c:barChart>
      <c:catAx>
        <c:axId val="39617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78824"/>
        <c:crosses val="autoZero"/>
        <c:auto val="1"/>
        <c:lblAlgn val="ctr"/>
        <c:lblOffset val="100"/>
        <c:noMultiLvlLbl val="0"/>
      </c:catAx>
      <c:valAx>
        <c:axId val="39617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75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Sheet2!$D$88</c:f>
              <c:strCache>
                <c:ptCount val="1"/>
                <c:pt idx="0">
                  <c:v>Consultancy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Sheet2!$C$89:$C$92</c:f>
              <c:strCache>
                <c:ptCount val="4"/>
                <c:pt idx="0">
                  <c:v>2019-20</c:v>
                </c:pt>
                <c:pt idx="1">
                  <c:v>2020-21</c:v>
                </c:pt>
                <c:pt idx="2">
                  <c:v> 2021-22</c:v>
                </c:pt>
                <c:pt idx="3">
                  <c:v>Total</c:v>
                </c:pt>
              </c:strCache>
            </c:strRef>
          </c:cat>
          <c:val>
            <c:numRef>
              <c:f>Sheet2!$D$89:$D$92</c:f>
              <c:numCache>
                <c:formatCode>General</c:formatCode>
                <c:ptCount val="4"/>
                <c:pt idx="0">
                  <c:v>5260</c:v>
                </c:pt>
                <c:pt idx="1">
                  <c:v>791000</c:v>
                </c:pt>
                <c:pt idx="2">
                  <c:v>384000</c:v>
                </c:pt>
                <c:pt idx="3">
                  <c:v>1180260</c:v>
                </c:pt>
              </c:numCache>
            </c:numRef>
          </c:val>
          <c:extLst xmlns:c16r2="http://schemas.microsoft.com/office/drawing/2015/06/chart">
            <c:ext xmlns:c16="http://schemas.microsoft.com/office/drawing/2014/chart" uri="{C3380CC4-5D6E-409C-BE32-E72D297353CC}">
              <c16:uniqueId val="{00000000-D19D-4672-8500-8B992F101559}"/>
            </c:ext>
          </c:extLst>
        </c:ser>
        <c:dLbls>
          <c:dLblPos val="outEnd"/>
          <c:showLegendKey val="0"/>
          <c:showVal val="1"/>
          <c:showCatName val="0"/>
          <c:showSerName val="0"/>
          <c:showPercent val="0"/>
          <c:showBubbleSize val="0"/>
        </c:dLbls>
        <c:gapWidth val="219"/>
        <c:overlap val="-27"/>
        <c:axId val="396173728"/>
        <c:axId val="396177648"/>
      </c:barChart>
      <c:catAx>
        <c:axId val="3961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177648"/>
        <c:crosses val="autoZero"/>
        <c:auto val="1"/>
        <c:lblAlgn val="ctr"/>
        <c:lblOffset val="100"/>
        <c:noMultiLvlLbl val="0"/>
      </c:catAx>
      <c:valAx>
        <c:axId val="39617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17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Funded Research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Sheet2!$E$107</c:f>
              <c:strCache>
                <c:ptCount val="1"/>
                <c:pt idx="0">
                  <c:v>Funded research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dLbl>
            <c:dLbl>
              <c:idx val="2"/>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r>
                      <a:rPr lang="en-US"/>
                      <a:t>1441600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E62-416E-B70D-149F51BC1BB0}"/>
                </c:ext>
                <c:ext xmlns:c15="http://schemas.microsoft.com/office/drawing/2012/chart" uri="{CE6537A1-D6FC-4f65-9D91-7224C49458BB}"/>
              </c:extLst>
            </c:dLbl>
            <c:dLbl>
              <c:idx val="3"/>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r>
                      <a:rPr lang="en-US"/>
                      <a:t>2018266</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E62-416E-B70D-149F51BC1BB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Sheet2!$D$108:$D$111</c:f>
              <c:strCache>
                <c:ptCount val="4"/>
                <c:pt idx="0">
                  <c:v>2019-20</c:v>
                </c:pt>
                <c:pt idx="1">
                  <c:v>2020-21</c:v>
                </c:pt>
                <c:pt idx="2">
                  <c:v>2021-22</c:v>
                </c:pt>
                <c:pt idx="3">
                  <c:v>Total</c:v>
                </c:pt>
              </c:strCache>
            </c:strRef>
          </c:cat>
          <c:val>
            <c:numRef>
              <c:f>Sheet2!$E$108:$E$111</c:f>
              <c:numCache>
                <c:formatCode>General</c:formatCode>
                <c:ptCount val="4"/>
                <c:pt idx="0">
                  <c:v>476666</c:v>
                </c:pt>
                <c:pt idx="1">
                  <c:v>100000</c:v>
                </c:pt>
                <c:pt idx="2">
                  <c:v>1425336</c:v>
                </c:pt>
                <c:pt idx="3">
                  <c:v>2002002</c:v>
                </c:pt>
              </c:numCache>
            </c:numRef>
          </c:val>
          <c:extLst xmlns:c16r2="http://schemas.microsoft.com/office/drawing/2015/06/chart">
            <c:ext xmlns:c16="http://schemas.microsoft.com/office/drawing/2014/chart" uri="{C3380CC4-5D6E-409C-BE32-E72D297353CC}">
              <c16:uniqueId val="{00000000-B5C8-4E9F-88CB-FE2F5F205355}"/>
            </c:ext>
          </c:extLst>
        </c:ser>
        <c:dLbls>
          <c:dLblPos val="outEnd"/>
          <c:showLegendKey val="0"/>
          <c:showVal val="1"/>
          <c:showCatName val="0"/>
          <c:showSerName val="0"/>
          <c:showPercent val="0"/>
          <c:showBubbleSize val="0"/>
        </c:dLbls>
        <c:gapWidth val="219"/>
        <c:overlap val="-27"/>
        <c:axId val="396172944"/>
        <c:axId val="396173336"/>
      </c:barChart>
      <c:catAx>
        <c:axId val="39617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73336"/>
        <c:crosses val="autoZero"/>
        <c:auto val="1"/>
        <c:lblAlgn val="ctr"/>
        <c:lblOffset val="100"/>
        <c:noMultiLvlLbl val="0"/>
      </c:catAx>
      <c:valAx>
        <c:axId val="396173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7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US" sz="1200" b="1" dirty="0">
                <a:effectLst/>
              </a:rPr>
              <a:t>PO/PSO Attainment 2017-21 batch</a:t>
            </a:r>
            <a:endParaRPr lang="en-IN" sz="12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4.2669528365235382E-2"/>
          <c:y val="2.6267430344521139E-2"/>
          <c:w val="0.94384264133619333"/>
          <c:h val="0.77655004387005422"/>
        </c:manualLayout>
      </c:layout>
      <c:barChart>
        <c:barDir val="col"/>
        <c:grouping val="clustered"/>
        <c:varyColors val="0"/>
        <c:ser>
          <c:idx val="0"/>
          <c:order val="0"/>
          <c:tx>
            <c:strRef>
              <c:f>Sheet3!$B$5</c:f>
              <c:strCache>
                <c:ptCount val="1"/>
                <c:pt idx="0">
                  <c:v>CORE Course Attainment</c:v>
                </c:pt>
              </c:strCache>
            </c:strRef>
          </c:tx>
          <c:spPr>
            <a:solidFill>
              <a:schemeClr val="accent1"/>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Sheet3!$C$5:$Q$5</c:f>
              <c:numCache>
                <c:formatCode>0.00</c:formatCode>
                <c:ptCount val="15"/>
                <c:pt idx="0">
                  <c:v>2.4158054365079362</c:v>
                </c:pt>
                <c:pt idx="1">
                  <c:v>2.4599321296296299</c:v>
                </c:pt>
                <c:pt idx="2">
                  <c:v>2.4575335648148151</c:v>
                </c:pt>
                <c:pt idx="3">
                  <c:v>2.197257685185185</c:v>
                </c:pt>
                <c:pt idx="4">
                  <c:v>2.2401657407407405</c:v>
                </c:pt>
                <c:pt idx="5">
                  <c:v>1.792724662698413</c:v>
                </c:pt>
                <c:pt idx="6">
                  <c:v>1.8540108333333334</c:v>
                </c:pt>
                <c:pt idx="7">
                  <c:v>1.6704254166666666</c:v>
                </c:pt>
                <c:pt idx="8">
                  <c:v>1.6597395833333335</c:v>
                </c:pt>
                <c:pt idx="9">
                  <c:v>1.643377777777778</c:v>
                </c:pt>
                <c:pt idx="10">
                  <c:v>1.9177555952380954</c:v>
                </c:pt>
                <c:pt idx="11">
                  <c:v>2.0823705357142854</c:v>
                </c:pt>
                <c:pt idx="12">
                  <c:v>2.0878352380952383</c:v>
                </c:pt>
                <c:pt idx="13">
                  <c:v>1.7257760000000002</c:v>
                </c:pt>
                <c:pt idx="14">
                  <c:v>1.7012083333333332</c:v>
                </c:pt>
              </c:numCache>
            </c:numRef>
          </c:val>
          <c:extLst xmlns:c16r2="http://schemas.microsoft.com/office/drawing/2015/06/chart">
            <c:ext xmlns:c16="http://schemas.microsoft.com/office/drawing/2014/chart" uri="{C3380CC4-5D6E-409C-BE32-E72D297353CC}">
              <c16:uniqueId val="{00000000-F1F3-43CD-B567-35458B97D239}"/>
            </c:ext>
          </c:extLst>
        </c:ser>
        <c:ser>
          <c:idx val="1"/>
          <c:order val="1"/>
          <c:tx>
            <c:strRef>
              <c:f>Sheet3!$B$6</c:f>
              <c:strCache>
                <c:ptCount val="1"/>
                <c:pt idx="0">
                  <c:v>Exit Survey</c:v>
                </c:pt>
              </c:strCache>
            </c:strRef>
          </c:tx>
          <c:spPr>
            <a:solidFill>
              <a:schemeClr val="accent2"/>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Sheet3!$C$6:$Q$6</c:f>
              <c:numCache>
                <c:formatCode>0.00</c:formatCode>
                <c:ptCount val="15"/>
                <c:pt idx="0">
                  <c:v>2.7854999999999994</c:v>
                </c:pt>
                <c:pt idx="1">
                  <c:v>2.8391999999999999</c:v>
                </c:pt>
                <c:pt idx="2">
                  <c:v>2.8391999999999999</c:v>
                </c:pt>
                <c:pt idx="3">
                  <c:v>2.7321</c:v>
                </c:pt>
                <c:pt idx="4">
                  <c:v>2.7854999999999994</c:v>
                </c:pt>
                <c:pt idx="5">
                  <c:v>2.7321</c:v>
                </c:pt>
                <c:pt idx="6">
                  <c:v>2.8125</c:v>
                </c:pt>
                <c:pt idx="7">
                  <c:v>2.8125</c:v>
                </c:pt>
                <c:pt idx="8">
                  <c:v>2.8125</c:v>
                </c:pt>
                <c:pt idx="9">
                  <c:v>2.7587999999999999</c:v>
                </c:pt>
                <c:pt idx="10">
                  <c:v>2.7854999999999994</c:v>
                </c:pt>
                <c:pt idx="11">
                  <c:v>2.8391999999999999</c:v>
                </c:pt>
                <c:pt idx="12">
                  <c:v>2.7854999999999994</c:v>
                </c:pt>
                <c:pt idx="13">
                  <c:v>2.5712999999999999</c:v>
                </c:pt>
                <c:pt idx="14">
                  <c:v>2.6516999999999999</c:v>
                </c:pt>
              </c:numCache>
            </c:numRef>
          </c:val>
          <c:extLst xmlns:c16r2="http://schemas.microsoft.com/office/drawing/2015/06/chart">
            <c:ext xmlns:c16="http://schemas.microsoft.com/office/drawing/2014/chart" uri="{C3380CC4-5D6E-409C-BE32-E72D297353CC}">
              <c16:uniqueId val="{00000001-F1F3-43CD-B567-35458B97D239}"/>
            </c:ext>
          </c:extLst>
        </c:ser>
        <c:ser>
          <c:idx val="2"/>
          <c:order val="2"/>
          <c:tx>
            <c:strRef>
              <c:f>Sheet3!$B$7</c:f>
              <c:strCache>
                <c:ptCount val="1"/>
                <c:pt idx="0">
                  <c:v>Alumni Survey</c:v>
                </c:pt>
              </c:strCache>
            </c:strRef>
          </c:tx>
          <c:spPr>
            <a:solidFill>
              <a:schemeClr val="accent3"/>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Sheet3!$C$7:$Q$7</c:f>
              <c:numCache>
                <c:formatCode>0.00</c:formatCode>
                <c:ptCount val="15"/>
                <c:pt idx="0">
                  <c:v>2.34</c:v>
                </c:pt>
                <c:pt idx="1">
                  <c:v>2.52</c:v>
                </c:pt>
                <c:pt idx="2">
                  <c:v>2.4</c:v>
                </c:pt>
                <c:pt idx="3">
                  <c:v>2.16</c:v>
                </c:pt>
                <c:pt idx="4">
                  <c:v>2.16</c:v>
                </c:pt>
                <c:pt idx="5">
                  <c:v>2.1</c:v>
                </c:pt>
                <c:pt idx="6">
                  <c:v>2.1</c:v>
                </c:pt>
                <c:pt idx="7">
                  <c:v>2.46</c:v>
                </c:pt>
                <c:pt idx="8">
                  <c:v>2.46</c:v>
                </c:pt>
                <c:pt idx="9">
                  <c:v>2.46</c:v>
                </c:pt>
                <c:pt idx="10">
                  <c:v>2.4</c:v>
                </c:pt>
                <c:pt idx="11">
                  <c:v>2.16</c:v>
                </c:pt>
                <c:pt idx="12">
                  <c:v>2.1</c:v>
                </c:pt>
                <c:pt idx="13">
                  <c:v>2.46</c:v>
                </c:pt>
                <c:pt idx="14">
                  <c:v>2.1</c:v>
                </c:pt>
              </c:numCache>
            </c:numRef>
          </c:val>
          <c:extLst xmlns:c16r2="http://schemas.microsoft.com/office/drawing/2015/06/chart">
            <c:ext xmlns:c16="http://schemas.microsoft.com/office/drawing/2014/chart" uri="{C3380CC4-5D6E-409C-BE32-E72D297353CC}">
              <c16:uniqueId val="{00000002-F1F3-43CD-B567-35458B97D239}"/>
            </c:ext>
          </c:extLst>
        </c:ser>
        <c:ser>
          <c:idx val="3"/>
          <c:order val="3"/>
          <c:tx>
            <c:strRef>
              <c:f>Sheet3!$B$8</c:f>
              <c:strCache>
                <c:ptCount val="1"/>
                <c:pt idx="0">
                  <c:v>Holistic Development Activities</c:v>
                </c:pt>
              </c:strCache>
            </c:strRef>
          </c:tx>
          <c:spPr>
            <a:solidFill>
              <a:schemeClr val="accent4"/>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Sheet3!$C$8:$Q$8</c:f>
              <c:numCache>
                <c:formatCode>0.00</c:formatCode>
                <c:ptCount val="15"/>
                <c:pt idx="0">
                  <c:v>2.6875</c:v>
                </c:pt>
                <c:pt idx="1">
                  <c:v>2.6850000000000001</c:v>
                </c:pt>
                <c:pt idx="2">
                  <c:v>2.6850000000000001</c:v>
                </c:pt>
                <c:pt idx="3">
                  <c:v>2.6837499999999999</c:v>
                </c:pt>
                <c:pt idx="4">
                  <c:v>2.6662499999999998</c:v>
                </c:pt>
                <c:pt idx="5">
                  <c:v>2.6383333333333336</c:v>
                </c:pt>
                <c:pt idx="6">
                  <c:v>2.6582142857142861</c:v>
                </c:pt>
                <c:pt idx="7">
                  <c:v>2.6544642857142859</c:v>
                </c:pt>
                <c:pt idx="8">
                  <c:v>2.5912500000000001</c:v>
                </c:pt>
                <c:pt idx="9">
                  <c:v>2.59</c:v>
                </c:pt>
                <c:pt idx="10">
                  <c:v>2.4621428571428572</c:v>
                </c:pt>
                <c:pt idx="11">
                  <c:v>2.5096428571428575</c:v>
                </c:pt>
                <c:pt idx="12">
                  <c:v>2.7975000000000003</c:v>
                </c:pt>
                <c:pt idx="13">
                  <c:v>2.8025000000000002</c:v>
                </c:pt>
                <c:pt idx="14">
                  <c:v>2.96</c:v>
                </c:pt>
              </c:numCache>
            </c:numRef>
          </c:val>
          <c:extLst xmlns:c16r2="http://schemas.microsoft.com/office/drawing/2015/06/chart">
            <c:ext xmlns:c16="http://schemas.microsoft.com/office/drawing/2014/chart" uri="{C3380CC4-5D6E-409C-BE32-E72D297353CC}">
              <c16:uniqueId val="{00000003-F1F3-43CD-B567-35458B97D239}"/>
            </c:ext>
          </c:extLst>
        </c:ser>
        <c:ser>
          <c:idx val="4"/>
          <c:order val="4"/>
          <c:tx>
            <c:strRef>
              <c:f>Sheet3!$B$9</c:f>
              <c:strCache>
                <c:ptCount val="1"/>
                <c:pt idx="0">
                  <c:v>AVG (Exit/Alumni/HSD)</c:v>
                </c:pt>
              </c:strCache>
            </c:strRef>
          </c:tx>
          <c:spPr>
            <a:solidFill>
              <a:schemeClr val="accent5"/>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Sheet3!$C$9:$Q$9</c:f>
              <c:numCache>
                <c:formatCode>0.00</c:formatCode>
                <c:ptCount val="15"/>
                <c:pt idx="0">
                  <c:v>2.6043333333333329</c:v>
                </c:pt>
                <c:pt idx="1">
                  <c:v>2.6814</c:v>
                </c:pt>
                <c:pt idx="2">
                  <c:v>2.6414000000000004</c:v>
                </c:pt>
                <c:pt idx="3">
                  <c:v>2.5252833333333333</c:v>
                </c:pt>
                <c:pt idx="4">
                  <c:v>2.5372499999999998</c:v>
                </c:pt>
                <c:pt idx="5">
                  <c:v>2.4901444444444447</c:v>
                </c:pt>
                <c:pt idx="6">
                  <c:v>2.5235714285714286</c:v>
                </c:pt>
                <c:pt idx="7">
                  <c:v>2.6423214285714285</c:v>
                </c:pt>
                <c:pt idx="8">
                  <c:v>2.6212499999999999</c:v>
                </c:pt>
                <c:pt idx="9">
                  <c:v>2.6029333333333331</c:v>
                </c:pt>
                <c:pt idx="10">
                  <c:v>2.5492142857142857</c:v>
                </c:pt>
                <c:pt idx="11">
                  <c:v>2.5029476190476192</c:v>
                </c:pt>
                <c:pt idx="12">
                  <c:v>2.5609999999999999</c:v>
                </c:pt>
                <c:pt idx="13">
                  <c:v>2.6112666666666668</c:v>
                </c:pt>
                <c:pt idx="14">
                  <c:v>2.5705666666666667</c:v>
                </c:pt>
              </c:numCache>
            </c:numRef>
          </c:val>
          <c:extLst xmlns:c16r2="http://schemas.microsoft.com/office/drawing/2015/06/chart">
            <c:ext xmlns:c16="http://schemas.microsoft.com/office/drawing/2014/chart" uri="{C3380CC4-5D6E-409C-BE32-E72D297353CC}">
              <c16:uniqueId val="{00000004-F1F3-43CD-B567-35458B97D239}"/>
            </c:ext>
          </c:extLst>
        </c:ser>
        <c:ser>
          <c:idx val="5"/>
          <c:order val="5"/>
          <c:tx>
            <c:strRef>
              <c:f>Sheet3!$B$10</c:f>
              <c:strCache>
                <c:ptCount val="1"/>
                <c:pt idx="0">
                  <c:v>Final_Target_Avg</c:v>
                </c:pt>
              </c:strCache>
            </c:strRef>
          </c:tx>
          <c:spPr>
            <a:solidFill>
              <a:schemeClr val="accent6"/>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Sheet3!$C$10:$Q$10</c:f>
              <c:numCache>
                <c:formatCode>0.00</c:formatCode>
                <c:ptCount val="15"/>
                <c:pt idx="0">
                  <c:v>2.6582142857142861</c:v>
                </c:pt>
                <c:pt idx="1">
                  <c:v>2.823271604938272</c:v>
                </c:pt>
                <c:pt idx="2">
                  <c:v>2.75025641025641</c:v>
                </c:pt>
                <c:pt idx="3">
                  <c:v>2.6138888888888885</c:v>
                </c:pt>
                <c:pt idx="4">
                  <c:v>2.5320512820512819</c:v>
                </c:pt>
                <c:pt idx="5">
                  <c:v>2.270833333333333</c:v>
                </c:pt>
                <c:pt idx="6">
                  <c:v>2.0714285714285716</c:v>
                </c:pt>
                <c:pt idx="7">
                  <c:v>2.0769230769230771</c:v>
                </c:pt>
                <c:pt idx="8">
                  <c:v>2.1676470588235297</c:v>
                </c:pt>
                <c:pt idx="9">
                  <c:v>2.0846153846153848</c:v>
                </c:pt>
                <c:pt idx="10">
                  <c:v>2.4469230769230772</c:v>
                </c:pt>
                <c:pt idx="11">
                  <c:v>2.4545454545454546</c:v>
                </c:pt>
                <c:pt idx="12">
                  <c:v>2.4234782608695653</c:v>
                </c:pt>
                <c:pt idx="13">
                  <c:v>2.5</c:v>
                </c:pt>
                <c:pt idx="14">
                  <c:v>2.375</c:v>
                </c:pt>
              </c:numCache>
            </c:numRef>
          </c:val>
          <c:extLst xmlns:c16r2="http://schemas.microsoft.com/office/drawing/2015/06/chart">
            <c:ext xmlns:c16="http://schemas.microsoft.com/office/drawing/2014/chart" uri="{C3380CC4-5D6E-409C-BE32-E72D297353CC}">
              <c16:uniqueId val="{00000005-F1F3-43CD-B567-35458B97D239}"/>
            </c:ext>
          </c:extLst>
        </c:ser>
        <c:ser>
          <c:idx val="6"/>
          <c:order val="6"/>
          <c:tx>
            <c:strRef>
              <c:f>Sheet3!$B$11</c:f>
              <c:strCache>
                <c:ptCount val="1"/>
                <c:pt idx="0">
                  <c:v>Final Attainment</c:v>
                </c:pt>
              </c:strCache>
            </c:strRef>
          </c:tx>
          <c:spPr>
            <a:solidFill>
              <a:schemeClr val="accent1">
                <a:lumMod val="60000"/>
              </a:schemeClr>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Sheet3!$C$11:$Q$11</c:f>
              <c:numCache>
                <c:formatCode>0.00</c:formatCode>
                <c:ptCount val="15"/>
                <c:pt idx="0">
                  <c:v>2.4535110158730156</c:v>
                </c:pt>
                <c:pt idx="1">
                  <c:v>2.5042257037037041</c:v>
                </c:pt>
                <c:pt idx="2">
                  <c:v>2.4943068518518521</c:v>
                </c:pt>
                <c:pt idx="3">
                  <c:v>2.2628628148148149</c:v>
                </c:pt>
                <c:pt idx="4">
                  <c:v>2.2995825925925923</c:v>
                </c:pt>
                <c:pt idx="5">
                  <c:v>1.9322086190476195</c:v>
                </c:pt>
                <c:pt idx="6">
                  <c:v>1.9879229523809525</c:v>
                </c:pt>
                <c:pt idx="7">
                  <c:v>1.8648046190476188</c:v>
                </c:pt>
                <c:pt idx="8">
                  <c:v>1.852041666666667</c:v>
                </c:pt>
                <c:pt idx="9">
                  <c:v>1.835288888888889</c:v>
                </c:pt>
                <c:pt idx="10">
                  <c:v>2.0440473333333333</c:v>
                </c:pt>
                <c:pt idx="11">
                  <c:v>2.1664859523809521</c:v>
                </c:pt>
                <c:pt idx="12">
                  <c:v>2.1824681904761905</c:v>
                </c:pt>
                <c:pt idx="13">
                  <c:v>1.9028741333333334</c:v>
                </c:pt>
                <c:pt idx="14">
                  <c:v>1.8750800000000001</c:v>
                </c:pt>
              </c:numCache>
            </c:numRef>
          </c:val>
          <c:extLst xmlns:c16r2="http://schemas.microsoft.com/office/drawing/2015/06/chart">
            <c:ext xmlns:c16="http://schemas.microsoft.com/office/drawing/2014/chart" uri="{C3380CC4-5D6E-409C-BE32-E72D297353CC}">
              <c16:uniqueId val="{00000006-F1F3-43CD-B567-35458B97D239}"/>
            </c:ext>
          </c:extLst>
        </c:ser>
        <c:dLbls>
          <c:showLegendKey val="0"/>
          <c:showVal val="0"/>
          <c:showCatName val="0"/>
          <c:showSerName val="0"/>
          <c:showPercent val="0"/>
          <c:showBubbleSize val="0"/>
        </c:dLbls>
        <c:gapWidth val="219"/>
        <c:overlap val="-27"/>
        <c:axId val="391643448"/>
        <c:axId val="391644624"/>
      </c:barChart>
      <c:catAx>
        <c:axId val="39164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91644624"/>
        <c:crossesAt val="0"/>
        <c:auto val="1"/>
        <c:lblAlgn val="ctr"/>
        <c:lblOffset val="100"/>
        <c:noMultiLvlLbl val="0"/>
      </c:catAx>
      <c:valAx>
        <c:axId val="391644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1643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US" sz="1200" b="1" dirty="0">
                <a:effectLst/>
              </a:rPr>
              <a:t>PO/PSO Attainment 2017-21 batch</a:t>
            </a:r>
            <a:endParaRPr lang="en-IN" sz="12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4.2669528365235382E-2"/>
          <c:y val="2.6267430344521139E-2"/>
          <c:w val="0.94384264133619333"/>
          <c:h val="0.77655004387005422"/>
        </c:manualLayout>
      </c:layout>
      <c:barChart>
        <c:barDir val="col"/>
        <c:grouping val="clustered"/>
        <c:varyColors val="0"/>
        <c:ser>
          <c:idx val="0"/>
          <c:order val="0"/>
          <c:tx>
            <c:strRef>
              <c:f>Sheet3!$B$5</c:f>
              <c:strCache>
                <c:ptCount val="1"/>
                <c:pt idx="0">
                  <c:v>CORE Course Attainment</c:v>
                </c:pt>
              </c:strCache>
            </c:strRef>
          </c:tx>
          <c:spPr>
            <a:solidFill>
              <a:schemeClr val="accent1"/>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Sheet3!$C$5:$Q$5</c:f>
              <c:numCache>
                <c:formatCode>0.00</c:formatCode>
                <c:ptCount val="15"/>
                <c:pt idx="0">
                  <c:v>2.4158054365079362</c:v>
                </c:pt>
                <c:pt idx="1">
                  <c:v>2.4599321296296299</c:v>
                </c:pt>
                <c:pt idx="2">
                  <c:v>2.4575335648148151</c:v>
                </c:pt>
                <c:pt idx="3">
                  <c:v>2.197257685185185</c:v>
                </c:pt>
                <c:pt idx="4">
                  <c:v>2.2401657407407405</c:v>
                </c:pt>
                <c:pt idx="5">
                  <c:v>1.792724662698413</c:v>
                </c:pt>
                <c:pt idx="6">
                  <c:v>1.8540108333333334</c:v>
                </c:pt>
                <c:pt idx="7">
                  <c:v>1.6704254166666666</c:v>
                </c:pt>
                <c:pt idx="8">
                  <c:v>1.6597395833333335</c:v>
                </c:pt>
                <c:pt idx="9">
                  <c:v>1.643377777777778</c:v>
                </c:pt>
                <c:pt idx="10">
                  <c:v>1.9177555952380954</c:v>
                </c:pt>
                <c:pt idx="11">
                  <c:v>2.0823705357142854</c:v>
                </c:pt>
                <c:pt idx="12">
                  <c:v>2.0878352380952383</c:v>
                </c:pt>
                <c:pt idx="13">
                  <c:v>1.7257760000000002</c:v>
                </c:pt>
                <c:pt idx="14">
                  <c:v>1.7012083333333332</c:v>
                </c:pt>
              </c:numCache>
            </c:numRef>
          </c:val>
          <c:extLst xmlns:c16r2="http://schemas.microsoft.com/office/drawing/2015/06/chart">
            <c:ext xmlns:c16="http://schemas.microsoft.com/office/drawing/2014/chart" uri="{C3380CC4-5D6E-409C-BE32-E72D297353CC}">
              <c16:uniqueId val="{00000000-F1F3-43CD-B567-35458B97D239}"/>
            </c:ext>
          </c:extLst>
        </c:ser>
        <c:ser>
          <c:idx val="1"/>
          <c:order val="1"/>
          <c:tx>
            <c:strRef>
              <c:f>Sheet3!$B$6</c:f>
              <c:strCache>
                <c:ptCount val="1"/>
                <c:pt idx="0">
                  <c:v>Exit Survey</c:v>
                </c:pt>
              </c:strCache>
            </c:strRef>
          </c:tx>
          <c:spPr>
            <a:solidFill>
              <a:schemeClr val="accent2"/>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Sheet3!$C$6:$Q$6</c:f>
              <c:numCache>
                <c:formatCode>0.00</c:formatCode>
                <c:ptCount val="15"/>
                <c:pt idx="0">
                  <c:v>2.7854999999999994</c:v>
                </c:pt>
                <c:pt idx="1">
                  <c:v>2.8391999999999999</c:v>
                </c:pt>
                <c:pt idx="2">
                  <c:v>2.8391999999999999</c:v>
                </c:pt>
                <c:pt idx="3">
                  <c:v>2.7321</c:v>
                </c:pt>
                <c:pt idx="4">
                  <c:v>2.7854999999999994</c:v>
                </c:pt>
                <c:pt idx="5">
                  <c:v>2.7321</c:v>
                </c:pt>
                <c:pt idx="6">
                  <c:v>2.8125</c:v>
                </c:pt>
                <c:pt idx="7">
                  <c:v>2.8125</c:v>
                </c:pt>
                <c:pt idx="8">
                  <c:v>2.8125</c:v>
                </c:pt>
                <c:pt idx="9">
                  <c:v>2.7587999999999999</c:v>
                </c:pt>
                <c:pt idx="10">
                  <c:v>2.7854999999999994</c:v>
                </c:pt>
                <c:pt idx="11">
                  <c:v>2.8391999999999999</c:v>
                </c:pt>
                <c:pt idx="12">
                  <c:v>2.7854999999999994</c:v>
                </c:pt>
                <c:pt idx="13">
                  <c:v>2.5712999999999999</c:v>
                </c:pt>
                <c:pt idx="14">
                  <c:v>2.6516999999999999</c:v>
                </c:pt>
              </c:numCache>
            </c:numRef>
          </c:val>
          <c:extLst xmlns:c16r2="http://schemas.microsoft.com/office/drawing/2015/06/chart">
            <c:ext xmlns:c16="http://schemas.microsoft.com/office/drawing/2014/chart" uri="{C3380CC4-5D6E-409C-BE32-E72D297353CC}">
              <c16:uniqueId val="{00000001-F1F3-43CD-B567-35458B97D239}"/>
            </c:ext>
          </c:extLst>
        </c:ser>
        <c:ser>
          <c:idx val="2"/>
          <c:order val="2"/>
          <c:tx>
            <c:strRef>
              <c:f>Sheet3!$B$7</c:f>
              <c:strCache>
                <c:ptCount val="1"/>
                <c:pt idx="0">
                  <c:v>Alumni Survey</c:v>
                </c:pt>
              </c:strCache>
            </c:strRef>
          </c:tx>
          <c:spPr>
            <a:solidFill>
              <a:schemeClr val="accent3"/>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Sheet3!$C$7:$Q$7</c:f>
              <c:numCache>
                <c:formatCode>0.00</c:formatCode>
                <c:ptCount val="15"/>
                <c:pt idx="0">
                  <c:v>2.34</c:v>
                </c:pt>
                <c:pt idx="1">
                  <c:v>2.52</c:v>
                </c:pt>
                <c:pt idx="2">
                  <c:v>2.4</c:v>
                </c:pt>
                <c:pt idx="3">
                  <c:v>2.16</c:v>
                </c:pt>
                <c:pt idx="4">
                  <c:v>2.16</c:v>
                </c:pt>
                <c:pt idx="5">
                  <c:v>2.1</c:v>
                </c:pt>
                <c:pt idx="6">
                  <c:v>2.1</c:v>
                </c:pt>
                <c:pt idx="7">
                  <c:v>2.46</c:v>
                </c:pt>
                <c:pt idx="8">
                  <c:v>2.46</c:v>
                </c:pt>
                <c:pt idx="9">
                  <c:v>2.46</c:v>
                </c:pt>
                <c:pt idx="10">
                  <c:v>2.4</c:v>
                </c:pt>
                <c:pt idx="11">
                  <c:v>2.16</c:v>
                </c:pt>
                <c:pt idx="12">
                  <c:v>2.1</c:v>
                </c:pt>
                <c:pt idx="13">
                  <c:v>2.46</c:v>
                </c:pt>
                <c:pt idx="14">
                  <c:v>2.1</c:v>
                </c:pt>
              </c:numCache>
            </c:numRef>
          </c:val>
          <c:extLst xmlns:c16r2="http://schemas.microsoft.com/office/drawing/2015/06/chart">
            <c:ext xmlns:c16="http://schemas.microsoft.com/office/drawing/2014/chart" uri="{C3380CC4-5D6E-409C-BE32-E72D297353CC}">
              <c16:uniqueId val="{00000002-F1F3-43CD-B567-35458B97D239}"/>
            </c:ext>
          </c:extLst>
        </c:ser>
        <c:ser>
          <c:idx val="3"/>
          <c:order val="3"/>
          <c:tx>
            <c:strRef>
              <c:f>Sheet3!$B$8</c:f>
              <c:strCache>
                <c:ptCount val="1"/>
                <c:pt idx="0">
                  <c:v>Holistic Development Activities</c:v>
                </c:pt>
              </c:strCache>
            </c:strRef>
          </c:tx>
          <c:spPr>
            <a:solidFill>
              <a:schemeClr val="accent4"/>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Sheet3!$C$8:$Q$8</c:f>
              <c:numCache>
                <c:formatCode>0.00</c:formatCode>
                <c:ptCount val="15"/>
                <c:pt idx="0">
                  <c:v>2.6875</c:v>
                </c:pt>
                <c:pt idx="1">
                  <c:v>2.6850000000000001</c:v>
                </c:pt>
                <c:pt idx="2">
                  <c:v>2.6850000000000001</c:v>
                </c:pt>
                <c:pt idx="3">
                  <c:v>2.6837499999999999</c:v>
                </c:pt>
                <c:pt idx="4">
                  <c:v>2.6662499999999998</c:v>
                </c:pt>
                <c:pt idx="5">
                  <c:v>2.6383333333333336</c:v>
                </c:pt>
                <c:pt idx="6">
                  <c:v>2.6582142857142861</c:v>
                </c:pt>
                <c:pt idx="7">
                  <c:v>2.6544642857142859</c:v>
                </c:pt>
                <c:pt idx="8">
                  <c:v>2.5912500000000001</c:v>
                </c:pt>
                <c:pt idx="9">
                  <c:v>2.59</c:v>
                </c:pt>
                <c:pt idx="10">
                  <c:v>2.4621428571428572</c:v>
                </c:pt>
                <c:pt idx="11">
                  <c:v>2.5096428571428575</c:v>
                </c:pt>
                <c:pt idx="12">
                  <c:v>2.7975000000000003</c:v>
                </c:pt>
                <c:pt idx="13">
                  <c:v>2.8025000000000002</c:v>
                </c:pt>
                <c:pt idx="14">
                  <c:v>2.96</c:v>
                </c:pt>
              </c:numCache>
            </c:numRef>
          </c:val>
          <c:extLst xmlns:c16r2="http://schemas.microsoft.com/office/drawing/2015/06/chart">
            <c:ext xmlns:c16="http://schemas.microsoft.com/office/drawing/2014/chart" uri="{C3380CC4-5D6E-409C-BE32-E72D297353CC}">
              <c16:uniqueId val="{00000003-F1F3-43CD-B567-35458B97D239}"/>
            </c:ext>
          </c:extLst>
        </c:ser>
        <c:ser>
          <c:idx val="4"/>
          <c:order val="4"/>
          <c:tx>
            <c:strRef>
              <c:f>Sheet3!$B$9</c:f>
              <c:strCache>
                <c:ptCount val="1"/>
                <c:pt idx="0">
                  <c:v>AVG (Exit/Alumni/HSD)</c:v>
                </c:pt>
              </c:strCache>
            </c:strRef>
          </c:tx>
          <c:spPr>
            <a:solidFill>
              <a:schemeClr val="accent5"/>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Sheet3!$C$9:$Q$9</c:f>
              <c:numCache>
                <c:formatCode>0.00</c:formatCode>
                <c:ptCount val="15"/>
                <c:pt idx="0">
                  <c:v>2.6043333333333329</c:v>
                </c:pt>
                <c:pt idx="1">
                  <c:v>2.6814</c:v>
                </c:pt>
                <c:pt idx="2">
                  <c:v>2.6414000000000004</c:v>
                </c:pt>
                <c:pt idx="3">
                  <c:v>2.5252833333333333</c:v>
                </c:pt>
                <c:pt idx="4">
                  <c:v>2.5372499999999998</c:v>
                </c:pt>
                <c:pt idx="5">
                  <c:v>2.4901444444444447</c:v>
                </c:pt>
                <c:pt idx="6">
                  <c:v>2.5235714285714286</c:v>
                </c:pt>
                <c:pt idx="7">
                  <c:v>2.6423214285714285</c:v>
                </c:pt>
                <c:pt idx="8">
                  <c:v>2.6212499999999999</c:v>
                </c:pt>
                <c:pt idx="9">
                  <c:v>2.6029333333333331</c:v>
                </c:pt>
                <c:pt idx="10">
                  <c:v>2.5492142857142857</c:v>
                </c:pt>
                <c:pt idx="11">
                  <c:v>2.5029476190476192</c:v>
                </c:pt>
                <c:pt idx="12">
                  <c:v>2.5609999999999999</c:v>
                </c:pt>
                <c:pt idx="13">
                  <c:v>2.6112666666666668</c:v>
                </c:pt>
                <c:pt idx="14">
                  <c:v>2.5705666666666667</c:v>
                </c:pt>
              </c:numCache>
            </c:numRef>
          </c:val>
          <c:extLst xmlns:c16r2="http://schemas.microsoft.com/office/drawing/2015/06/chart">
            <c:ext xmlns:c16="http://schemas.microsoft.com/office/drawing/2014/chart" uri="{C3380CC4-5D6E-409C-BE32-E72D297353CC}">
              <c16:uniqueId val="{00000004-F1F3-43CD-B567-35458B97D239}"/>
            </c:ext>
          </c:extLst>
        </c:ser>
        <c:ser>
          <c:idx val="5"/>
          <c:order val="5"/>
          <c:tx>
            <c:strRef>
              <c:f>Sheet3!$B$10</c:f>
              <c:strCache>
                <c:ptCount val="1"/>
                <c:pt idx="0">
                  <c:v>Final_Target_Avg</c:v>
                </c:pt>
              </c:strCache>
            </c:strRef>
          </c:tx>
          <c:spPr>
            <a:solidFill>
              <a:schemeClr val="accent6"/>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Sheet3!$C$10:$Q$10</c:f>
              <c:numCache>
                <c:formatCode>0.00</c:formatCode>
                <c:ptCount val="15"/>
                <c:pt idx="0">
                  <c:v>2.6582142857142861</c:v>
                </c:pt>
                <c:pt idx="1">
                  <c:v>2.823271604938272</c:v>
                </c:pt>
                <c:pt idx="2">
                  <c:v>2.75025641025641</c:v>
                </c:pt>
                <c:pt idx="3">
                  <c:v>2.6138888888888885</c:v>
                </c:pt>
                <c:pt idx="4">
                  <c:v>2.5320512820512819</c:v>
                </c:pt>
                <c:pt idx="5">
                  <c:v>2.270833333333333</c:v>
                </c:pt>
                <c:pt idx="6">
                  <c:v>2.0714285714285716</c:v>
                </c:pt>
                <c:pt idx="7">
                  <c:v>2.0769230769230771</c:v>
                </c:pt>
                <c:pt idx="8">
                  <c:v>2.1676470588235297</c:v>
                </c:pt>
                <c:pt idx="9">
                  <c:v>2.0846153846153848</c:v>
                </c:pt>
                <c:pt idx="10">
                  <c:v>2.4469230769230772</c:v>
                </c:pt>
                <c:pt idx="11">
                  <c:v>2.4545454545454546</c:v>
                </c:pt>
                <c:pt idx="12">
                  <c:v>2.4234782608695653</c:v>
                </c:pt>
                <c:pt idx="13">
                  <c:v>2.5</c:v>
                </c:pt>
                <c:pt idx="14">
                  <c:v>2.375</c:v>
                </c:pt>
              </c:numCache>
            </c:numRef>
          </c:val>
          <c:extLst xmlns:c16r2="http://schemas.microsoft.com/office/drawing/2015/06/chart">
            <c:ext xmlns:c16="http://schemas.microsoft.com/office/drawing/2014/chart" uri="{C3380CC4-5D6E-409C-BE32-E72D297353CC}">
              <c16:uniqueId val="{00000005-F1F3-43CD-B567-35458B97D239}"/>
            </c:ext>
          </c:extLst>
        </c:ser>
        <c:ser>
          <c:idx val="6"/>
          <c:order val="6"/>
          <c:tx>
            <c:strRef>
              <c:f>Sheet3!$B$11</c:f>
              <c:strCache>
                <c:ptCount val="1"/>
                <c:pt idx="0">
                  <c:v>Final Attainment</c:v>
                </c:pt>
              </c:strCache>
            </c:strRef>
          </c:tx>
          <c:spPr>
            <a:solidFill>
              <a:schemeClr val="accent1">
                <a:lumMod val="60000"/>
              </a:schemeClr>
            </a:solidFill>
            <a:ln>
              <a:noFill/>
            </a:ln>
            <a:effectLst/>
          </c:spPr>
          <c:invertIfNegative val="0"/>
          <c:cat>
            <c:strRef>
              <c:f>Sheet3!$C$4:$Q$4</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Sheet3!$C$11:$Q$11</c:f>
              <c:numCache>
                <c:formatCode>0.00</c:formatCode>
                <c:ptCount val="15"/>
                <c:pt idx="0">
                  <c:v>2.4535110158730156</c:v>
                </c:pt>
                <c:pt idx="1">
                  <c:v>2.5042257037037041</c:v>
                </c:pt>
                <c:pt idx="2">
                  <c:v>2.4943068518518521</c:v>
                </c:pt>
                <c:pt idx="3">
                  <c:v>2.2628628148148149</c:v>
                </c:pt>
                <c:pt idx="4">
                  <c:v>2.2995825925925923</c:v>
                </c:pt>
                <c:pt idx="5">
                  <c:v>1.9322086190476195</c:v>
                </c:pt>
                <c:pt idx="6">
                  <c:v>1.9879229523809525</c:v>
                </c:pt>
                <c:pt idx="7">
                  <c:v>1.8648046190476188</c:v>
                </c:pt>
                <c:pt idx="8">
                  <c:v>1.852041666666667</c:v>
                </c:pt>
                <c:pt idx="9">
                  <c:v>1.835288888888889</c:v>
                </c:pt>
                <c:pt idx="10">
                  <c:v>2.0440473333333333</c:v>
                </c:pt>
                <c:pt idx="11">
                  <c:v>2.1664859523809521</c:v>
                </c:pt>
                <c:pt idx="12">
                  <c:v>2.1824681904761905</c:v>
                </c:pt>
                <c:pt idx="13">
                  <c:v>1.9028741333333334</c:v>
                </c:pt>
                <c:pt idx="14">
                  <c:v>1.8750800000000001</c:v>
                </c:pt>
              </c:numCache>
            </c:numRef>
          </c:val>
          <c:extLst xmlns:c16r2="http://schemas.microsoft.com/office/drawing/2015/06/chart">
            <c:ext xmlns:c16="http://schemas.microsoft.com/office/drawing/2014/chart" uri="{C3380CC4-5D6E-409C-BE32-E72D297353CC}">
              <c16:uniqueId val="{00000006-F1F3-43CD-B567-35458B97D239}"/>
            </c:ext>
          </c:extLst>
        </c:ser>
        <c:dLbls>
          <c:showLegendKey val="0"/>
          <c:showVal val="0"/>
          <c:showCatName val="0"/>
          <c:showSerName val="0"/>
          <c:showPercent val="0"/>
          <c:showBubbleSize val="0"/>
        </c:dLbls>
        <c:gapWidth val="219"/>
        <c:overlap val="-27"/>
        <c:axId val="404819928"/>
        <c:axId val="404815224"/>
      </c:barChart>
      <c:catAx>
        <c:axId val="40481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815224"/>
        <c:crosses val="autoZero"/>
        <c:auto val="1"/>
        <c:lblAlgn val="ctr"/>
        <c:lblOffset val="100"/>
        <c:noMultiLvlLbl val="0"/>
      </c:catAx>
      <c:valAx>
        <c:axId val="404815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81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i="0" cap="all" baseline="0">
                <a:effectLst/>
              </a:rPr>
              <a:t>COMPARATIVE ANALYSIS OF LAST THREE BATCHES</a:t>
            </a:r>
            <a:endParaRPr lang="en-IN">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Sheet1!$A$6</c:f>
              <c:strCache>
                <c:ptCount val="1"/>
                <c:pt idx="0">
                  <c:v>15-19 Batch Attainment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Sheet1!$B$5:$P$5</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Sheet1!$B$6:$P$6</c:f>
              <c:numCache>
                <c:formatCode>0.00</c:formatCode>
                <c:ptCount val="15"/>
                <c:pt idx="0" formatCode="General">
                  <c:v>1.95</c:v>
                </c:pt>
                <c:pt idx="1">
                  <c:v>2.02</c:v>
                </c:pt>
                <c:pt idx="2">
                  <c:v>1.96</c:v>
                </c:pt>
                <c:pt idx="3" formatCode="General">
                  <c:v>1.9</c:v>
                </c:pt>
                <c:pt idx="4" formatCode="General">
                  <c:v>1.89</c:v>
                </c:pt>
                <c:pt idx="5" formatCode="General">
                  <c:v>1.49</c:v>
                </c:pt>
                <c:pt idx="6" formatCode="General">
                  <c:v>1.48</c:v>
                </c:pt>
                <c:pt idx="7" formatCode="General">
                  <c:v>1.43</c:v>
                </c:pt>
                <c:pt idx="8" formatCode="General">
                  <c:v>1.63</c:v>
                </c:pt>
                <c:pt idx="9" formatCode="General">
                  <c:v>1.52</c:v>
                </c:pt>
                <c:pt idx="10" formatCode="General">
                  <c:v>1.52</c:v>
                </c:pt>
                <c:pt idx="11" formatCode="General">
                  <c:v>1.6</c:v>
                </c:pt>
                <c:pt idx="12" formatCode="General">
                  <c:v>1.84</c:v>
                </c:pt>
                <c:pt idx="13" formatCode="General">
                  <c:v>1.7</c:v>
                </c:pt>
                <c:pt idx="14" formatCode="General">
                  <c:v>1.83</c:v>
                </c:pt>
              </c:numCache>
            </c:numRef>
          </c:val>
          <c:extLst xmlns:c16r2="http://schemas.microsoft.com/office/drawing/2015/06/chart">
            <c:ext xmlns:c16="http://schemas.microsoft.com/office/drawing/2014/chart" uri="{C3380CC4-5D6E-409C-BE32-E72D297353CC}">
              <c16:uniqueId val="{00000000-FAEC-4A6E-B477-C1EF3FF2D6C0}"/>
            </c:ext>
          </c:extLst>
        </c:ser>
        <c:ser>
          <c:idx val="1"/>
          <c:order val="1"/>
          <c:tx>
            <c:strRef>
              <c:f>Sheet1!$A$7</c:f>
              <c:strCache>
                <c:ptCount val="1"/>
                <c:pt idx="0">
                  <c:v>16-20 Batch attainment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Sheet1!$B$5:$P$5</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Sheet1!$B$7:$P$7</c:f>
              <c:numCache>
                <c:formatCode>0.00</c:formatCode>
                <c:ptCount val="15"/>
                <c:pt idx="0">
                  <c:v>2.036788570563103</c:v>
                </c:pt>
                <c:pt idx="1">
                  <c:v>2.101104197831245</c:v>
                </c:pt>
                <c:pt idx="2">
                  <c:v>2.0378828055359941</c:v>
                </c:pt>
                <c:pt idx="3">
                  <c:v>1.9791287990069359</c:v>
                </c:pt>
                <c:pt idx="4">
                  <c:v>1.9649279859437343</c:v>
                </c:pt>
                <c:pt idx="5">
                  <c:v>1.5603174348043263</c:v>
                </c:pt>
                <c:pt idx="6">
                  <c:v>1.5834763175009026</c:v>
                </c:pt>
                <c:pt idx="7">
                  <c:v>1.4695779424968825</c:v>
                </c:pt>
                <c:pt idx="8">
                  <c:v>1.7013984825502022</c:v>
                </c:pt>
                <c:pt idx="9">
                  <c:v>1.5719927229544064</c:v>
                </c:pt>
                <c:pt idx="10">
                  <c:v>1.6494253905511771</c:v>
                </c:pt>
                <c:pt idx="11">
                  <c:v>1.708599523888281</c:v>
                </c:pt>
                <c:pt idx="12">
                  <c:v>1.8775331351271403</c:v>
                </c:pt>
                <c:pt idx="13">
                  <c:v>1.738175624454902</c:v>
                </c:pt>
                <c:pt idx="14">
                  <c:v>1.8743270046147136</c:v>
                </c:pt>
              </c:numCache>
            </c:numRef>
          </c:val>
          <c:extLst xmlns:c16r2="http://schemas.microsoft.com/office/drawing/2015/06/chart">
            <c:ext xmlns:c16="http://schemas.microsoft.com/office/drawing/2014/chart" uri="{C3380CC4-5D6E-409C-BE32-E72D297353CC}">
              <c16:uniqueId val="{00000001-FAEC-4A6E-B477-C1EF3FF2D6C0}"/>
            </c:ext>
          </c:extLst>
        </c:ser>
        <c:ser>
          <c:idx val="2"/>
          <c:order val="2"/>
          <c:tx>
            <c:strRef>
              <c:f>Sheet1!$A$8</c:f>
              <c:strCache>
                <c:ptCount val="1"/>
                <c:pt idx="0">
                  <c:v>17-21 Batch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Sheet1!$B$5:$P$5</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Sheet1!$B$8:$P$8</c:f>
              <c:numCache>
                <c:formatCode>0.00</c:formatCode>
                <c:ptCount val="15"/>
                <c:pt idx="0">
                  <c:v>2.4535110158730156</c:v>
                </c:pt>
                <c:pt idx="1">
                  <c:v>2.5042257037037041</c:v>
                </c:pt>
                <c:pt idx="2">
                  <c:v>2.4943068518518521</c:v>
                </c:pt>
                <c:pt idx="3">
                  <c:v>2.2628628148148149</c:v>
                </c:pt>
                <c:pt idx="4">
                  <c:v>2.2995825925925923</c:v>
                </c:pt>
                <c:pt idx="5">
                  <c:v>1.9322086190476195</c:v>
                </c:pt>
                <c:pt idx="6">
                  <c:v>1.9879229523809525</c:v>
                </c:pt>
                <c:pt idx="7">
                  <c:v>1.8648046190476188</c:v>
                </c:pt>
                <c:pt idx="8">
                  <c:v>1.852041666666667</c:v>
                </c:pt>
                <c:pt idx="9">
                  <c:v>1.835288888888889</c:v>
                </c:pt>
                <c:pt idx="10">
                  <c:v>2.0440473333333333</c:v>
                </c:pt>
                <c:pt idx="11">
                  <c:v>2.1664859523809521</c:v>
                </c:pt>
                <c:pt idx="12">
                  <c:v>2.1824681904761905</c:v>
                </c:pt>
                <c:pt idx="13">
                  <c:v>1.9028741333333334</c:v>
                </c:pt>
                <c:pt idx="14">
                  <c:v>1.8750800000000001</c:v>
                </c:pt>
              </c:numCache>
            </c:numRef>
          </c:val>
          <c:extLst xmlns:c16r2="http://schemas.microsoft.com/office/drawing/2015/06/chart">
            <c:ext xmlns:c16="http://schemas.microsoft.com/office/drawing/2014/chart" uri="{C3380CC4-5D6E-409C-BE32-E72D297353CC}">
              <c16:uniqueId val="{00000002-FAEC-4A6E-B477-C1EF3FF2D6C0}"/>
            </c:ext>
          </c:extLst>
        </c:ser>
        <c:dLbls>
          <c:dLblPos val="outEnd"/>
          <c:showLegendKey val="0"/>
          <c:showVal val="1"/>
          <c:showCatName val="0"/>
          <c:showSerName val="0"/>
          <c:showPercent val="0"/>
          <c:showBubbleSize val="0"/>
        </c:dLbls>
        <c:gapWidth val="219"/>
        <c:overlap val="-27"/>
        <c:axId val="391645408"/>
        <c:axId val="391645800"/>
      </c:barChart>
      <c:catAx>
        <c:axId val="3916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645800"/>
        <c:crosses val="autoZero"/>
        <c:auto val="1"/>
        <c:lblAlgn val="ctr"/>
        <c:lblOffset val="100"/>
        <c:noMultiLvlLbl val="0"/>
      </c:catAx>
      <c:valAx>
        <c:axId val="391645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6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Success Rate without Backlog</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'[cr4 graph exam data04072022.xlsx]Sheet2'!$B$7</c:f>
              <c:strCache>
                <c:ptCount val="1"/>
                <c:pt idx="0">
                  <c:v> Number of students admitted in the corresponding First Year plus  admitted in 2nd year via lateral entry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'[cr4 graph exam data04072022.xlsx]Sheet2'!$C$6:$F$6</c:f>
              <c:strCache>
                <c:ptCount val="4"/>
                <c:pt idx="0">
                  <c:v>Batch 2015-2019</c:v>
                </c:pt>
                <c:pt idx="1">
                  <c:v>Batch 2016-2020</c:v>
                </c:pt>
                <c:pt idx="2">
                  <c:v>Batch 2017-2021</c:v>
                </c:pt>
                <c:pt idx="3">
                  <c:v>Batch 2018-2022</c:v>
                </c:pt>
              </c:strCache>
            </c:strRef>
          </c:cat>
          <c:val>
            <c:numRef>
              <c:f>'[cr4 graph exam data04072022.xlsx]Sheet2'!$C$7:$F$7</c:f>
              <c:numCache>
                <c:formatCode>General</c:formatCode>
                <c:ptCount val="4"/>
                <c:pt idx="0">
                  <c:v>159</c:v>
                </c:pt>
                <c:pt idx="1">
                  <c:v>158</c:v>
                </c:pt>
                <c:pt idx="2">
                  <c:v>151</c:v>
                </c:pt>
                <c:pt idx="3">
                  <c:v>139</c:v>
                </c:pt>
              </c:numCache>
            </c:numRef>
          </c:val>
          <c:extLst xmlns:c16r2="http://schemas.microsoft.com/office/drawing/2015/06/chart">
            <c:ext xmlns:c16="http://schemas.microsoft.com/office/drawing/2014/chart" uri="{C3380CC4-5D6E-409C-BE32-E72D297353CC}">
              <c16:uniqueId val="{00000000-9194-4333-AF99-36F7A6E38215}"/>
            </c:ext>
          </c:extLst>
        </c:ser>
        <c:ser>
          <c:idx val="1"/>
          <c:order val="1"/>
          <c:tx>
            <c:strRef>
              <c:f>'[cr4 graph exam data04072022.xlsx]Sheet2'!$B$8</c:f>
              <c:strCache>
                <c:ptCount val="1"/>
                <c:pt idx="0">
                  <c:v>Number of students who have graduated without backlogs in the stipulated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'[cr4 graph exam data04072022.xlsx]Sheet2'!$C$6:$F$6</c:f>
              <c:strCache>
                <c:ptCount val="4"/>
                <c:pt idx="0">
                  <c:v>Batch 2015-2019</c:v>
                </c:pt>
                <c:pt idx="1">
                  <c:v>Batch 2016-2020</c:v>
                </c:pt>
                <c:pt idx="2">
                  <c:v>Batch 2017-2021</c:v>
                </c:pt>
                <c:pt idx="3">
                  <c:v>Batch 2018-2022</c:v>
                </c:pt>
              </c:strCache>
            </c:strRef>
          </c:cat>
          <c:val>
            <c:numRef>
              <c:f>'[cr4 graph exam data04072022.xlsx]Sheet2'!$C$8:$F$8</c:f>
              <c:numCache>
                <c:formatCode>General</c:formatCode>
                <c:ptCount val="4"/>
                <c:pt idx="0">
                  <c:v>89</c:v>
                </c:pt>
                <c:pt idx="1">
                  <c:v>108</c:v>
                </c:pt>
                <c:pt idx="2">
                  <c:v>94</c:v>
                </c:pt>
                <c:pt idx="3">
                  <c:v>108</c:v>
                </c:pt>
              </c:numCache>
            </c:numRef>
          </c:val>
          <c:extLst xmlns:c16r2="http://schemas.microsoft.com/office/drawing/2015/06/chart">
            <c:ext xmlns:c16="http://schemas.microsoft.com/office/drawing/2014/chart" uri="{C3380CC4-5D6E-409C-BE32-E72D297353CC}">
              <c16:uniqueId val="{00000001-9194-4333-AF99-36F7A6E38215}"/>
            </c:ext>
          </c:extLst>
        </c:ser>
        <c:ser>
          <c:idx val="2"/>
          <c:order val="2"/>
          <c:tx>
            <c:strRef>
              <c:f>'[cr4 graph exam data04072022.xlsx]Sheet2'!$B$9</c:f>
              <c:strCache>
                <c:ptCount val="1"/>
                <c:pt idx="0">
                  <c:v>Success Index (SI)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flat" cmpd="sng" algn="ctr">
                <a:solidFill>
                  <a:srgbClr val="FF0000"/>
                </a:solidFill>
                <a:prstDash val="solid"/>
                <a:miter lim="800000"/>
              </a:ln>
              <a:effectLst/>
            </c:spPr>
            <c:trendlineType val="linear"/>
            <c:dispRSqr val="0"/>
            <c:dispEq val="0"/>
          </c:trendline>
          <c:cat>
            <c:strRef>
              <c:f>'[cr4 graph exam data04072022.xlsx]Sheet2'!$C$6:$F$6</c:f>
              <c:strCache>
                <c:ptCount val="4"/>
                <c:pt idx="0">
                  <c:v>Batch 2015-2019</c:v>
                </c:pt>
                <c:pt idx="1">
                  <c:v>Batch 2016-2020</c:v>
                </c:pt>
                <c:pt idx="2">
                  <c:v>Batch 2017-2021</c:v>
                </c:pt>
                <c:pt idx="3">
                  <c:v>Batch 2018-2022</c:v>
                </c:pt>
              </c:strCache>
            </c:strRef>
          </c:cat>
          <c:val>
            <c:numRef>
              <c:f>'[cr4 graph exam data04072022.xlsx]Sheet2'!$C$9:$F$9</c:f>
              <c:numCache>
                <c:formatCode>General</c:formatCode>
                <c:ptCount val="4"/>
                <c:pt idx="0">
                  <c:v>56.68</c:v>
                </c:pt>
                <c:pt idx="1">
                  <c:v>68.349999999999994</c:v>
                </c:pt>
                <c:pt idx="2">
                  <c:v>62.25</c:v>
                </c:pt>
                <c:pt idx="3">
                  <c:v>77</c:v>
                </c:pt>
              </c:numCache>
            </c:numRef>
          </c:val>
          <c:extLst xmlns:c16r2="http://schemas.microsoft.com/office/drawing/2015/06/chart">
            <c:ext xmlns:c16="http://schemas.microsoft.com/office/drawing/2014/chart" uri="{C3380CC4-5D6E-409C-BE32-E72D297353CC}">
              <c16:uniqueId val="{00000002-9194-4333-AF99-36F7A6E38215}"/>
            </c:ext>
          </c:extLst>
        </c:ser>
        <c:dLbls>
          <c:dLblPos val="outEnd"/>
          <c:showLegendKey val="0"/>
          <c:showVal val="1"/>
          <c:showCatName val="0"/>
          <c:showSerName val="0"/>
          <c:showPercent val="0"/>
          <c:showBubbleSize val="0"/>
        </c:dLbls>
        <c:gapWidth val="219"/>
        <c:overlap val="-27"/>
        <c:axId val="394152024"/>
        <c:axId val="394156336"/>
      </c:barChart>
      <c:catAx>
        <c:axId val="39415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6336"/>
        <c:crosses val="autoZero"/>
        <c:auto val="1"/>
        <c:lblAlgn val="ctr"/>
        <c:lblOffset val="100"/>
        <c:noMultiLvlLbl val="0"/>
      </c:catAx>
      <c:valAx>
        <c:axId val="39415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2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b="1" i="0" baseline="0" dirty="0">
                <a:effectLst/>
              </a:rPr>
              <a:t>Success Rate with Backlog in stipulated time</a:t>
            </a:r>
            <a:endParaRPr lang="en-US" sz="1600" dirty="0">
              <a:effectLst/>
            </a:endParaRPr>
          </a:p>
        </c:rich>
      </c:tx>
      <c:layout>
        <c:manualLayout>
          <c:xMode val="edge"/>
          <c:yMode val="edge"/>
          <c:x val="0.12762226323541417"/>
          <c:y val="2.6492387089237625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'[cr4 graph exam data04072022.xlsx]Sheet2'!$B$27</c:f>
              <c:strCache>
                <c:ptCount val="1"/>
                <c:pt idx="0">
                  <c:v>Number of students admitted in the corresponding First Year plus admitted in 2nd year via lateral entry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'[cr4 graph exam data04072022.xlsx]Sheet2'!$C$26:$F$26</c:f>
              <c:strCache>
                <c:ptCount val="4"/>
                <c:pt idx="0">
                  <c:v>Batch 2015-2019</c:v>
                </c:pt>
                <c:pt idx="1">
                  <c:v>Batch 2016-2020</c:v>
                </c:pt>
                <c:pt idx="2">
                  <c:v>Batch 2017-2021</c:v>
                </c:pt>
                <c:pt idx="3">
                  <c:v>Batch 2018-2022</c:v>
                </c:pt>
              </c:strCache>
            </c:strRef>
          </c:cat>
          <c:val>
            <c:numRef>
              <c:f>'[cr4 graph exam data04072022.xlsx]Sheet2'!$C$27:$F$27</c:f>
              <c:numCache>
                <c:formatCode>General</c:formatCode>
                <c:ptCount val="4"/>
                <c:pt idx="0">
                  <c:v>159</c:v>
                </c:pt>
                <c:pt idx="1">
                  <c:v>158</c:v>
                </c:pt>
                <c:pt idx="2">
                  <c:v>151</c:v>
                </c:pt>
                <c:pt idx="3">
                  <c:v>139</c:v>
                </c:pt>
              </c:numCache>
            </c:numRef>
          </c:val>
          <c:extLst xmlns:c16r2="http://schemas.microsoft.com/office/drawing/2015/06/chart">
            <c:ext xmlns:c16="http://schemas.microsoft.com/office/drawing/2014/chart" uri="{C3380CC4-5D6E-409C-BE32-E72D297353CC}">
              <c16:uniqueId val="{00000000-08F0-43EE-A651-47037131BEE4}"/>
            </c:ext>
          </c:extLst>
        </c:ser>
        <c:ser>
          <c:idx val="1"/>
          <c:order val="1"/>
          <c:tx>
            <c:strRef>
              <c:f>'[cr4 graph exam data04072022.xlsx]Sheet2'!$B$28</c:f>
              <c:strCache>
                <c:ptCount val="1"/>
                <c:pt idx="0">
                  <c:v>Number of students who have graduated with backlog in the stipulated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'[cr4 graph exam data04072022.xlsx]Sheet2'!$C$26:$F$26</c:f>
              <c:strCache>
                <c:ptCount val="4"/>
                <c:pt idx="0">
                  <c:v>Batch 2015-2019</c:v>
                </c:pt>
                <c:pt idx="1">
                  <c:v>Batch 2016-2020</c:v>
                </c:pt>
                <c:pt idx="2">
                  <c:v>Batch 2017-2021</c:v>
                </c:pt>
                <c:pt idx="3">
                  <c:v>Batch 2018-2022</c:v>
                </c:pt>
              </c:strCache>
            </c:strRef>
          </c:cat>
          <c:val>
            <c:numRef>
              <c:f>'[cr4 graph exam data04072022.xlsx]Sheet2'!$C$28:$F$28</c:f>
              <c:numCache>
                <c:formatCode>General</c:formatCode>
                <c:ptCount val="4"/>
                <c:pt idx="0">
                  <c:v>144</c:v>
                </c:pt>
                <c:pt idx="1">
                  <c:v>144</c:v>
                </c:pt>
                <c:pt idx="2">
                  <c:v>135</c:v>
                </c:pt>
                <c:pt idx="3">
                  <c:v>130</c:v>
                </c:pt>
              </c:numCache>
            </c:numRef>
          </c:val>
          <c:extLst xmlns:c16r2="http://schemas.microsoft.com/office/drawing/2015/06/chart">
            <c:ext xmlns:c16="http://schemas.microsoft.com/office/drawing/2014/chart" uri="{C3380CC4-5D6E-409C-BE32-E72D297353CC}">
              <c16:uniqueId val="{00000001-08F0-43EE-A651-47037131BEE4}"/>
            </c:ext>
          </c:extLst>
        </c:ser>
        <c:ser>
          <c:idx val="2"/>
          <c:order val="2"/>
          <c:tx>
            <c:strRef>
              <c:f>'[cr4 graph exam data04072022.xlsx]Sheet2'!$B$29</c:f>
              <c:strCache>
                <c:ptCount val="1"/>
                <c:pt idx="0">
                  <c:v>Success Index (SI)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flat" cmpd="sng" algn="ctr">
                <a:solidFill>
                  <a:srgbClr val="FF0000"/>
                </a:solidFill>
                <a:prstDash val="solid"/>
                <a:miter lim="800000"/>
              </a:ln>
              <a:effectLst/>
            </c:spPr>
            <c:trendlineType val="linear"/>
            <c:dispRSqr val="0"/>
            <c:dispEq val="0"/>
          </c:trendline>
          <c:cat>
            <c:strRef>
              <c:f>'[cr4 graph exam data04072022.xlsx]Sheet2'!$C$26:$F$26</c:f>
              <c:strCache>
                <c:ptCount val="4"/>
                <c:pt idx="0">
                  <c:v>Batch 2015-2019</c:v>
                </c:pt>
                <c:pt idx="1">
                  <c:v>Batch 2016-2020</c:v>
                </c:pt>
                <c:pt idx="2">
                  <c:v>Batch 2017-2021</c:v>
                </c:pt>
                <c:pt idx="3">
                  <c:v>Batch 2018-2022</c:v>
                </c:pt>
              </c:strCache>
            </c:strRef>
          </c:cat>
          <c:val>
            <c:numRef>
              <c:f>'[cr4 graph exam data04072022.xlsx]Sheet2'!$C$29:$F$29</c:f>
              <c:numCache>
                <c:formatCode>General</c:formatCode>
                <c:ptCount val="4"/>
                <c:pt idx="0">
                  <c:v>91.72</c:v>
                </c:pt>
                <c:pt idx="1">
                  <c:v>91.14</c:v>
                </c:pt>
                <c:pt idx="2">
                  <c:v>89.4</c:v>
                </c:pt>
                <c:pt idx="3">
                  <c:v>93.52</c:v>
                </c:pt>
              </c:numCache>
            </c:numRef>
          </c:val>
          <c:extLst xmlns:c16r2="http://schemas.microsoft.com/office/drawing/2015/06/chart">
            <c:ext xmlns:c16="http://schemas.microsoft.com/office/drawing/2014/chart" uri="{C3380CC4-5D6E-409C-BE32-E72D297353CC}">
              <c16:uniqueId val="{00000002-08F0-43EE-A651-47037131BEE4}"/>
            </c:ext>
          </c:extLst>
        </c:ser>
        <c:dLbls>
          <c:dLblPos val="outEnd"/>
          <c:showLegendKey val="0"/>
          <c:showVal val="1"/>
          <c:showCatName val="0"/>
          <c:showSerName val="0"/>
          <c:showPercent val="0"/>
          <c:showBubbleSize val="0"/>
        </c:dLbls>
        <c:gapWidth val="219"/>
        <c:overlap val="-27"/>
        <c:axId val="394148104"/>
        <c:axId val="394154376"/>
      </c:barChart>
      <c:catAx>
        <c:axId val="39414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4376"/>
        <c:crosses val="autoZero"/>
        <c:auto val="1"/>
        <c:lblAlgn val="ctr"/>
        <c:lblOffset val="100"/>
        <c:noMultiLvlLbl val="0"/>
      </c:catAx>
      <c:valAx>
        <c:axId val="39415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48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1" i="0" u="none" strike="noStrike" baseline="0">
                <a:effectLst/>
              </a:rPr>
              <a:t>Academic Performance in Second Year</a:t>
            </a:r>
            <a:r>
              <a:rPr lang="en-IN" sz="1400" b="0" i="0" u="none" strike="noStrike" baseline="0"/>
              <a:t> </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Sheet2!$B$12</c:f>
              <c:strCache>
                <c:ptCount val="1"/>
                <c:pt idx="0">
                  <c:v>Mean of CGPA or Mean Percentage of all successful students(X)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Sheet2!$C$10:$E$11</c:f>
              <c:strCache>
                <c:ptCount val="3"/>
                <c:pt idx="0">
                  <c:v>2017-2018</c:v>
                </c:pt>
                <c:pt idx="1">
                  <c:v>2018-2019</c:v>
                </c:pt>
                <c:pt idx="2">
                  <c:v>2019-2020</c:v>
                </c:pt>
              </c:strCache>
            </c:strRef>
          </c:cat>
          <c:val>
            <c:numRef>
              <c:f>Sheet2!$C$12:$E$12</c:f>
              <c:numCache>
                <c:formatCode>General</c:formatCode>
                <c:ptCount val="3"/>
                <c:pt idx="0">
                  <c:v>7.55</c:v>
                </c:pt>
                <c:pt idx="1">
                  <c:v>8.98</c:v>
                </c:pt>
                <c:pt idx="2">
                  <c:v>9.52</c:v>
                </c:pt>
              </c:numCache>
            </c:numRef>
          </c:val>
          <c:extLst xmlns:c16r2="http://schemas.microsoft.com/office/drawing/2015/06/chart">
            <c:ext xmlns:c16="http://schemas.microsoft.com/office/drawing/2014/chart" uri="{C3380CC4-5D6E-409C-BE32-E72D297353CC}">
              <c16:uniqueId val="{00000000-333E-49CD-ADEE-05B5DEFBD5B3}"/>
            </c:ext>
          </c:extLst>
        </c:ser>
        <c:ser>
          <c:idx val="1"/>
          <c:order val="1"/>
          <c:tx>
            <c:strRef>
              <c:f>Sheet2!$B$13</c:f>
              <c:strCache>
                <c:ptCount val="1"/>
                <c:pt idx="0">
                  <c:v>Total no. of successful students(Y)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Sheet2!$C$10:$E$11</c:f>
              <c:strCache>
                <c:ptCount val="3"/>
                <c:pt idx="0">
                  <c:v>2017-2018</c:v>
                </c:pt>
                <c:pt idx="1">
                  <c:v>2018-2019</c:v>
                </c:pt>
                <c:pt idx="2">
                  <c:v>2019-2020</c:v>
                </c:pt>
              </c:strCache>
            </c:strRef>
          </c:cat>
          <c:val>
            <c:numRef>
              <c:f>Sheet2!$C$13:$E$13</c:f>
              <c:numCache>
                <c:formatCode>General</c:formatCode>
                <c:ptCount val="3"/>
                <c:pt idx="0">
                  <c:v>140</c:v>
                </c:pt>
                <c:pt idx="1">
                  <c:v>129</c:v>
                </c:pt>
                <c:pt idx="2">
                  <c:v>139</c:v>
                </c:pt>
              </c:numCache>
            </c:numRef>
          </c:val>
          <c:extLst xmlns:c16r2="http://schemas.microsoft.com/office/drawing/2015/06/chart">
            <c:ext xmlns:c16="http://schemas.microsoft.com/office/drawing/2014/chart" uri="{C3380CC4-5D6E-409C-BE32-E72D297353CC}">
              <c16:uniqueId val="{00000001-333E-49CD-ADEE-05B5DEFBD5B3}"/>
            </c:ext>
          </c:extLst>
        </c:ser>
        <c:ser>
          <c:idx val="2"/>
          <c:order val="2"/>
          <c:tx>
            <c:strRef>
              <c:f>Sheet2!$B$14</c:f>
              <c:strCache>
                <c:ptCount val="1"/>
                <c:pt idx="0">
                  <c:v>Total no. of students appeared in the examination(Z)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Sheet2!$C$10:$E$11</c:f>
              <c:strCache>
                <c:ptCount val="3"/>
                <c:pt idx="0">
                  <c:v>2017-2018</c:v>
                </c:pt>
                <c:pt idx="1">
                  <c:v>2018-2019</c:v>
                </c:pt>
                <c:pt idx="2">
                  <c:v>2019-2020</c:v>
                </c:pt>
              </c:strCache>
            </c:strRef>
          </c:cat>
          <c:val>
            <c:numRef>
              <c:f>Sheet2!$C$14:$E$14</c:f>
              <c:numCache>
                <c:formatCode>General</c:formatCode>
                <c:ptCount val="3"/>
                <c:pt idx="0">
                  <c:v>142</c:v>
                </c:pt>
                <c:pt idx="1">
                  <c:v>131</c:v>
                </c:pt>
                <c:pt idx="2">
                  <c:v>139</c:v>
                </c:pt>
              </c:numCache>
            </c:numRef>
          </c:val>
          <c:extLst xmlns:c16r2="http://schemas.microsoft.com/office/drawing/2015/06/chart">
            <c:ext xmlns:c16="http://schemas.microsoft.com/office/drawing/2014/chart" uri="{C3380CC4-5D6E-409C-BE32-E72D297353CC}">
              <c16:uniqueId val="{00000002-333E-49CD-ADEE-05B5DEFBD5B3}"/>
            </c:ext>
          </c:extLst>
        </c:ser>
        <c:ser>
          <c:idx val="3"/>
          <c:order val="3"/>
          <c:tx>
            <c:strRef>
              <c:f>Sheet2!$B$15</c:f>
              <c:strCache>
                <c:ptCount val="1"/>
                <c:pt idx="0">
                  <c:v>API=X*(Y/Z)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Sheet2!$C$10:$E$11</c:f>
              <c:strCache>
                <c:ptCount val="3"/>
                <c:pt idx="0">
                  <c:v>2017-2018</c:v>
                </c:pt>
                <c:pt idx="1">
                  <c:v>2018-2019</c:v>
                </c:pt>
                <c:pt idx="2">
                  <c:v>2019-2020</c:v>
                </c:pt>
              </c:strCache>
            </c:strRef>
          </c:cat>
          <c:val>
            <c:numRef>
              <c:f>Sheet2!$C$15:$E$15</c:f>
              <c:numCache>
                <c:formatCode>General</c:formatCode>
                <c:ptCount val="3"/>
                <c:pt idx="0">
                  <c:v>7.44</c:v>
                </c:pt>
                <c:pt idx="1">
                  <c:v>8.84</c:v>
                </c:pt>
                <c:pt idx="2">
                  <c:v>9.52</c:v>
                </c:pt>
              </c:numCache>
            </c:numRef>
          </c:val>
          <c:extLst xmlns:c16r2="http://schemas.microsoft.com/office/drawing/2015/06/chart">
            <c:ext xmlns:c16="http://schemas.microsoft.com/office/drawing/2014/chart" uri="{C3380CC4-5D6E-409C-BE32-E72D297353CC}">
              <c16:uniqueId val="{00000003-333E-49CD-ADEE-05B5DEFBD5B3}"/>
            </c:ext>
          </c:extLst>
        </c:ser>
        <c:dLbls>
          <c:dLblPos val="outEnd"/>
          <c:showLegendKey val="0"/>
          <c:showVal val="1"/>
          <c:showCatName val="0"/>
          <c:showSerName val="0"/>
          <c:showPercent val="0"/>
          <c:showBubbleSize val="0"/>
        </c:dLbls>
        <c:gapWidth val="219"/>
        <c:overlap val="-27"/>
        <c:axId val="394150456"/>
        <c:axId val="394155944"/>
      </c:barChart>
      <c:catAx>
        <c:axId val="39415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5944"/>
        <c:crosses val="autoZero"/>
        <c:auto val="1"/>
        <c:lblAlgn val="ctr"/>
        <c:lblOffset val="100"/>
        <c:noMultiLvlLbl val="0"/>
      </c:catAx>
      <c:valAx>
        <c:axId val="394155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N" sz="1600" b="1"/>
              <a:t>Academic Performance in Third Year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Sheet2!$B$31</c:f>
              <c:strCache>
                <c:ptCount val="1"/>
                <c:pt idx="0">
                  <c:v>Mean of CGPA or Mean Percentage of all successful students(X)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Sheet2!$C$30:$E$30</c:f>
              <c:strCache>
                <c:ptCount val="3"/>
                <c:pt idx="0">
                  <c:v>2017-2018</c:v>
                </c:pt>
                <c:pt idx="1">
                  <c:v>2018-2019</c:v>
                </c:pt>
                <c:pt idx="2">
                  <c:v>2019-2020</c:v>
                </c:pt>
              </c:strCache>
            </c:strRef>
          </c:cat>
          <c:val>
            <c:numRef>
              <c:f>Sheet2!$C$31:$E$31</c:f>
              <c:numCache>
                <c:formatCode>General</c:formatCode>
                <c:ptCount val="3"/>
                <c:pt idx="0">
                  <c:v>8.91</c:v>
                </c:pt>
                <c:pt idx="1">
                  <c:v>9.5299999999999994</c:v>
                </c:pt>
                <c:pt idx="2">
                  <c:v>9.5299999999999994</c:v>
                </c:pt>
              </c:numCache>
            </c:numRef>
          </c:val>
          <c:extLst xmlns:c16r2="http://schemas.microsoft.com/office/drawing/2015/06/chart">
            <c:ext xmlns:c16="http://schemas.microsoft.com/office/drawing/2014/chart" uri="{C3380CC4-5D6E-409C-BE32-E72D297353CC}">
              <c16:uniqueId val="{00000000-7675-4426-AA33-F7ACEB0551E7}"/>
            </c:ext>
          </c:extLst>
        </c:ser>
        <c:ser>
          <c:idx val="1"/>
          <c:order val="1"/>
          <c:tx>
            <c:strRef>
              <c:f>Sheet2!$B$32</c:f>
              <c:strCache>
                <c:ptCount val="1"/>
                <c:pt idx="0">
                  <c:v>Total no. of successful students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Sheet2!$C$30:$E$30</c:f>
              <c:strCache>
                <c:ptCount val="3"/>
                <c:pt idx="0">
                  <c:v>2017-2018</c:v>
                </c:pt>
                <c:pt idx="1">
                  <c:v>2018-2019</c:v>
                </c:pt>
                <c:pt idx="2">
                  <c:v>2019-2020</c:v>
                </c:pt>
              </c:strCache>
            </c:strRef>
          </c:cat>
          <c:val>
            <c:numRef>
              <c:f>Sheet2!$C$32:$E$32</c:f>
              <c:numCache>
                <c:formatCode>General</c:formatCode>
                <c:ptCount val="3"/>
                <c:pt idx="0">
                  <c:v>136</c:v>
                </c:pt>
                <c:pt idx="1">
                  <c:v>119</c:v>
                </c:pt>
                <c:pt idx="2">
                  <c:v>130</c:v>
                </c:pt>
              </c:numCache>
            </c:numRef>
          </c:val>
          <c:extLst xmlns:c16r2="http://schemas.microsoft.com/office/drawing/2015/06/chart">
            <c:ext xmlns:c16="http://schemas.microsoft.com/office/drawing/2014/chart" uri="{C3380CC4-5D6E-409C-BE32-E72D297353CC}">
              <c16:uniqueId val="{00000001-7675-4426-AA33-F7ACEB0551E7}"/>
            </c:ext>
          </c:extLst>
        </c:ser>
        <c:ser>
          <c:idx val="2"/>
          <c:order val="2"/>
          <c:tx>
            <c:strRef>
              <c:f>Sheet2!$B$33</c:f>
              <c:strCache>
                <c:ptCount val="1"/>
                <c:pt idx="0">
                  <c:v>Total no. of students appeared in the examination (Z)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Sheet2!$C$30:$E$30</c:f>
              <c:strCache>
                <c:ptCount val="3"/>
                <c:pt idx="0">
                  <c:v>2017-2018</c:v>
                </c:pt>
                <c:pt idx="1">
                  <c:v>2018-2019</c:v>
                </c:pt>
                <c:pt idx="2">
                  <c:v>2019-2020</c:v>
                </c:pt>
              </c:strCache>
            </c:strRef>
          </c:cat>
          <c:val>
            <c:numRef>
              <c:f>Sheet2!$C$33:$E$33</c:f>
              <c:numCache>
                <c:formatCode>General</c:formatCode>
                <c:ptCount val="3"/>
                <c:pt idx="0">
                  <c:v>140</c:v>
                </c:pt>
                <c:pt idx="1">
                  <c:v>128</c:v>
                </c:pt>
                <c:pt idx="2">
                  <c:v>139</c:v>
                </c:pt>
              </c:numCache>
            </c:numRef>
          </c:val>
          <c:extLst xmlns:c16r2="http://schemas.microsoft.com/office/drawing/2015/06/chart">
            <c:ext xmlns:c16="http://schemas.microsoft.com/office/drawing/2014/chart" uri="{C3380CC4-5D6E-409C-BE32-E72D297353CC}">
              <c16:uniqueId val="{00000002-7675-4426-AA33-F7ACEB0551E7}"/>
            </c:ext>
          </c:extLst>
        </c:ser>
        <c:ser>
          <c:idx val="3"/>
          <c:order val="3"/>
          <c:tx>
            <c:strRef>
              <c:f>Sheet2!$B$34</c:f>
              <c:strCache>
                <c:ptCount val="1"/>
                <c:pt idx="0">
                  <c:v>API = x* (Y/Z)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Sheet2!$C$30:$E$30</c:f>
              <c:strCache>
                <c:ptCount val="3"/>
                <c:pt idx="0">
                  <c:v>2017-2018</c:v>
                </c:pt>
                <c:pt idx="1">
                  <c:v>2018-2019</c:v>
                </c:pt>
                <c:pt idx="2">
                  <c:v>2019-2020</c:v>
                </c:pt>
              </c:strCache>
            </c:strRef>
          </c:cat>
          <c:val>
            <c:numRef>
              <c:f>Sheet2!$C$34:$E$34</c:f>
              <c:numCache>
                <c:formatCode>General</c:formatCode>
                <c:ptCount val="3"/>
                <c:pt idx="0">
                  <c:v>8.66</c:v>
                </c:pt>
                <c:pt idx="1">
                  <c:v>8.86</c:v>
                </c:pt>
                <c:pt idx="2">
                  <c:v>8.91</c:v>
                </c:pt>
              </c:numCache>
            </c:numRef>
          </c:val>
          <c:extLst xmlns:c16r2="http://schemas.microsoft.com/office/drawing/2015/06/chart">
            <c:ext xmlns:c16="http://schemas.microsoft.com/office/drawing/2014/chart" uri="{C3380CC4-5D6E-409C-BE32-E72D297353CC}">
              <c16:uniqueId val="{00000003-7675-4426-AA33-F7ACEB0551E7}"/>
            </c:ext>
          </c:extLst>
        </c:ser>
        <c:dLbls>
          <c:dLblPos val="outEnd"/>
          <c:showLegendKey val="0"/>
          <c:showVal val="1"/>
          <c:showCatName val="0"/>
          <c:showSerName val="0"/>
          <c:showPercent val="0"/>
          <c:showBubbleSize val="0"/>
        </c:dLbls>
        <c:gapWidth val="219"/>
        <c:overlap val="-27"/>
        <c:axId val="394159472"/>
        <c:axId val="394157904"/>
      </c:barChart>
      <c:catAx>
        <c:axId val="3941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7904"/>
        <c:crosses val="autoZero"/>
        <c:auto val="1"/>
        <c:lblAlgn val="ctr"/>
        <c:lblOffset val="100"/>
        <c:noMultiLvlLbl val="0"/>
      </c:catAx>
      <c:valAx>
        <c:axId val="39415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15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CAYm1 (2020-21)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Sheet1!$B$4:$B$8</c:f>
              <c:strCache>
                <c:ptCount val="5"/>
                <c:pt idx="0">
                  <c:v>Total No. of Final Year Students (N)</c:v>
                </c:pt>
                <c:pt idx="1">
                  <c:v>No. of students placed in companies or Government Sector (x)</c:v>
                </c:pt>
                <c:pt idx="2">
                  <c:v>No. of students admitted to higher studies (Y)</c:v>
                </c:pt>
                <c:pt idx="3">
                  <c:v>No. of students turned entrepreneur in engineering/technology (z)</c:v>
                </c:pt>
                <c:pt idx="4">
                  <c:v>x + y + z =</c:v>
                </c:pt>
              </c:strCache>
            </c:strRef>
          </c:cat>
          <c:val>
            <c:numRef>
              <c:f>Sheet1!$C$4:$C$8</c:f>
              <c:numCache>
                <c:formatCode>General</c:formatCode>
                <c:ptCount val="5"/>
                <c:pt idx="0">
                  <c:v>135</c:v>
                </c:pt>
                <c:pt idx="1">
                  <c:v>109</c:v>
                </c:pt>
                <c:pt idx="2">
                  <c:v>19</c:v>
                </c:pt>
                <c:pt idx="3">
                  <c:v>0</c:v>
                </c:pt>
                <c:pt idx="4">
                  <c:v>128</c:v>
                </c:pt>
              </c:numCache>
            </c:numRef>
          </c:val>
          <c:extLst xmlns:c16r2="http://schemas.microsoft.com/office/drawing/2015/06/chart">
            <c:ext xmlns:c16="http://schemas.microsoft.com/office/drawing/2014/chart" uri="{C3380CC4-5D6E-409C-BE32-E72D297353CC}">
              <c16:uniqueId val="{00000000-31F8-447E-9F61-3BBFC141FAC3}"/>
            </c:ext>
          </c:extLst>
        </c:ser>
        <c:ser>
          <c:idx val="1"/>
          <c:order val="1"/>
          <c:tx>
            <c:strRef>
              <c:f>Sheet1!$D$3</c:f>
              <c:strCache>
                <c:ptCount val="1"/>
                <c:pt idx="0">
                  <c:v>CAYm2 (2019- 20)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Sheet1!$B$4:$B$8</c:f>
              <c:strCache>
                <c:ptCount val="5"/>
                <c:pt idx="0">
                  <c:v>Total No. of Final Year Students (N)</c:v>
                </c:pt>
                <c:pt idx="1">
                  <c:v>No. of students placed in companies or Government Sector (x)</c:v>
                </c:pt>
                <c:pt idx="2">
                  <c:v>No. of students admitted to higher studies (Y)</c:v>
                </c:pt>
                <c:pt idx="3">
                  <c:v>No. of students turned entrepreneur in engineering/technology (z)</c:v>
                </c:pt>
                <c:pt idx="4">
                  <c:v>x + y + z =</c:v>
                </c:pt>
              </c:strCache>
            </c:strRef>
          </c:cat>
          <c:val>
            <c:numRef>
              <c:f>Sheet1!$D$4:$D$8</c:f>
              <c:numCache>
                <c:formatCode>General</c:formatCode>
                <c:ptCount val="5"/>
                <c:pt idx="0">
                  <c:v>144</c:v>
                </c:pt>
                <c:pt idx="1">
                  <c:v>108</c:v>
                </c:pt>
                <c:pt idx="2">
                  <c:v>24</c:v>
                </c:pt>
                <c:pt idx="3">
                  <c:v>0</c:v>
                </c:pt>
                <c:pt idx="4">
                  <c:v>132</c:v>
                </c:pt>
              </c:numCache>
            </c:numRef>
          </c:val>
          <c:extLst xmlns:c16r2="http://schemas.microsoft.com/office/drawing/2015/06/chart">
            <c:ext xmlns:c16="http://schemas.microsoft.com/office/drawing/2014/chart" uri="{C3380CC4-5D6E-409C-BE32-E72D297353CC}">
              <c16:uniqueId val="{00000001-31F8-447E-9F61-3BBFC141FAC3}"/>
            </c:ext>
          </c:extLst>
        </c:ser>
        <c:ser>
          <c:idx val="2"/>
          <c:order val="2"/>
          <c:tx>
            <c:strRef>
              <c:f>Sheet1!$E$3</c:f>
              <c:strCache>
                <c:ptCount val="1"/>
                <c:pt idx="0">
                  <c:v>CAYm(2018- 19)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Sheet1!$B$4:$B$8</c:f>
              <c:strCache>
                <c:ptCount val="5"/>
                <c:pt idx="0">
                  <c:v>Total No. of Final Year Students (N)</c:v>
                </c:pt>
                <c:pt idx="1">
                  <c:v>No. of students placed in companies or Government Sector (x)</c:v>
                </c:pt>
                <c:pt idx="2">
                  <c:v>No. of students admitted to higher studies (Y)</c:v>
                </c:pt>
                <c:pt idx="3">
                  <c:v>No. of students turned entrepreneur in engineering/technology (z)</c:v>
                </c:pt>
                <c:pt idx="4">
                  <c:v>x + y + z =</c:v>
                </c:pt>
              </c:strCache>
            </c:strRef>
          </c:cat>
          <c:val>
            <c:numRef>
              <c:f>Sheet1!$E$4:$E$8</c:f>
              <c:numCache>
                <c:formatCode>General</c:formatCode>
                <c:ptCount val="5"/>
                <c:pt idx="0">
                  <c:v>144</c:v>
                </c:pt>
                <c:pt idx="1">
                  <c:v>99</c:v>
                </c:pt>
                <c:pt idx="2">
                  <c:v>40</c:v>
                </c:pt>
                <c:pt idx="3">
                  <c:v>1</c:v>
                </c:pt>
                <c:pt idx="4">
                  <c:v>140</c:v>
                </c:pt>
              </c:numCache>
            </c:numRef>
          </c:val>
          <c:extLst xmlns:c16r2="http://schemas.microsoft.com/office/drawing/2015/06/chart">
            <c:ext xmlns:c16="http://schemas.microsoft.com/office/drawing/2014/chart" uri="{C3380CC4-5D6E-409C-BE32-E72D297353CC}">
              <c16:uniqueId val="{00000002-31F8-447E-9F61-3BBFC141FAC3}"/>
            </c:ext>
          </c:extLst>
        </c:ser>
        <c:dLbls>
          <c:dLblPos val="outEnd"/>
          <c:showLegendKey val="0"/>
          <c:showVal val="1"/>
          <c:showCatName val="0"/>
          <c:showSerName val="0"/>
          <c:showPercent val="0"/>
          <c:showBubbleSize val="0"/>
        </c:dLbls>
        <c:gapWidth val="267"/>
        <c:overlap val="-43"/>
        <c:axId val="394149280"/>
        <c:axId val="394158296"/>
      </c:barChart>
      <c:catAx>
        <c:axId val="3941492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394158296"/>
        <c:crosses val="autoZero"/>
        <c:auto val="1"/>
        <c:lblAlgn val="ctr"/>
        <c:lblOffset val="100"/>
        <c:noMultiLvlLbl val="0"/>
      </c:catAx>
      <c:valAx>
        <c:axId val="3941582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39414928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edited!$B$25:$C$25</c:f>
              <c:strCache>
                <c:ptCount val="2"/>
                <c:pt idx="1">
                  <c:v>Maximum Salary (INR-LPA)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edited!$D$25:$G$25</c:f>
              <c:numCache>
                <c:formatCode>General</c:formatCode>
                <c:ptCount val="4"/>
                <c:pt idx="0">
                  <c:v>10</c:v>
                </c:pt>
                <c:pt idx="1">
                  <c:v>21</c:v>
                </c:pt>
                <c:pt idx="2">
                  <c:v>30</c:v>
                </c:pt>
                <c:pt idx="3">
                  <c:v>14</c:v>
                </c:pt>
              </c:numCache>
            </c:numRef>
          </c:val>
          <c:extLst xmlns:c16r2="http://schemas.microsoft.com/office/drawing/2015/06/chart">
            <c:ext xmlns:c16="http://schemas.microsoft.com/office/drawing/2014/chart" uri="{C3380CC4-5D6E-409C-BE32-E72D297353CC}">
              <c16:uniqueId val="{00000000-ED2E-420A-87B9-844F20450605}"/>
            </c:ext>
          </c:extLst>
        </c:ser>
        <c:ser>
          <c:idx val="1"/>
          <c:order val="1"/>
          <c:tx>
            <c:strRef>
              <c:f>edited!$B$26:$C$26</c:f>
              <c:strCache>
                <c:ptCount val="2"/>
                <c:pt idx="1">
                  <c:v>Minimum Salary (INR-LPA)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edited!$D$26:$G$26</c:f>
              <c:numCache>
                <c:formatCode>General</c:formatCode>
                <c:ptCount val="4"/>
                <c:pt idx="0">
                  <c:v>2.1</c:v>
                </c:pt>
                <c:pt idx="1">
                  <c:v>1.8</c:v>
                </c:pt>
                <c:pt idx="2">
                  <c:v>1.8</c:v>
                </c:pt>
                <c:pt idx="3">
                  <c:v>3</c:v>
                </c:pt>
              </c:numCache>
            </c:numRef>
          </c:val>
          <c:extLst xmlns:c16r2="http://schemas.microsoft.com/office/drawing/2015/06/chart">
            <c:ext xmlns:c16="http://schemas.microsoft.com/office/drawing/2014/chart" uri="{C3380CC4-5D6E-409C-BE32-E72D297353CC}">
              <c16:uniqueId val="{00000001-ED2E-420A-87B9-844F20450605}"/>
            </c:ext>
          </c:extLst>
        </c:ser>
        <c:ser>
          <c:idx val="2"/>
          <c:order val="2"/>
          <c:tx>
            <c:strRef>
              <c:f>edited!$B$27:$C$27</c:f>
              <c:strCache>
                <c:ptCount val="2"/>
                <c:pt idx="1">
                  <c:v>Average Salary (INR-LPA)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edited!$D$27:$G$27</c:f>
              <c:numCache>
                <c:formatCode>General</c:formatCode>
                <c:ptCount val="4"/>
                <c:pt idx="0">
                  <c:v>5.15</c:v>
                </c:pt>
                <c:pt idx="1">
                  <c:v>6.9</c:v>
                </c:pt>
                <c:pt idx="2">
                  <c:v>8.4600000000000009</c:v>
                </c:pt>
                <c:pt idx="3">
                  <c:v>9.85</c:v>
                </c:pt>
              </c:numCache>
            </c:numRef>
          </c:val>
          <c:extLst xmlns:c16r2="http://schemas.microsoft.com/office/drawing/2015/06/chart">
            <c:ext xmlns:c16="http://schemas.microsoft.com/office/drawing/2014/chart" uri="{C3380CC4-5D6E-409C-BE32-E72D297353CC}">
              <c16:uniqueId val="{00000002-ED2E-420A-87B9-844F20450605}"/>
            </c:ext>
          </c:extLst>
        </c:ser>
        <c:ser>
          <c:idx val="3"/>
          <c:order val="3"/>
          <c:tx>
            <c:strRef>
              <c:f>edited!$B$28:$C$28</c:f>
              <c:strCache>
                <c:ptCount val="2"/>
                <c:pt idx="1">
                  <c:v>Median Salary (INR-LPA)</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edited!$D$28:$G$28</c:f>
              <c:numCache>
                <c:formatCode>General</c:formatCode>
                <c:ptCount val="4"/>
                <c:pt idx="0">
                  <c:v>3.57</c:v>
                </c:pt>
                <c:pt idx="1">
                  <c:v>4</c:v>
                </c:pt>
                <c:pt idx="2">
                  <c:v>4.25</c:v>
                </c:pt>
                <c:pt idx="3">
                  <c:v>5</c:v>
                </c:pt>
              </c:numCache>
            </c:numRef>
          </c:val>
          <c:extLst xmlns:c16r2="http://schemas.microsoft.com/office/drawing/2015/06/chart">
            <c:ext xmlns:c16="http://schemas.microsoft.com/office/drawing/2014/chart" uri="{C3380CC4-5D6E-409C-BE32-E72D297353CC}">
              <c16:uniqueId val="{00000003-ED2E-420A-87B9-844F20450605}"/>
            </c:ext>
          </c:extLst>
        </c:ser>
        <c:ser>
          <c:idx val="4"/>
          <c:order val="4"/>
          <c:tx>
            <c:strRef>
              <c:f>edited!$B$29:$C$29</c:f>
              <c:strCache>
                <c:ptCount val="2"/>
                <c:pt idx="1">
                  <c:v>Number of Companies Visited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edited!$D$29:$G$29</c:f>
              <c:numCache>
                <c:formatCode>General</c:formatCode>
                <c:ptCount val="4"/>
                <c:pt idx="0">
                  <c:v>90</c:v>
                </c:pt>
                <c:pt idx="1">
                  <c:v>116</c:v>
                </c:pt>
                <c:pt idx="2">
                  <c:v>171</c:v>
                </c:pt>
                <c:pt idx="3">
                  <c:v>160</c:v>
                </c:pt>
              </c:numCache>
            </c:numRef>
          </c:val>
          <c:extLst xmlns:c16r2="http://schemas.microsoft.com/office/drawing/2015/06/chart">
            <c:ext xmlns:c16="http://schemas.microsoft.com/office/drawing/2014/chart" uri="{C3380CC4-5D6E-409C-BE32-E72D297353CC}">
              <c16:uniqueId val="{00000004-ED2E-420A-87B9-844F20450605}"/>
            </c:ext>
          </c:extLst>
        </c:ser>
        <c:ser>
          <c:idx val="5"/>
          <c:order val="5"/>
          <c:tx>
            <c:strRef>
              <c:f>edited!$B$30:$C$30</c:f>
              <c:strCache>
                <c:ptCount val="2"/>
                <c:pt idx="1">
                  <c:v>Total Offer Received</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edited!$D$30:$G$30</c:f>
              <c:numCache>
                <c:formatCode>General</c:formatCode>
                <c:ptCount val="4"/>
                <c:pt idx="0">
                  <c:v>118</c:v>
                </c:pt>
                <c:pt idx="1">
                  <c:v>144</c:v>
                </c:pt>
                <c:pt idx="2">
                  <c:v>190</c:v>
                </c:pt>
                <c:pt idx="3">
                  <c:v>150</c:v>
                </c:pt>
              </c:numCache>
            </c:numRef>
          </c:val>
          <c:extLst xmlns:c16r2="http://schemas.microsoft.com/office/drawing/2015/06/chart">
            <c:ext xmlns:c16="http://schemas.microsoft.com/office/drawing/2014/chart" uri="{C3380CC4-5D6E-409C-BE32-E72D297353CC}">
              <c16:uniqueId val="{00000005-ED2E-420A-87B9-844F20450605}"/>
            </c:ext>
          </c:extLst>
        </c:ser>
        <c:ser>
          <c:idx val="6"/>
          <c:order val="6"/>
          <c:tx>
            <c:strRef>
              <c:f>edited!$B$31:$C$31</c:f>
              <c:strCache>
                <c:ptCount val="2"/>
                <c:pt idx="1">
                  <c:v>Total Dream Offer</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edited!$D$24:$G$24</c:f>
              <c:strCache>
                <c:ptCount val="4"/>
                <c:pt idx="0">
                  <c:v>Batch-2019</c:v>
                </c:pt>
                <c:pt idx="1">
                  <c:v>Batch-2020</c:v>
                </c:pt>
                <c:pt idx="2">
                  <c:v>Batch-2021</c:v>
                </c:pt>
                <c:pt idx="3">
                  <c:v>Batch-2022</c:v>
                </c:pt>
              </c:strCache>
            </c:strRef>
          </c:cat>
          <c:val>
            <c:numRef>
              <c:f>edited!$D$31:$G$31</c:f>
              <c:numCache>
                <c:formatCode>General</c:formatCode>
                <c:ptCount val="4"/>
                <c:pt idx="0">
                  <c:v>17</c:v>
                </c:pt>
                <c:pt idx="1">
                  <c:v>33</c:v>
                </c:pt>
                <c:pt idx="2">
                  <c:v>47</c:v>
                </c:pt>
                <c:pt idx="3">
                  <c:v>65</c:v>
                </c:pt>
              </c:numCache>
            </c:numRef>
          </c:val>
          <c:extLst xmlns:c16r2="http://schemas.microsoft.com/office/drawing/2015/06/chart">
            <c:ext xmlns:c16="http://schemas.microsoft.com/office/drawing/2014/chart" uri="{C3380CC4-5D6E-409C-BE32-E72D297353CC}">
              <c16:uniqueId val="{00000006-ED2E-420A-87B9-844F20450605}"/>
            </c:ext>
          </c:extLst>
        </c:ser>
        <c:dLbls>
          <c:dLblPos val="outEnd"/>
          <c:showLegendKey val="0"/>
          <c:showVal val="1"/>
          <c:showCatName val="0"/>
          <c:showSerName val="0"/>
          <c:showPercent val="0"/>
          <c:showBubbleSize val="0"/>
        </c:dLbls>
        <c:gapWidth val="219"/>
        <c:overlap val="-27"/>
        <c:axId val="394151632"/>
        <c:axId val="394153200"/>
      </c:barChart>
      <c:catAx>
        <c:axId val="39415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4153200"/>
        <c:crosses val="autoZero"/>
        <c:auto val="1"/>
        <c:lblAlgn val="ctr"/>
        <c:lblOffset val="100"/>
        <c:noMultiLvlLbl val="0"/>
      </c:catAx>
      <c:valAx>
        <c:axId val="39415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415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0.10799</cdr:x>
      <cdr:y>0.30342</cdr:y>
    </cdr:from>
    <cdr:to>
      <cdr:x>0.94992</cdr:x>
      <cdr:y>0.30568</cdr:y>
    </cdr:to>
    <cdr:cxnSp macro="">
      <cdr:nvCxnSpPr>
        <cdr:cNvPr id="2" name="Straight Connector 1">
          <a:extLst xmlns:a="http://schemas.openxmlformats.org/drawingml/2006/main">
            <a:ext uri="{FF2B5EF4-FFF2-40B4-BE49-F238E27FC236}">
              <a16:creationId xmlns:a16="http://schemas.microsoft.com/office/drawing/2014/main" xmlns="" id="{96111CAD-13B6-5CCA-6C09-77000AA3E1A8}"/>
            </a:ext>
          </a:extLst>
        </cdr:cNvPr>
        <cdr:cNvCxnSpPr/>
      </cdr:nvCxnSpPr>
      <cdr:spPr>
        <a:xfrm xmlns:a="http://schemas.openxmlformats.org/drawingml/2006/main">
          <a:off x="569050" y="1300984"/>
          <a:ext cx="4436639" cy="9691"/>
        </a:xfrm>
        <a:prstGeom xmlns:a="http://schemas.openxmlformats.org/drawingml/2006/main" prst="line">
          <a:avLst/>
        </a:prstGeom>
        <a:ln xmlns:a="http://schemas.openxmlformats.org/drawingml/2006/main" w="19050">
          <a:solidFill>
            <a:schemeClr val="tx1">
              <a:lumMod val="95000"/>
              <a:lumOff val="5000"/>
            </a:schemeClr>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0: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9" name="Google Shape;6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4: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1" name="Google Shape;7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Creative &amp; Free PowerPoint Templates</a:t>
            </a:r>
            <a:endParaRPr/>
          </a:p>
        </p:txBody>
      </p:sp>
      <p:sp>
        <p:nvSpPr>
          <p:cNvPr id="897" name="Google Shape;89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3: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5" name="Google Shape;91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 name="Google Shape;94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32: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9" name="Google Shape;98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41" name="Google Shape;104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4" name="Google Shape;105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Creative &amp; Free PowerPoint Templates</a:t>
            </a:r>
            <a:endParaRPr/>
          </a:p>
        </p:txBody>
      </p:sp>
      <p:sp>
        <p:nvSpPr>
          <p:cNvPr id="1055" name="Google Shape;105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40: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3" name="Google Shape;113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1" name="Google Shape;115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3" name="Google Shape;12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5" name="Google Shape;122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9" name="Google Shape;138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6" name="Google Shape;139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7" name="Google Shape;140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p48: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3" name="Google Shape;141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4" name="Google Shape;141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9" name="Google Shape;141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6" name="Google Shape;143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7" name="Google Shape;143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1" name="Google Shape;146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52: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2" name="Google Shape;147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3" name="Google Shape;147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9" name="Google Shape;147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6" name="Google Shape;148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0" name="Google Shape;150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7" name="Google Shape;150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8" name="Google Shape;1508;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5" name="Google Shape;151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rPr>
              <a:t>© Copyright Showeet.com – Creative &amp; Free PowerPoint and Google Slides Templates</a:t>
            </a:r>
            <a:endParaRPr/>
          </a:p>
        </p:txBody>
      </p:sp>
      <p:sp>
        <p:nvSpPr>
          <p:cNvPr id="1516" name="Google Shape;1516;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9" name="Google Shape;153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8" name="Google Shape;5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Copyright </a:t>
            </a:r>
            <a:r>
              <a:rPr b="1" lang="en-US"/>
              <a:t>PresentationGo.com</a:t>
            </a:r>
            <a:r>
              <a:rPr lang="en-US"/>
              <a:t> – The free PowerPoint template library</a:t>
            </a:r>
            <a:endParaRPr/>
          </a:p>
        </p:txBody>
      </p:sp>
      <p:sp>
        <p:nvSpPr>
          <p:cNvPr id="549" name="Google Shape;5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6" name="Google Shape;154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2" name="Google Shape;155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8" name="Google Shape;155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5" name="Google Shape;156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3" name="Google Shape;157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0" name="Google Shape;158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7" name="Google Shape;158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3" name="Google Shape;159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9" name="Google Shape;159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6" name="Google Shape;160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5" name="Google Shape;161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8" name="Google Shape;1628;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4" name="Google Shape;163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2" name="Google Shape;164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4" name="Google Shape;165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0" name="Google Shape;1660;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6" name="Google Shape;1666;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2" name="Google Shape;1672;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8" name="Google Shape;167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4" name="Google Shape;168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0" name="Google Shape;169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7" name="Google Shape;1697;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3" name="Google Shape;1703;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9" name="Google Shape;170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5" name="Google Shape;1715;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1" name="Google Shape;175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28.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jpg"/><Relationship Id="rId3" Type="http://schemas.openxmlformats.org/officeDocument/2006/relationships/image" Target="../media/image15.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gif"/><Relationship Id="rId3" Type="http://schemas.openxmlformats.org/officeDocument/2006/relationships/image" Target="../media/image17.png"/><Relationship Id="rId4" Type="http://schemas.openxmlformats.org/officeDocument/2006/relationships/image" Target="../media/image30.gif"/><Relationship Id="rId5" Type="http://schemas.openxmlformats.org/officeDocument/2006/relationships/image" Target="../media/image41.jpg"/><Relationship Id="rId6" Type="http://schemas.openxmlformats.org/officeDocument/2006/relationships/image" Target="../media/image15.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gif"/><Relationship Id="rId3" Type="http://schemas.openxmlformats.org/officeDocument/2006/relationships/image" Target="../media/image27.jpg"/><Relationship Id="rId4" Type="http://schemas.openxmlformats.org/officeDocument/2006/relationships/image" Target="../media/image41.jpg"/><Relationship Id="rId5" Type="http://schemas.openxmlformats.org/officeDocument/2006/relationships/image" Target="../media/image15.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41.jpg"/><Relationship Id="rId4"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1.jpg"/><Relationship Id="rId4" Type="http://schemas.openxmlformats.org/officeDocument/2006/relationships/image" Target="../media/image15.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41.jpg"/><Relationship Id="rId4" Type="http://schemas.openxmlformats.org/officeDocument/2006/relationships/image" Target="../media/image15.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gif"/><Relationship Id="rId3" Type="http://schemas.openxmlformats.org/officeDocument/2006/relationships/image" Target="../media/image69.png"/><Relationship Id="rId4" Type="http://schemas.openxmlformats.org/officeDocument/2006/relationships/image" Target="../media/image41.jpg"/><Relationship Id="rId5" Type="http://schemas.openxmlformats.org/officeDocument/2006/relationships/image" Target="../media/image15.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35.png"/><Relationship Id="rId4" Type="http://schemas.openxmlformats.org/officeDocument/2006/relationships/image" Target="../media/image15.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 Id="rId3" Type="http://schemas.openxmlformats.org/officeDocument/2006/relationships/image" Target="../media/image5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howeet.com/" TargetMode="External"/><Relationship Id="rId3" Type="http://schemas.openxmlformats.org/officeDocument/2006/relationships/image" Target="../media/image46.png"/><Relationship Id="rId4" Type="http://schemas.openxmlformats.org/officeDocument/2006/relationships/image" Target="../media/image32.png"/><Relationship Id="rId5"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type="secHead">
  <p:cSld name="SECTION_HEADER">
    <p:bg>
      <p:bgPr>
        <a:blipFill rotWithShape="1">
          <a:blip r:embed="rId2">
            <a:alphaModFix/>
          </a:blip>
          <a:tile algn="tl" flip="none" tx="0" sx="100000" ty="0" sy="100000"/>
        </a:blipFill>
      </p:bgPr>
    </p:bg>
    <p:spTree>
      <p:nvGrpSpPr>
        <p:cNvPr id="15" name="Shape 15"/>
        <p:cNvGrpSpPr/>
        <p:nvPr/>
      </p:nvGrpSpPr>
      <p:grpSpPr>
        <a:xfrm>
          <a:off x="0" y="0"/>
          <a:ext cx="0" cy="0"/>
          <a:chOff x="0" y="0"/>
          <a:chExt cx="0" cy="0"/>
        </a:xfrm>
      </p:grpSpPr>
      <p:sp>
        <p:nvSpPr>
          <p:cNvPr id="16" name="Google Shape;16;p89"/>
          <p:cNvSpPr/>
          <p:nvPr/>
        </p:nvSpPr>
        <p:spPr>
          <a:xfrm>
            <a:off x="0" y="5257800"/>
            <a:ext cx="12192000" cy="1143000"/>
          </a:xfrm>
          <a:prstGeom prst="rect">
            <a:avLst/>
          </a:prstGeom>
          <a:solidFill>
            <a:srgbClr val="FFFFFF"/>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17" name="Google Shape;17;p89"/>
          <p:cNvSpPr/>
          <p:nvPr/>
        </p:nvSpPr>
        <p:spPr>
          <a:xfrm>
            <a:off x="0" y="5334000"/>
            <a:ext cx="1727200" cy="990600"/>
          </a:xfrm>
          <a:prstGeom prst="rect">
            <a:avLst/>
          </a:prstGeom>
          <a:solidFill>
            <a:srgbClr val="BBD6EE"/>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18" name="Google Shape;18;p89"/>
          <p:cNvSpPr/>
          <p:nvPr/>
        </p:nvSpPr>
        <p:spPr>
          <a:xfrm>
            <a:off x="1828800" y="5334000"/>
            <a:ext cx="10363200" cy="990600"/>
          </a:xfrm>
          <a:prstGeom prst="rect">
            <a:avLst/>
          </a:prstGeom>
          <a:solidFill>
            <a:schemeClr val="accent1"/>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350"/>
              <a:buFont typeface="Calibri"/>
              <a:buNone/>
            </a:pPr>
            <a:r>
              <a:t/>
            </a:r>
            <a:endParaRPr b="1" i="0" sz="1350" u="none" cap="none" strike="noStrike">
              <a:solidFill>
                <a:srgbClr val="FFFFFF"/>
              </a:solidFill>
              <a:latin typeface="Calibri"/>
              <a:ea typeface="Calibri"/>
              <a:cs typeface="Calibri"/>
              <a:sym typeface="Calibri"/>
            </a:endParaRPr>
          </a:p>
        </p:txBody>
      </p:sp>
      <p:sp>
        <p:nvSpPr>
          <p:cNvPr id="19" name="Google Shape;19;p89"/>
          <p:cNvSpPr txBox="1"/>
          <p:nvPr>
            <p:ph idx="1" type="body"/>
          </p:nvPr>
        </p:nvSpPr>
        <p:spPr>
          <a:xfrm>
            <a:off x="154723" y="4602480"/>
            <a:ext cx="11882557" cy="685800"/>
          </a:xfrm>
          <a:prstGeom prst="rect">
            <a:avLst/>
          </a:prstGeom>
          <a:noFill/>
          <a:ln>
            <a:noFill/>
          </a:ln>
        </p:spPr>
        <p:txBody>
          <a:bodyPr anchorCtr="0" anchor="t" bIns="54725" lIns="109450" spcFirstLastPara="1" rIns="109450" wrap="square" tIns="54725">
            <a:normAutofit/>
          </a:bodyPr>
          <a:lstStyle>
            <a:lvl1pPr indent="-228600" lvl="0" marL="457200" algn="ctr">
              <a:lnSpc>
                <a:spcPct val="90000"/>
              </a:lnSpc>
              <a:spcBef>
                <a:spcPts val="1000"/>
              </a:spcBef>
              <a:spcAft>
                <a:spcPts val="0"/>
              </a:spcAft>
              <a:buClr>
                <a:srgbClr val="002060"/>
              </a:buClr>
              <a:buSzPts val="2100"/>
              <a:buNone/>
              <a:defRPr b="0" sz="2100">
                <a:solidFill>
                  <a:srgbClr val="002060"/>
                </a:solidFill>
                <a:latin typeface="Calibri"/>
                <a:ea typeface="Calibri"/>
                <a:cs typeface="Calibri"/>
                <a:sym typeface="Calibri"/>
              </a:defRPr>
            </a:lvl1pPr>
            <a:lvl2pPr indent="-228600" lvl="1" marL="914400" algn="l">
              <a:lnSpc>
                <a:spcPct val="90000"/>
              </a:lnSpc>
              <a:spcBef>
                <a:spcPts val="500"/>
              </a:spcBef>
              <a:spcAft>
                <a:spcPts val="0"/>
              </a:spcAft>
              <a:buClr>
                <a:srgbClr val="888888"/>
              </a:buClr>
              <a:buSzPts val="1650"/>
              <a:buNone/>
              <a:defRPr sz="1650">
                <a:solidFill>
                  <a:srgbClr val="888888"/>
                </a:solidFill>
              </a:defRPr>
            </a:lvl2pPr>
            <a:lvl3pPr indent="-228600" lvl="2" marL="1371600" algn="l">
              <a:lnSpc>
                <a:spcPct val="90000"/>
              </a:lnSpc>
              <a:spcBef>
                <a:spcPts val="500"/>
              </a:spcBef>
              <a:spcAft>
                <a:spcPts val="0"/>
              </a:spcAft>
              <a:buClr>
                <a:srgbClr val="888888"/>
              </a:buClr>
              <a:buSzPts val="1425"/>
              <a:buNone/>
              <a:defRPr sz="1425">
                <a:solidFill>
                  <a:srgbClr val="888888"/>
                </a:solidFill>
              </a:defRPr>
            </a:lvl3pPr>
            <a:lvl4pPr indent="-228600" lvl="3" marL="1828800" algn="l">
              <a:lnSpc>
                <a:spcPct val="90000"/>
              </a:lnSpc>
              <a:spcBef>
                <a:spcPts val="500"/>
              </a:spcBef>
              <a:spcAft>
                <a:spcPts val="0"/>
              </a:spcAft>
              <a:buClr>
                <a:srgbClr val="888888"/>
              </a:buClr>
              <a:buSzPts val="1275"/>
              <a:buNone/>
              <a:defRPr sz="1275">
                <a:solidFill>
                  <a:srgbClr val="888888"/>
                </a:solidFill>
              </a:defRPr>
            </a:lvl4pPr>
            <a:lvl5pPr indent="-228600" lvl="4" marL="2286000" algn="l">
              <a:lnSpc>
                <a:spcPct val="90000"/>
              </a:lnSpc>
              <a:spcBef>
                <a:spcPts val="500"/>
              </a:spcBef>
              <a:spcAft>
                <a:spcPts val="0"/>
              </a:spcAft>
              <a:buClr>
                <a:srgbClr val="888888"/>
              </a:buClr>
              <a:buSzPts val="1275"/>
              <a:buNone/>
              <a:defRPr sz="1275">
                <a:solidFill>
                  <a:srgbClr val="888888"/>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9"/>
          <p:cNvSpPr txBox="1"/>
          <p:nvPr>
            <p:ph type="title"/>
          </p:nvPr>
        </p:nvSpPr>
        <p:spPr>
          <a:xfrm>
            <a:off x="1828801" y="5334000"/>
            <a:ext cx="10160000" cy="990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3600"/>
              <a:buFont typeface="Calibri"/>
              <a:buNone/>
              <a:defRPr b="0" sz="3600"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cet_Combined LOGO Colour.jpg" id="21" name="Google Shape;21;p89"/>
          <p:cNvPicPr preferRelativeResize="0"/>
          <p:nvPr/>
        </p:nvPicPr>
        <p:blipFill rotWithShape="1">
          <a:blip r:embed="rId3">
            <a:alphaModFix/>
          </a:blip>
          <a:srcRect b="0" l="0" r="0" t="0"/>
          <a:stretch/>
        </p:blipFill>
        <p:spPr>
          <a:xfrm>
            <a:off x="3089047" y="138074"/>
            <a:ext cx="6013907" cy="44186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Demo, Video etc. &quot;special&quot; slides" showMasterSp="0">
  <p:cSld name="12_Demo, Video etc. &quot;special&quot; slides">
    <p:bg>
      <p:bgPr>
        <a:solidFill>
          <a:srgbClr val="FFFFFF"/>
        </a:solidFill>
      </p:bgPr>
    </p:bg>
    <p:spTree>
      <p:nvGrpSpPr>
        <p:cNvPr id="72" name="Shape 72"/>
        <p:cNvGrpSpPr/>
        <p:nvPr/>
      </p:nvGrpSpPr>
      <p:grpSpPr>
        <a:xfrm>
          <a:off x="0" y="0"/>
          <a:ext cx="0" cy="0"/>
          <a:chOff x="0" y="0"/>
          <a:chExt cx="0" cy="0"/>
        </a:xfrm>
      </p:grpSpPr>
      <p:pic>
        <p:nvPicPr>
          <p:cNvPr id="73" name="Google Shape;73;p100"/>
          <p:cNvPicPr preferRelativeResize="0"/>
          <p:nvPr/>
        </p:nvPicPr>
        <p:blipFill rotWithShape="1">
          <a:blip r:embed="rId2">
            <a:alphaModFix/>
          </a:blip>
          <a:srcRect b="16956" l="29419" r="38345" t="10435"/>
          <a:stretch/>
        </p:blipFill>
        <p:spPr>
          <a:xfrm>
            <a:off x="0" y="4495800"/>
            <a:ext cx="1752600" cy="2362200"/>
          </a:xfrm>
          <a:prstGeom prst="rect">
            <a:avLst/>
          </a:prstGeom>
          <a:noFill/>
          <a:ln>
            <a:noFill/>
          </a:ln>
        </p:spPr>
      </p:pic>
      <p:sp>
        <p:nvSpPr>
          <p:cNvPr id="74" name="Google Shape;74;p100"/>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0"/>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76" name="Google Shape;76;p100"/>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987135"/>
              </a:buClr>
              <a:buSzPts val="4950"/>
              <a:buFont typeface="Arial"/>
              <a:buNone/>
              <a:defRPr b="0" i="0" sz="4950" u="none" cap="none" strike="noStrike">
                <a:solidFill>
                  <a:srgbClr val="987135"/>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provement">
  <p:cSld name="1_Improvement">
    <p:bg>
      <p:bgPr>
        <a:solidFill>
          <a:srgbClr val="FFFEE8"/>
        </a:solidFill>
      </p:bgPr>
    </p:bg>
    <p:spTree>
      <p:nvGrpSpPr>
        <p:cNvPr id="77" name="Shape 77"/>
        <p:cNvGrpSpPr/>
        <p:nvPr/>
      </p:nvGrpSpPr>
      <p:grpSpPr>
        <a:xfrm>
          <a:off x="0" y="0"/>
          <a:ext cx="0" cy="0"/>
          <a:chOff x="0" y="0"/>
          <a:chExt cx="0" cy="0"/>
        </a:xfrm>
      </p:grpSpPr>
      <p:pic>
        <p:nvPicPr>
          <p:cNvPr id="78" name="Google Shape;78;p101"/>
          <p:cNvPicPr preferRelativeResize="0"/>
          <p:nvPr/>
        </p:nvPicPr>
        <p:blipFill rotWithShape="1">
          <a:blip r:embed="rId2">
            <a:alphaModFix/>
          </a:blip>
          <a:srcRect b="0" l="0" r="0" t="0"/>
          <a:stretch/>
        </p:blipFill>
        <p:spPr>
          <a:xfrm>
            <a:off x="8229600" y="4114800"/>
            <a:ext cx="3657600" cy="2743200"/>
          </a:xfrm>
          <a:prstGeom prst="rect">
            <a:avLst/>
          </a:prstGeom>
          <a:noFill/>
          <a:ln>
            <a:noFill/>
          </a:ln>
        </p:spPr>
      </p:pic>
      <p:pic>
        <p:nvPicPr>
          <p:cNvPr id="79" name="Google Shape;79;p101"/>
          <p:cNvPicPr preferRelativeResize="0"/>
          <p:nvPr/>
        </p:nvPicPr>
        <p:blipFill rotWithShape="1">
          <a:blip r:embed="rId3">
            <a:alphaModFix/>
          </a:blip>
          <a:srcRect b="4521" l="2323" r="2423" t="4340"/>
          <a:stretch/>
        </p:blipFill>
        <p:spPr>
          <a:xfrm>
            <a:off x="-739281" y="3886708"/>
            <a:ext cx="3124200" cy="3200401"/>
          </a:xfrm>
          <a:prstGeom prst="rect">
            <a:avLst/>
          </a:prstGeom>
          <a:noFill/>
          <a:ln>
            <a:noFill/>
          </a:ln>
        </p:spPr>
      </p:pic>
      <p:sp>
        <p:nvSpPr>
          <p:cNvPr id="80" name="Google Shape;80;p101"/>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01"/>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82" name="Google Shape;82;p101"/>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960001"/>
              </a:buClr>
              <a:buSzPts val="4950"/>
              <a:buFont typeface="Arial"/>
              <a:buNone/>
              <a:defRPr b="0" i="0" sz="4950" u="none" cap="none" strike="noStrike">
                <a:solidFill>
                  <a:srgbClr val="96000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10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 name="Google Shape;86;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p102"/>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90" name="Google Shape;90;p102"/>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103"/>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97" name="Google Shape;97;p103"/>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8" name="Shape 98"/>
        <p:cNvGrpSpPr/>
        <p:nvPr/>
      </p:nvGrpSpPr>
      <p:grpSpPr>
        <a:xfrm>
          <a:off x="0" y="0"/>
          <a:ext cx="0" cy="0"/>
          <a:chOff x="0" y="0"/>
          <a:chExt cx="0" cy="0"/>
        </a:xfrm>
      </p:grpSpPr>
      <p:sp>
        <p:nvSpPr>
          <p:cNvPr id="99" name="Google Shape;99;p10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0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4" name="Shape 104"/>
        <p:cNvGrpSpPr/>
        <p:nvPr/>
      </p:nvGrpSpPr>
      <p:grpSpPr>
        <a:xfrm>
          <a:off x="0" y="0"/>
          <a:ext cx="0" cy="0"/>
          <a:chOff x="0" y="0"/>
          <a:chExt cx="0" cy="0"/>
        </a:xfrm>
      </p:grpSpPr>
      <p:sp>
        <p:nvSpPr>
          <p:cNvPr id="105" name="Google Shape;105;p10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6" name="Google Shape;106;p10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0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8" name="Google Shape;108;p10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2" name="Google Shape;112;p109"/>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113" name="Google Shape;113;p109"/>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1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1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1" name="Google Shape;121;p110"/>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122" name="Google Shape;122;p110"/>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p111"/>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130" name="Google Shape;130;p111"/>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1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37" name="Shape 137"/>
        <p:cNvGrpSpPr/>
        <p:nvPr/>
      </p:nvGrpSpPr>
      <p:grpSpPr>
        <a:xfrm>
          <a:off x="0" y="0"/>
          <a:ext cx="0" cy="0"/>
          <a:chOff x="0" y="0"/>
          <a:chExt cx="0" cy="0"/>
        </a:xfrm>
      </p:grpSpPr>
      <p:sp>
        <p:nvSpPr>
          <p:cNvPr id="138" name="Google Shape;138;p113"/>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13"/>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13"/>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3"/>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13"/>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2" name="Shape 22"/>
        <p:cNvGrpSpPr/>
        <p:nvPr/>
      </p:nvGrpSpPr>
      <p:grpSpPr>
        <a:xfrm>
          <a:off x="0" y="0"/>
          <a:ext cx="0" cy="0"/>
          <a:chOff x="0" y="0"/>
          <a:chExt cx="0" cy="0"/>
        </a:xfrm>
      </p:grpSpPr>
      <p:sp>
        <p:nvSpPr>
          <p:cNvPr id="23" name="Google Shape;23;p9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90"/>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29" name="Google Shape;29;p90"/>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43" name="Shape 143"/>
        <p:cNvGrpSpPr/>
        <p:nvPr/>
      </p:nvGrpSpPr>
      <p:grpSpPr>
        <a:xfrm>
          <a:off x="0" y="0"/>
          <a:ext cx="0" cy="0"/>
          <a:chOff x="0" y="0"/>
          <a:chExt cx="0" cy="0"/>
        </a:xfrm>
      </p:grpSpPr>
      <p:sp>
        <p:nvSpPr>
          <p:cNvPr id="144" name="Google Shape;144;p114"/>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14"/>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14"/>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14"/>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14"/>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49" name="Shape 149"/>
        <p:cNvGrpSpPr/>
        <p:nvPr/>
      </p:nvGrpSpPr>
      <p:grpSpPr>
        <a:xfrm>
          <a:off x="0" y="0"/>
          <a:ext cx="0" cy="0"/>
          <a:chOff x="0" y="0"/>
          <a:chExt cx="0" cy="0"/>
        </a:xfrm>
      </p:grpSpPr>
      <p:sp>
        <p:nvSpPr>
          <p:cNvPr id="150" name="Google Shape;150;p115"/>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15"/>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15"/>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15"/>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15"/>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spTree>
      <p:nvGrpSpPr>
        <p:cNvPr id="155" name="Shape 155"/>
        <p:cNvGrpSpPr/>
        <p:nvPr/>
      </p:nvGrpSpPr>
      <p:grpSpPr>
        <a:xfrm>
          <a:off x="0" y="0"/>
          <a:ext cx="0" cy="0"/>
          <a:chOff x="0" y="0"/>
          <a:chExt cx="0" cy="0"/>
        </a:xfrm>
      </p:grpSpPr>
      <p:sp>
        <p:nvSpPr>
          <p:cNvPr id="156" name="Google Shape;156;p116"/>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116"/>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116"/>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16"/>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16"/>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161" name="Shape 161"/>
        <p:cNvGrpSpPr/>
        <p:nvPr/>
      </p:nvGrpSpPr>
      <p:grpSpPr>
        <a:xfrm>
          <a:off x="0" y="0"/>
          <a:ext cx="0" cy="0"/>
          <a:chOff x="0" y="0"/>
          <a:chExt cx="0" cy="0"/>
        </a:xfrm>
      </p:grpSpPr>
      <p:sp>
        <p:nvSpPr>
          <p:cNvPr id="162" name="Google Shape;162;p117"/>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117"/>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117"/>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17"/>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17"/>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167" name="Shape 167"/>
        <p:cNvGrpSpPr/>
        <p:nvPr/>
      </p:nvGrpSpPr>
      <p:grpSpPr>
        <a:xfrm>
          <a:off x="0" y="0"/>
          <a:ext cx="0" cy="0"/>
          <a:chOff x="0" y="0"/>
          <a:chExt cx="0" cy="0"/>
        </a:xfrm>
      </p:grpSpPr>
      <p:sp>
        <p:nvSpPr>
          <p:cNvPr id="168" name="Google Shape;168;p118"/>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118"/>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18"/>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18"/>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18"/>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wo Content">
  <p:cSld name="13_Two Content">
    <p:spTree>
      <p:nvGrpSpPr>
        <p:cNvPr id="173" name="Shape 173"/>
        <p:cNvGrpSpPr/>
        <p:nvPr/>
      </p:nvGrpSpPr>
      <p:grpSpPr>
        <a:xfrm>
          <a:off x="0" y="0"/>
          <a:ext cx="0" cy="0"/>
          <a:chOff x="0" y="0"/>
          <a:chExt cx="0" cy="0"/>
        </a:xfrm>
      </p:grpSpPr>
      <p:sp>
        <p:nvSpPr>
          <p:cNvPr id="174" name="Google Shape;174;p119"/>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119"/>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119"/>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19"/>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19"/>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wo Content">
  <p:cSld name="14_Two Content">
    <p:spTree>
      <p:nvGrpSpPr>
        <p:cNvPr id="179" name="Shape 179"/>
        <p:cNvGrpSpPr/>
        <p:nvPr/>
      </p:nvGrpSpPr>
      <p:grpSpPr>
        <a:xfrm>
          <a:off x="0" y="0"/>
          <a:ext cx="0" cy="0"/>
          <a:chOff x="0" y="0"/>
          <a:chExt cx="0" cy="0"/>
        </a:xfrm>
      </p:grpSpPr>
      <p:sp>
        <p:nvSpPr>
          <p:cNvPr id="180" name="Google Shape;180;p120"/>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120"/>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120"/>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20"/>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20"/>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wo Content">
  <p:cSld name="15_Two Content">
    <p:spTree>
      <p:nvGrpSpPr>
        <p:cNvPr id="185" name="Shape 185"/>
        <p:cNvGrpSpPr/>
        <p:nvPr/>
      </p:nvGrpSpPr>
      <p:grpSpPr>
        <a:xfrm>
          <a:off x="0" y="0"/>
          <a:ext cx="0" cy="0"/>
          <a:chOff x="0" y="0"/>
          <a:chExt cx="0" cy="0"/>
        </a:xfrm>
      </p:grpSpPr>
      <p:sp>
        <p:nvSpPr>
          <p:cNvPr id="186" name="Google Shape;186;p121"/>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21"/>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121"/>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21"/>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21"/>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wo Content">
  <p:cSld name="16_Two Content">
    <p:spTree>
      <p:nvGrpSpPr>
        <p:cNvPr id="191" name="Shape 191"/>
        <p:cNvGrpSpPr/>
        <p:nvPr/>
      </p:nvGrpSpPr>
      <p:grpSpPr>
        <a:xfrm>
          <a:off x="0" y="0"/>
          <a:ext cx="0" cy="0"/>
          <a:chOff x="0" y="0"/>
          <a:chExt cx="0" cy="0"/>
        </a:xfrm>
      </p:grpSpPr>
      <p:sp>
        <p:nvSpPr>
          <p:cNvPr id="192" name="Google Shape;192;p122"/>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22"/>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122"/>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22"/>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22"/>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wo Content">
  <p:cSld name="17_Two Content">
    <p:spTree>
      <p:nvGrpSpPr>
        <p:cNvPr id="197" name="Shape 197"/>
        <p:cNvGrpSpPr/>
        <p:nvPr/>
      </p:nvGrpSpPr>
      <p:grpSpPr>
        <a:xfrm>
          <a:off x="0" y="0"/>
          <a:ext cx="0" cy="0"/>
          <a:chOff x="0" y="0"/>
          <a:chExt cx="0" cy="0"/>
        </a:xfrm>
      </p:grpSpPr>
      <p:sp>
        <p:nvSpPr>
          <p:cNvPr id="198" name="Google Shape;198;p123"/>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23"/>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23"/>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23"/>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23"/>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91"/>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36" name="Google Shape;36;p91"/>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wo Content">
  <p:cSld name="18_Two Content">
    <p:spTree>
      <p:nvGrpSpPr>
        <p:cNvPr id="203" name="Shape 203"/>
        <p:cNvGrpSpPr/>
        <p:nvPr/>
      </p:nvGrpSpPr>
      <p:grpSpPr>
        <a:xfrm>
          <a:off x="0" y="0"/>
          <a:ext cx="0" cy="0"/>
          <a:chOff x="0" y="0"/>
          <a:chExt cx="0" cy="0"/>
        </a:xfrm>
      </p:grpSpPr>
      <p:sp>
        <p:nvSpPr>
          <p:cNvPr id="204" name="Google Shape;204;p124"/>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24"/>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124"/>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24"/>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24"/>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wo Content">
  <p:cSld name="19_Two Content">
    <p:spTree>
      <p:nvGrpSpPr>
        <p:cNvPr id="209" name="Shape 209"/>
        <p:cNvGrpSpPr/>
        <p:nvPr/>
      </p:nvGrpSpPr>
      <p:grpSpPr>
        <a:xfrm>
          <a:off x="0" y="0"/>
          <a:ext cx="0" cy="0"/>
          <a:chOff x="0" y="0"/>
          <a:chExt cx="0" cy="0"/>
        </a:xfrm>
      </p:grpSpPr>
      <p:sp>
        <p:nvSpPr>
          <p:cNvPr id="210" name="Google Shape;210;p125"/>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125"/>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125"/>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125"/>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25"/>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wo Content">
  <p:cSld name="20_Two Content">
    <p:spTree>
      <p:nvGrpSpPr>
        <p:cNvPr id="215" name="Shape 215"/>
        <p:cNvGrpSpPr/>
        <p:nvPr/>
      </p:nvGrpSpPr>
      <p:grpSpPr>
        <a:xfrm>
          <a:off x="0" y="0"/>
          <a:ext cx="0" cy="0"/>
          <a:chOff x="0" y="0"/>
          <a:chExt cx="0" cy="0"/>
        </a:xfrm>
      </p:grpSpPr>
      <p:sp>
        <p:nvSpPr>
          <p:cNvPr id="216" name="Google Shape;216;p126"/>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126"/>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126"/>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126"/>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26"/>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wo Content">
  <p:cSld name="21_Two Content">
    <p:spTree>
      <p:nvGrpSpPr>
        <p:cNvPr id="221" name="Shape 221"/>
        <p:cNvGrpSpPr/>
        <p:nvPr/>
      </p:nvGrpSpPr>
      <p:grpSpPr>
        <a:xfrm>
          <a:off x="0" y="0"/>
          <a:ext cx="0" cy="0"/>
          <a:chOff x="0" y="0"/>
          <a:chExt cx="0" cy="0"/>
        </a:xfrm>
      </p:grpSpPr>
      <p:sp>
        <p:nvSpPr>
          <p:cNvPr id="222" name="Google Shape;222;p127"/>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127"/>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127"/>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27"/>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27"/>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wo Content">
  <p:cSld name="22_Two Content">
    <p:spTree>
      <p:nvGrpSpPr>
        <p:cNvPr id="227" name="Shape 227"/>
        <p:cNvGrpSpPr/>
        <p:nvPr/>
      </p:nvGrpSpPr>
      <p:grpSpPr>
        <a:xfrm>
          <a:off x="0" y="0"/>
          <a:ext cx="0" cy="0"/>
          <a:chOff x="0" y="0"/>
          <a:chExt cx="0" cy="0"/>
        </a:xfrm>
      </p:grpSpPr>
      <p:sp>
        <p:nvSpPr>
          <p:cNvPr id="228" name="Google Shape;228;p128"/>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128"/>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128"/>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28"/>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28"/>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wo Content">
  <p:cSld name="24_Two Content">
    <p:spTree>
      <p:nvGrpSpPr>
        <p:cNvPr id="233" name="Shape 233"/>
        <p:cNvGrpSpPr/>
        <p:nvPr/>
      </p:nvGrpSpPr>
      <p:grpSpPr>
        <a:xfrm>
          <a:off x="0" y="0"/>
          <a:ext cx="0" cy="0"/>
          <a:chOff x="0" y="0"/>
          <a:chExt cx="0" cy="0"/>
        </a:xfrm>
      </p:grpSpPr>
      <p:sp>
        <p:nvSpPr>
          <p:cNvPr id="234" name="Google Shape;234;p129"/>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129"/>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129"/>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129"/>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29"/>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wo Content">
  <p:cSld name="25_Two Content">
    <p:spTree>
      <p:nvGrpSpPr>
        <p:cNvPr id="239" name="Shape 239"/>
        <p:cNvGrpSpPr/>
        <p:nvPr/>
      </p:nvGrpSpPr>
      <p:grpSpPr>
        <a:xfrm>
          <a:off x="0" y="0"/>
          <a:ext cx="0" cy="0"/>
          <a:chOff x="0" y="0"/>
          <a:chExt cx="0" cy="0"/>
        </a:xfrm>
      </p:grpSpPr>
      <p:sp>
        <p:nvSpPr>
          <p:cNvPr id="240" name="Google Shape;240;p130"/>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130"/>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130"/>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30"/>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30"/>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wo Content">
  <p:cSld name="26_Two Content">
    <p:spTree>
      <p:nvGrpSpPr>
        <p:cNvPr id="245" name="Shape 245"/>
        <p:cNvGrpSpPr/>
        <p:nvPr/>
      </p:nvGrpSpPr>
      <p:grpSpPr>
        <a:xfrm>
          <a:off x="0" y="0"/>
          <a:ext cx="0" cy="0"/>
          <a:chOff x="0" y="0"/>
          <a:chExt cx="0" cy="0"/>
        </a:xfrm>
      </p:grpSpPr>
      <p:sp>
        <p:nvSpPr>
          <p:cNvPr id="246" name="Google Shape;246;p131"/>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131"/>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131"/>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31"/>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131"/>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wo Content">
  <p:cSld name="28_Two Content">
    <p:spTree>
      <p:nvGrpSpPr>
        <p:cNvPr id="251" name="Shape 251"/>
        <p:cNvGrpSpPr/>
        <p:nvPr/>
      </p:nvGrpSpPr>
      <p:grpSpPr>
        <a:xfrm>
          <a:off x="0" y="0"/>
          <a:ext cx="0" cy="0"/>
          <a:chOff x="0" y="0"/>
          <a:chExt cx="0" cy="0"/>
        </a:xfrm>
      </p:grpSpPr>
      <p:sp>
        <p:nvSpPr>
          <p:cNvPr id="252" name="Google Shape;252;p132"/>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132"/>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132"/>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132"/>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132"/>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wo Content">
  <p:cSld name="29_Two Content">
    <p:spTree>
      <p:nvGrpSpPr>
        <p:cNvPr id="257" name="Shape 257"/>
        <p:cNvGrpSpPr/>
        <p:nvPr/>
      </p:nvGrpSpPr>
      <p:grpSpPr>
        <a:xfrm>
          <a:off x="0" y="0"/>
          <a:ext cx="0" cy="0"/>
          <a:chOff x="0" y="0"/>
          <a:chExt cx="0" cy="0"/>
        </a:xfrm>
      </p:grpSpPr>
      <p:sp>
        <p:nvSpPr>
          <p:cNvPr id="258" name="Google Shape;258;p133"/>
          <p:cNvSpPr txBox="1"/>
          <p:nvPr>
            <p:ph type="title"/>
          </p:nvPr>
        </p:nvSpPr>
        <p:spPr>
          <a:xfrm>
            <a:off x="1828800" y="136525"/>
            <a:ext cx="8587946" cy="914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133"/>
          <p:cNvSpPr txBox="1"/>
          <p:nvPr>
            <p:ph idx="1" type="body"/>
          </p:nvPr>
        </p:nvSpPr>
        <p:spPr>
          <a:xfrm>
            <a:off x="617839" y="1566133"/>
            <a:ext cx="108863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133"/>
          <p:cNvSpPr txBox="1"/>
          <p:nvPr>
            <p:ph idx="10" type="dt"/>
          </p:nvPr>
        </p:nvSpPr>
        <p:spPr>
          <a:xfrm rot="5400000">
            <a:off x="11235532" y="843756"/>
            <a:ext cx="1328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133"/>
          <p:cNvSpPr txBox="1"/>
          <p:nvPr>
            <p:ph idx="11" type="ftr"/>
          </p:nvPr>
        </p:nvSpPr>
        <p:spPr>
          <a:xfrm rot="5400000">
            <a:off x="9741694" y="3812381"/>
            <a:ext cx="43513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133"/>
          <p:cNvSpPr txBox="1"/>
          <p:nvPr>
            <p:ph idx="12" type="sldNum"/>
          </p:nvPr>
        </p:nvSpPr>
        <p:spPr>
          <a:xfrm>
            <a:off x="11615350" y="6370638"/>
            <a:ext cx="57664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94"/>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42" name="Google Shape;42;p94"/>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3" name="Shape 263"/>
        <p:cNvGrpSpPr/>
        <p:nvPr/>
      </p:nvGrpSpPr>
      <p:grpSpPr>
        <a:xfrm>
          <a:off x="0" y="0"/>
          <a:ext cx="0" cy="0"/>
          <a:chOff x="0" y="0"/>
          <a:chExt cx="0" cy="0"/>
        </a:xfrm>
      </p:grpSpPr>
      <p:sp>
        <p:nvSpPr>
          <p:cNvPr id="264" name="Google Shape;264;p134"/>
          <p:cNvSpPr txBox="1"/>
          <p:nvPr>
            <p:ph idx="1" type="body"/>
          </p:nvPr>
        </p:nvSpPr>
        <p:spPr>
          <a:xfrm>
            <a:off x="519248" y="1463678"/>
            <a:ext cx="11158587" cy="1844608"/>
          </a:xfrm>
          <a:prstGeom prst="rect">
            <a:avLst/>
          </a:prstGeom>
          <a:noFill/>
          <a:ln>
            <a:noFill/>
          </a:ln>
        </p:spPr>
        <p:txBody>
          <a:bodyPr anchorCtr="0" anchor="t" bIns="45700" lIns="91425" spcFirstLastPara="1" rIns="91425" wrap="square" tIns="45700">
            <a:sp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134"/>
          <p:cNvSpPr txBox="1"/>
          <p:nvPr>
            <p:ph type="title"/>
          </p:nvPr>
        </p:nvSpPr>
        <p:spPr>
          <a:xfrm>
            <a:off x="1649550" y="304803"/>
            <a:ext cx="9221652" cy="7478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50"/>
              <a:buFont typeface="Calibri"/>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Demo, Video etc. &quot;special&quot; slides" showMasterSp="0">
  <p:cSld name="9_Demo, Video etc. &quot;special&quot; slides">
    <p:bg>
      <p:bgPr>
        <a:solidFill>
          <a:srgbClr val="FFF3D0"/>
        </a:solidFill>
      </p:bgPr>
    </p:bg>
    <p:spTree>
      <p:nvGrpSpPr>
        <p:cNvPr id="274" name="Shape 274"/>
        <p:cNvGrpSpPr/>
        <p:nvPr/>
      </p:nvGrpSpPr>
      <p:grpSpPr>
        <a:xfrm>
          <a:off x="0" y="0"/>
          <a:ext cx="0" cy="0"/>
          <a:chOff x="0" y="0"/>
          <a:chExt cx="0" cy="0"/>
        </a:xfrm>
      </p:grpSpPr>
      <p:pic>
        <p:nvPicPr>
          <p:cNvPr id="275" name="Google Shape;275;p93"/>
          <p:cNvPicPr preferRelativeResize="0"/>
          <p:nvPr/>
        </p:nvPicPr>
        <p:blipFill rotWithShape="1">
          <a:blip r:embed="rId2">
            <a:alphaModFix/>
          </a:blip>
          <a:srcRect b="0" l="0" r="0" t="0"/>
          <a:stretch/>
        </p:blipFill>
        <p:spPr>
          <a:xfrm>
            <a:off x="7391400" y="752114"/>
            <a:ext cx="3276600" cy="2869240"/>
          </a:xfrm>
          <a:prstGeom prst="rect">
            <a:avLst/>
          </a:prstGeom>
          <a:noFill/>
          <a:ln>
            <a:noFill/>
          </a:ln>
        </p:spPr>
      </p:pic>
      <p:sp>
        <p:nvSpPr>
          <p:cNvPr id="276" name="Google Shape;276;p93"/>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7" name="Google Shape;277;p93"/>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8" name="Google Shape;278;p93"/>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9D0001"/>
              </a:buClr>
              <a:buSzPts val="4950"/>
              <a:buFont typeface="Arial"/>
              <a:buNone/>
              <a:defRPr b="0" i="0" sz="4950" u="none" cap="none" strike="noStrike">
                <a:solidFill>
                  <a:srgbClr val="9D000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type="secHead">
  <p:cSld name="SECTION_HEADER">
    <p:bg>
      <p:bgPr>
        <a:blipFill>
          <a:blip r:embed="rId2">
            <a:alphaModFix/>
          </a:blip>
          <a:stretch>
            <a:fillRect/>
          </a:stretch>
        </a:blipFill>
      </p:bgPr>
    </p:bg>
    <p:spTree>
      <p:nvGrpSpPr>
        <p:cNvPr id="279" name="Shape 279"/>
        <p:cNvGrpSpPr/>
        <p:nvPr/>
      </p:nvGrpSpPr>
      <p:grpSpPr>
        <a:xfrm>
          <a:off x="0" y="0"/>
          <a:ext cx="0" cy="0"/>
          <a:chOff x="0" y="0"/>
          <a:chExt cx="0" cy="0"/>
        </a:xfrm>
      </p:grpSpPr>
      <p:sp>
        <p:nvSpPr>
          <p:cNvPr id="280" name="Google Shape;280;p135"/>
          <p:cNvSpPr/>
          <p:nvPr/>
        </p:nvSpPr>
        <p:spPr>
          <a:xfrm>
            <a:off x="0" y="5257800"/>
            <a:ext cx="12192000" cy="1143000"/>
          </a:xfrm>
          <a:prstGeom prst="rect">
            <a:avLst/>
          </a:prstGeom>
          <a:solidFill>
            <a:srgbClr val="FFFFFF"/>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1" name="Google Shape;281;p135"/>
          <p:cNvSpPr/>
          <p:nvPr/>
        </p:nvSpPr>
        <p:spPr>
          <a:xfrm>
            <a:off x="0" y="5334000"/>
            <a:ext cx="1727200" cy="990600"/>
          </a:xfrm>
          <a:prstGeom prst="rect">
            <a:avLst/>
          </a:prstGeom>
          <a:solidFill>
            <a:srgbClr val="B7CCE4"/>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2" name="Google Shape;282;p135"/>
          <p:cNvSpPr/>
          <p:nvPr/>
        </p:nvSpPr>
        <p:spPr>
          <a:xfrm>
            <a:off x="1828800" y="5334000"/>
            <a:ext cx="10363200" cy="990600"/>
          </a:xfrm>
          <a:prstGeom prst="rect">
            <a:avLst/>
          </a:prstGeom>
          <a:solidFill>
            <a:schemeClr val="accent1"/>
          </a:solidFill>
          <a:ln>
            <a:noFill/>
          </a:ln>
        </p:spPr>
        <p:txBody>
          <a:bodyPr anchorCtr="0" anchor="ctr" bIns="41025" lIns="82075" spcFirstLastPara="1" rIns="82075" wrap="square" tIns="41025">
            <a:noAutofit/>
          </a:bodyPr>
          <a:lstStyle/>
          <a:p>
            <a:pPr indent="0" lvl="0" marL="0" marR="0" rtl="0" algn="ctr">
              <a:lnSpc>
                <a:spcPct val="100000"/>
              </a:lnSpc>
              <a:spcBef>
                <a:spcPts val="0"/>
              </a:spcBef>
              <a:spcAft>
                <a:spcPts val="0"/>
              </a:spcAft>
              <a:buClr>
                <a:schemeClr val="lt1"/>
              </a:buClr>
              <a:buSzPts val="1800"/>
              <a:buFont typeface="Calibri"/>
              <a:buNone/>
            </a:pPr>
            <a:r>
              <a:t/>
            </a:r>
            <a:endParaRPr b="1" i="0" sz="1800" u="none" cap="none" strike="noStrike">
              <a:solidFill>
                <a:srgbClr val="FFFFFF"/>
              </a:solidFill>
              <a:latin typeface="Calibri"/>
              <a:ea typeface="Calibri"/>
              <a:cs typeface="Calibri"/>
              <a:sym typeface="Calibri"/>
            </a:endParaRPr>
          </a:p>
        </p:txBody>
      </p:sp>
      <p:pic>
        <p:nvPicPr>
          <p:cNvPr descr="Tcet_Combined LOGO Colour.jpg" id="283" name="Google Shape;283;p135"/>
          <p:cNvPicPr preferRelativeResize="0"/>
          <p:nvPr/>
        </p:nvPicPr>
        <p:blipFill rotWithShape="1">
          <a:blip r:embed="rId3">
            <a:alphaModFix/>
          </a:blip>
          <a:srcRect b="0" l="0" r="0" t="0"/>
          <a:stretch/>
        </p:blipFill>
        <p:spPr>
          <a:xfrm>
            <a:off x="2307167" y="76205"/>
            <a:ext cx="7579784" cy="4479925"/>
          </a:xfrm>
          <a:prstGeom prst="rect">
            <a:avLst/>
          </a:prstGeom>
          <a:noFill/>
          <a:ln>
            <a:noFill/>
          </a:ln>
        </p:spPr>
      </p:pic>
      <p:sp>
        <p:nvSpPr>
          <p:cNvPr id="284" name="Google Shape;284;p135"/>
          <p:cNvSpPr txBox="1"/>
          <p:nvPr>
            <p:ph idx="1" type="body"/>
          </p:nvPr>
        </p:nvSpPr>
        <p:spPr>
          <a:xfrm>
            <a:off x="154724" y="4602480"/>
            <a:ext cx="11882557" cy="685800"/>
          </a:xfrm>
          <a:prstGeom prst="rect">
            <a:avLst/>
          </a:prstGeom>
          <a:noFill/>
          <a:ln>
            <a:noFill/>
          </a:ln>
        </p:spPr>
        <p:txBody>
          <a:bodyPr anchorCtr="0" anchor="ctr" bIns="54725" lIns="109450" spcFirstLastPara="1" rIns="109450" wrap="square" tIns="54725">
            <a:noAutofit/>
          </a:bodyPr>
          <a:lstStyle>
            <a:lvl1pPr indent="-228600" lvl="0" marL="457200" algn="ctr">
              <a:spcBef>
                <a:spcPts val="420"/>
              </a:spcBef>
              <a:spcAft>
                <a:spcPts val="0"/>
              </a:spcAft>
              <a:buClr>
                <a:srgbClr val="002060"/>
              </a:buClr>
              <a:buSzPts val="2100"/>
              <a:buNone/>
              <a:defRPr b="0" sz="2100">
                <a:solidFill>
                  <a:srgbClr val="002060"/>
                </a:solidFill>
                <a:latin typeface="Calibri"/>
                <a:ea typeface="Calibri"/>
                <a:cs typeface="Calibri"/>
                <a:sym typeface="Calibri"/>
              </a:defRPr>
            </a:lvl1pPr>
            <a:lvl2pPr indent="-228600" lvl="1" marL="914400" algn="l">
              <a:spcBef>
                <a:spcPts val="330"/>
              </a:spcBef>
              <a:spcAft>
                <a:spcPts val="0"/>
              </a:spcAft>
              <a:buClr>
                <a:srgbClr val="888888"/>
              </a:buClr>
              <a:buSzPts val="1650"/>
              <a:buNone/>
              <a:defRPr sz="1650">
                <a:solidFill>
                  <a:srgbClr val="888888"/>
                </a:solidFill>
              </a:defRPr>
            </a:lvl2pPr>
            <a:lvl3pPr indent="-228600" lvl="2" marL="1371600" algn="l">
              <a:spcBef>
                <a:spcPts val="285"/>
              </a:spcBef>
              <a:spcAft>
                <a:spcPts val="0"/>
              </a:spcAft>
              <a:buClr>
                <a:srgbClr val="888888"/>
              </a:buClr>
              <a:buSzPts val="1425"/>
              <a:buNone/>
              <a:defRPr sz="1425">
                <a:solidFill>
                  <a:srgbClr val="888888"/>
                </a:solidFill>
              </a:defRPr>
            </a:lvl3pPr>
            <a:lvl4pPr indent="-228600" lvl="3" marL="1828800" algn="l">
              <a:spcBef>
                <a:spcPts val="255"/>
              </a:spcBef>
              <a:spcAft>
                <a:spcPts val="0"/>
              </a:spcAft>
              <a:buClr>
                <a:srgbClr val="888888"/>
              </a:buClr>
              <a:buSzPts val="1275"/>
              <a:buNone/>
              <a:defRPr sz="1275">
                <a:solidFill>
                  <a:srgbClr val="888888"/>
                </a:solidFill>
              </a:defRPr>
            </a:lvl4pPr>
            <a:lvl5pPr indent="-228600" lvl="4" marL="2286000" algn="l">
              <a:spcBef>
                <a:spcPts val="255"/>
              </a:spcBef>
              <a:spcAft>
                <a:spcPts val="0"/>
              </a:spcAft>
              <a:buClr>
                <a:srgbClr val="888888"/>
              </a:buClr>
              <a:buSzPts val="1275"/>
              <a:buNone/>
              <a:defRPr sz="1275">
                <a:solidFill>
                  <a:srgbClr val="888888"/>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5" name="Google Shape;285;p135"/>
          <p:cNvSpPr txBox="1"/>
          <p:nvPr>
            <p:ph type="title"/>
          </p:nvPr>
        </p:nvSpPr>
        <p:spPr>
          <a:xfrm>
            <a:off x="1828801" y="5334000"/>
            <a:ext cx="101600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002060"/>
              </a:buClr>
              <a:buSzPts val="3600"/>
              <a:buFont typeface="Times New Roman"/>
              <a:buNone/>
              <a:defRPr b="0" sz="3600" cap="none">
                <a:solidFill>
                  <a:srgbClr val="00206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6" name="Shape 286"/>
        <p:cNvGrpSpPr/>
        <p:nvPr/>
      </p:nvGrpSpPr>
      <p:grpSpPr>
        <a:xfrm>
          <a:off x="0" y="0"/>
          <a:ext cx="0" cy="0"/>
          <a:chOff x="0" y="0"/>
          <a:chExt cx="0" cy="0"/>
        </a:xfrm>
      </p:grpSpPr>
      <p:sp>
        <p:nvSpPr>
          <p:cNvPr id="287" name="Google Shape;287;p136"/>
          <p:cNvSpPr/>
          <p:nvPr/>
        </p:nvSpPr>
        <p:spPr>
          <a:xfrm>
            <a:off x="8902704" y="2419350"/>
            <a:ext cx="3088217" cy="2600325"/>
          </a:xfrm>
          <a:prstGeom prst="rect">
            <a:avLst/>
          </a:prstGeom>
          <a:solidFill>
            <a:srgbClr val="3E3EB4"/>
          </a:solidFill>
          <a:ln>
            <a:noFill/>
          </a:ln>
        </p:spPr>
        <p:txBody>
          <a:bodyPr anchorCtr="0" anchor="b" bIns="102850" lIns="102850" spcFirstLastPara="1" rIns="102850" wrap="square" tIns="102850">
            <a:noAutofit/>
          </a:bodyPr>
          <a:lstStyle/>
          <a:p>
            <a:pPr indent="0" lvl="0" marL="0" marR="0" rtl="0" algn="l">
              <a:lnSpc>
                <a:spcPct val="100000"/>
              </a:lnSpc>
              <a:spcBef>
                <a:spcPts val="0"/>
              </a:spcBef>
              <a:spcAft>
                <a:spcPts val="0"/>
              </a:spcAft>
              <a:buClr>
                <a:schemeClr val="lt1"/>
              </a:buClr>
              <a:buSzPts val="1500"/>
              <a:buFont typeface="Calibri"/>
              <a:buNone/>
            </a:pPr>
            <a:r>
              <a:t/>
            </a:r>
            <a:endParaRPr b="0" i="0" sz="1500" u="none" cap="none" strike="noStrike">
              <a:solidFill>
                <a:srgbClr val="FFFFFF"/>
              </a:solidFill>
              <a:latin typeface="Quattrocento Sans"/>
              <a:ea typeface="Quattrocento Sans"/>
              <a:cs typeface="Quattrocento Sans"/>
              <a:sym typeface="Quattrocento Sans"/>
            </a:endParaRPr>
          </a:p>
        </p:txBody>
      </p:sp>
      <p:sp>
        <p:nvSpPr>
          <p:cNvPr id="288" name="Google Shape;288;p136"/>
          <p:cNvSpPr txBox="1"/>
          <p:nvPr>
            <p:ph idx="1" type="subTitle"/>
          </p:nvPr>
        </p:nvSpPr>
        <p:spPr>
          <a:xfrm>
            <a:off x="193282" y="5132455"/>
            <a:ext cx="8579887" cy="1460779"/>
          </a:xfrm>
          <a:prstGeom prst="rect">
            <a:avLst/>
          </a:prstGeom>
          <a:noFill/>
          <a:ln>
            <a:noFill/>
          </a:ln>
        </p:spPr>
        <p:txBody>
          <a:bodyPr anchorCtr="0" anchor="b" bIns="137150" lIns="137150" spcFirstLastPara="1" rIns="137150" wrap="square" tIns="137150">
            <a:normAutofit/>
          </a:bodyPr>
          <a:lstStyle>
            <a:lvl1pPr lvl="0" algn="l">
              <a:lnSpc>
                <a:spcPct val="100000"/>
              </a:lnSpc>
              <a:spcBef>
                <a:spcPts val="0"/>
              </a:spcBef>
              <a:spcAft>
                <a:spcPts val="0"/>
              </a:spcAft>
              <a:buClr>
                <a:schemeClr val="dk1"/>
              </a:buClr>
              <a:buSzPts val="1620"/>
              <a:buFont typeface="Arial"/>
              <a:buNone/>
              <a:defRPr b="0" sz="1800">
                <a:solidFill>
                  <a:schemeClr val="dk1"/>
                </a:solidFill>
                <a:latin typeface="Quattrocento Sans"/>
                <a:ea typeface="Quattrocento Sans"/>
                <a:cs typeface="Quattrocento Sans"/>
                <a:sym typeface="Quattrocento San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9" name="Google Shape;289;p136"/>
          <p:cNvSpPr txBox="1"/>
          <p:nvPr>
            <p:ph type="ctrTitle"/>
          </p:nvPr>
        </p:nvSpPr>
        <p:spPr>
          <a:xfrm>
            <a:off x="193282" y="2415645"/>
            <a:ext cx="8579887" cy="2603307"/>
          </a:xfrm>
          <a:prstGeom prst="rect">
            <a:avLst/>
          </a:prstGeom>
          <a:solidFill>
            <a:srgbClr val="700000"/>
          </a:solidFill>
          <a:ln>
            <a:noFill/>
          </a:ln>
        </p:spPr>
        <p:txBody>
          <a:bodyPr anchorCtr="0" anchor="b" bIns="137150" lIns="137150" spcFirstLastPara="1" rIns="91400" wrap="square" tIns="137150">
            <a:noAutofit/>
          </a:bodyPr>
          <a:lstStyle>
            <a:lvl1pPr lvl="0" algn="ctr">
              <a:spcBef>
                <a:spcPts val="0"/>
              </a:spcBef>
              <a:spcAft>
                <a:spcPts val="0"/>
              </a:spcAft>
              <a:buSzPts val="1400"/>
              <a:buNone/>
              <a:defRPr sz="36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175.175.15.215\admin dept\Naresh\Naresh NBA\LOGOS\CMPN LOGO.jpg" id="290" name="Google Shape;290;p136"/>
          <p:cNvPicPr preferRelativeResize="0"/>
          <p:nvPr/>
        </p:nvPicPr>
        <p:blipFill rotWithShape="1">
          <a:blip r:embed="rId2">
            <a:alphaModFix/>
          </a:blip>
          <a:srcRect b="0" l="0" r="0" t="0"/>
          <a:stretch/>
        </p:blipFill>
        <p:spPr>
          <a:xfrm>
            <a:off x="10769600" y="123830"/>
            <a:ext cx="1320800" cy="866775"/>
          </a:xfrm>
          <a:prstGeom prst="rect">
            <a:avLst/>
          </a:prstGeom>
          <a:noFill/>
          <a:ln>
            <a:noFill/>
          </a:ln>
        </p:spPr>
      </p:pic>
      <p:pic>
        <p:nvPicPr>
          <p:cNvPr descr="Tcet_Combined LOGO Colour.jpg" id="291" name="Google Shape;291;p136"/>
          <p:cNvPicPr preferRelativeResize="0"/>
          <p:nvPr/>
        </p:nvPicPr>
        <p:blipFill rotWithShape="1">
          <a:blip r:embed="rId3">
            <a:alphaModFix/>
          </a:blip>
          <a:srcRect b="0" l="0" r="0" t="0"/>
          <a:stretch/>
        </p:blipFill>
        <p:spPr>
          <a:xfrm>
            <a:off x="0" y="228605"/>
            <a:ext cx="1371600" cy="8223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lanned_Conducted">
  <p:cSld name="1_Planned_Conducted">
    <p:spTree>
      <p:nvGrpSpPr>
        <p:cNvPr id="292" name="Shape 292"/>
        <p:cNvGrpSpPr/>
        <p:nvPr/>
      </p:nvGrpSpPr>
      <p:grpSpPr>
        <a:xfrm>
          <a:off x="0" y="0"/>
          <a:ext cx="0" cy="0"/>
          <a:chOff x="0" y="0"/>
          <a:chExt cx="0" cy="0"/>
        </a:xfrm>
      </p:grpSpPr>
      <p:pic>
        <p:nvPicPr>
          <p:cNvPr id="293" name="Google Shape;293;p137"/>
          <p:cNvPicPr preferRelativeResize="0"/>
          <p:nvPr/>
        </p:nvPicPr>
        <p:blipFill rotWithShape="1">
          <a:blip r:embed="rId2">
            <a:alphaModFix/>
          </a:blip>
          <a:srcRect b="0" l="0" r="0" t="0"/>
          <a:stretch/>
        </p:blipFill>
        <p:spPr>
          <a:xfrm>
            <a:off x="9144000" y="4416287"/>
            <a:ext cx="3048000" cy="2438400"/>
          </a:xfrm>
          <a:prstGeom prst="rect">
            <a:avLst/>
          </a:prstGeom>
          <a:noFill/>
          <a:ln>
            <a:noFill/>
          </a:ln>
        </p:spPr>
      </p:pic>
      <p:pic>
        <p:nvPicPr>
          <p:cNvPr id="294" name="Google Shape;294;p137"/>
          <p:cNvPicPr preferRelativeResize="0"/>
          <p:nvPr/>
        </p:nvPicPr>
        <p:blipFill rotWithShape="1">
          <a:blip r:embed="rId3">
            <a:alphaModFix/>
          </a:blip>
          <a:srcRect b="0" l="0" r="0" t="0"/>
          <a:stretch/>
        </p:blipFill>
        <p:spPr>
          <a:xfrm>
            <a:off x="26504" y="4416295"/>
            <a:ext cx="2281237" cy="2435087"/>
          </a:xfrm>
          <a:prstGeom prst="rect">
            <a:avLst/>
          </a:prstGeom>
          <a:noFill/>
          <a:ln>
            <a:noFill/>
          </a:ln>
        </p:spPr>
      </p:pic>
      <p:sp>
        <p:nvSpPr>
          <p:cNvPr id="295" name="Google Shape;295;p137"/>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6" name="Google Shape;296;p137"/>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7" name="Google Shape;297;p137"/>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586B33"/>
              </a:buClr>
              <a:buSzPts val="4950"/>
              <a:buFont typeface="Arial"/>
              <a:buNone/>
              <a:defRPr b="0" i="0" sz="4950" u="none" cap="none" strike="noStrike">
                <a:solidFill>
                  <a:srgbClr val="586B33"/>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lanned_Conducted">
  <p:cSld name="2_Planned_Conducted">
    <p:bg>
      <p:bgPr>
        <a:gradFill>
          <a:gsLst>
            <a:gs pos="0">
              <a:srgbClr val="EAF3F5"/>
            </a:gs>
            <a:gs pos="50000">
              <a:srgbClr val="FFFFFF"/>
            </a:gs>
            <a:gs pos="100000">
              <a:srgbClr val="FFFFFF"/>
            </a:gs>
          </a:gsLst>
          <a:lin ang="5400000" scaled="0"/>
        </a:gradFill>
      </p:bgPr>
    </p:bg>
    <p:spTree>
      <p:nvGrpSpPr>
        <p:cNvPr id="298" name="Shape 298"/>
        <p:cNvGrpSpPr/>
        <p:nvPr/>
      </p:nvGrpSpPr>
      <p:grpSpPr>
        <a:xfrm>
          <a:off x="0" y="0"/>
          <a:ext cx="0" cy="0"/>
          <a:chOff x="0" y="0"/>
          <a:chExt cx="0" cy="0"/>
        </a:xfrm>
      </p:grpSpPr>
      <p:pic>
        <p:nvPicPr>
          <p:cNvPr id="299" name="Google Shape;299;p138"/>
          <p:cNvPicPr preferRelativeResize="0"/>
          <p:nvPr/>
        </p:nvPicPr>
        <p:blipFill rotWithShape="1">
          <a:blip r:embed="rId2">
            <a:alphaModFix/>
          </a:blip>
          <a:srcRect b="0" l="0" r="0" t="0"/>
          <a:stretch/>
        </p:blipFill>
        <p:spPr>
          <a:xfrm>
            <a:off x="9144000" y="4416287"/>
            <a:ext cx="3048000" cy="2438400"/>
          </a:xfrm>
          <a:prstGeom prst="rect">
            <a:avLst/>
          </a:prstGeom>
          <a:noFill/>
          <a:ln>
            <a:noFill/>
          </a:ln>
        </p:spPr>
      </p:pic>
      <p:pic>
        <p:nvPicPr>
          <p:cNvPr id="300" name="Google Shape;300;p138"/>
          <p:cNvPicPr preferRelativeResize="0"/>
          <p:nvPr/>
        </p:nvPicPr>
        <p:blipFill rotWithShape="1">
          <a:blip r:embed="rId3">
            <a:alphaModFix/>
          </a:blip>
          <a:srcRect b="0" l="0" r="0" t="0"/>
          <a:stretch/>
        </p:blipFill>
        <p:spPr>
          <a:xfrm>
            <a:off x="26504" y="4416295"/>
            <a:ext cx="2281237" cy="2435087"/>
          </a:xfrm>
          <a:prstGeom prst="rect">
            <a:avLst/>
          </a:prstGeom>
          <a:noFill/>
          <a:ln>
            <a:noFill/>
          </a:ln>
        </p:spPr>
      </p:pic>
      <p:sp>
        <p:nvSpPr>
          <p:cNvPr id="301" name="Google Shape;301;p138"/>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2" name="Google Shape;302;p138"/>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3" name="Google Shape;303;p138"/>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2C6372"/>
              </a:buClr>
              <a:buSzPts val="4950"/>
              <a:buFont typeface="Arial"/>
              <a:buNone/>
              <a:defRPr b="0" i="0" sz="4950" u="none" cap="none" strike="noStrike">
                <a:solidFill>
                  <a:srgbClr val="2C6372"/>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xtra Curricular" showMasterSp="0">
  <p:cSld name="2_Extra Curricular">
    <p:bg>
      <p:bgPr>
        <a:gradFill>
          <a:gsLst>
            <a:gs pos="0">
              <a:srgbClr val="F6F9FC"/>
            </a:gs>
            <a:gs pos="74001">
              <a:srgbClr val="F6F9FC"/>
            </a:gs>
            <a:gs pos="100000">
              <a:srgbClr val="CAD9EB"/>
            </a:gs>
          </a:gsLst>
          <a:lin ang="5400000" scaled="0"/>
        </a:gradFill>
      </p:bgPr>
    </p:bg>
    <p:spTree>
      <p:nvGrpSpPr>
        <p:cNvPr id="304" name="Shape 304"/>
        <p:cNvGrpSpPr/>
        <p:nvPr/>
      </p:nvGrpSpPr>
      <p:grpSpPr>
        <a:xfrm>
          <a:off x="0" y="0"/>
          <a:ext cx="0" cy="0"/>
          <a:chOff x="0" y="0"/>
          <a:chExt cx="0" cy="0"/>
        </a:xfrm>
      </p:grpSpPr>
      <p:pic>
        <p:nvPicPr>
          <p:cNvPr id="305" name="Google Shape;305;p139"/>
          <p:cNvPicPr preferRelativeResize="0"/>
          <p:nvPr/>
        </p:nvPicPr>
        <p:blipFill rotWithShape="1">
          <a:blip r:embed="rId2">
            <a:alphaModFix/>
          </a:blip>
          <a:srcRect b="0" l="0" r="0" t="0"/>
          <a:stretch/>
        </p:blipFill>
        <p:spPr>
          <a:xfrm>
            <a:off x="4" y="4495805"/>
            <a:ext cx="1386417" cy="2487613"/>
          </a:xfrm>
          <a:prstGeom prst="rect">
            <a:avLst/>
          </a:prstGeom>
          <a:noFill/>
          <a:ln>
            <a:noFill/>
          </a:ln>
        </p:spPr>
      </p:pic>
      <p:pic>
        <p:nvPicPr>
          <p:cNvPr id="306" name="Google Shape;306;p139"/>
          <p:cNvPicPr preferRelativeResize="0"/>
          <p:nvPr/>
        </p:nvPicPr>
        <p:blipFill rotWithShape="1">
          <a:blip r:embed="rId3">
            <a:alphaModFix/>
          </a:blip>
          <a:srcRect b="0" l="0" r="0" t="0"/>
          <a:stretch/>
        </p:blipFill>
        <p:spPr>
          <a:xfrm>
            <a:off x="8220076" y="1377156"/>
            <a:ext cx="2447925" cy="1866900"/>
          </a:xfrm>
          <a:prstGeom prst="rect">
            <a:avLst/>
          </a:prstGeom>
          <a:noFill/>
          <a:ln>
            <a:noFill/>
          </a:ln>
        </p:spPr>
      </p:pic>
      <p:pic>
        <p:nvPicPr>
          <p:cNvPr id="307" name="Google Shape;307;p139"/>
          <p:cNvPicPr preferRelativeResize="0"/>
          <p:nvPr/>
        </p:nvPicPr>
        <p:blipFill rotWithShape="1">
          <a:blip r:embed="rId4">
            <a:alphaModFix/>
          </a:blip>
          <a:srcRect b="0" l="0" r="0" t="0"/>
          <a:stretch/>
        </p:blipFill>
        <p:spPr>
          <a:xfrm>
            <a:off x="10960103" y="4902200"/>
            <a:ext cx="1267884" cy="2381250"/>
          </a:xfrm>
          <a:prstGeom prst="rect">
            <a:avLst/>
          </a:prstGeom>
          <a:noFill/>
          <a:ln>
            <a:noFill/>
          </a:ln>
        </p:spPr>
      </p:pic>
      <p:sp>
        <p:nvSpPr>
          <p:cNvPr id="308" name="Google Shape;308;p139"/>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9" name="Google Shape;309;p139"/>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0" name="Google Shape;310;p139"/>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376B79"/>
              </a:buClr>
              <a:buSzPts val="4950"/>
              <a:buFont typeface="Arial"/>
              <a:buNone/>
              <a:defRPr b="0" i="0" sz="4950" u="none" cap="none" strike="noStrike">
                <a:solidFill>
                  <a:srgbClr val="376B79"/>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11" name="Google Shape;311;p139"/>
          <p:cNvPicPr preferRelativeResize="0"/>
          <p:nvPr/>
        </p:nvPicPr>
        <p:blipFill rotWithShape="1">
          <a:blip r:embed="rId5">
            <a:alphaModFix/>
          </a:blip>
          <a:srcRect b="0" l="0" r="0" t="0"/>
          <a:stretch/>
        </p:blipFill>
        <p:spPr>
          <a:xfrm>
            <a:off x="10740572" y="123830"/>
            <a:ext cx="1320800" cy="866775"/>
          </a:xfrm>
          <a:prstGeom prst="rect">
            <a:avLst/>
          </a:prstGeom>
          <a:noFill/>
          <a:ln>
            <a:noFill/>
          </a:ln>
        </p:spPr>
      </p:pic>
      <p:pic>
        <p:nvPicPr>
          <p:cNvPr descr="Tcet_Combined LOGO Colour.jpg" id="312" name="Google Shape;312;p139"/>
          <p:cNvPicPr preferRelativeResize="0"/>
          <p:nvPr/>
        </p:nvPicPr>
        <p:blipFill rotWithShape="1">
          <a:blip r:embed="rId6">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ports_Participation" showMasterSp="0">
  <p:cSld name="1_Sports_Participation">
    <p:bg>
      <p:bgPr>
        <a:solidFill>
          <a:srgbClr val="FAFCFD"/>
        </a:solidFill>
      </p:bgPr>
    </p:bg>
    <p:spTree>
      <p:nvGrpSpPr>
        <p:cNvPr id="313" name="Shape 313"/>
        <p:cNvGrpSpPr/>
        <p:nvPr/>
      </p:nvGrpSpPr>
      <p:grpSpPr>
        <a:xfrm>
          <a:off x="0" y="0"/>
          <a:ext cx="0" cy="0"/>
          <a:chOff x="0" y="0"/>
          <a:chExt cx="0" cy="0"/>
        </a:xfrm>
      </p:grpSpPr>
      <p:pic>
        <p:nvPicPr>
          <p:cNvPr id="314" name="Google Shape;314;p140"/>
          <p:cNvPicPr preferRelativeResize="0"/>
          <p:nvPr/>
        </p:nvPicPr>
        <p:blipFill rotWithShape="1">
          <a:blip r:embed="rId2">
            <a:alphaModFix/>
          </a:blip>
          <a:srcRect b="0" l="0" r="0" t="0"/>
          <a:stretch/>
        </p:blipFill>
        <p:spPr>
          <a:xfrm>
            <a:off x="1" y="5100643"/>
            <a:ext cx="1049867" cy="1882775"/>
          </a:xfrm>
          <a:prstGeom prst="rect">
            <a:avLst/>
          </a:prstGeom>
          <a:noFill/>
          <a:ln>
            <a:noFill/>
          </a:ln>
        </p:spPr>
      </p:pic>
      <p:pic>
        <p:nvPicPr>
          <p:cNvPr id="315" name="Google Shape;315;p140"/>
          <p:cNvPicPr preferRelativeResize="0"/>
          <p:nvPr/>
        </p:nvPicPr>
        <p:blipFill rotWithShape="1">
          <a:blip r:embed="rId3">
            <a:alphaModFix/>
          </a:blip>
          <a:srcRect b="2743" l="4041" r="11110" t="3136"/>
          <a:stretch/>
        </p:blipFill>
        <p:spPr>
          <a:xfrm>
            <a:off x="11125204" y="5294318"/>
            <a:ext cx="1096433" cy="1563687"/>
          </a:xfrm>
          <a:prstGeom prst="rect">
            <a:avLst/>
          </a:prstGeom>
          <a:noFill/>
          <a:ln>
            <a:noFill/>
          </a:ln>
        </p:spPr>
      </p:pic>
      <p:sp>
        <p:nvSpPr>
          <p:cNvPr id="316" name="Google Shape;316;p140"/>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7" name="Google Shape;317;p140"/>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8" name="Google Shape;318;p140"/>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chemeClr val="dk1"/>
              </a:buClr>
              <a:buSzPts val="4950"/>
              <a:buFont typeface="Arial"/>
              <a:buNone/>
              <a:defRPr b="0" i="0" sz="4950" u="none" cap="none" strike="noStrike">
                <a:solidFill>
                  <a:schemeClr val="dk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19" name="Google Shape;319;p140"/>
          <p:cNvPicPr preferRelativeResize="0"/>
          <p:nvPr/>
        </p:nvPicPr>
        <p:blipFill rotWithShape="1">
          <a:blip r:embed="rId4">
            <a:alphaModFix/>
          </a:blip>
          <a:srcRect b="0" l="0" r="0" t="0"/>
          <a:stretch/>
        </p:blipFill>
        <p:spPr>
          <a:xfrm>
            <a:off x="10740572" y="123830"/>
            <a:ext cx="1320800" cy="866775"/>
          </a:xfrm>
          <a:prstGeom prst="rect">
            <a:avLst/>
          </a:prstGeom>
          <a:noFill/>
          <a:ln>
            <a:noFill/>
          </a:ln>
        </p:spPr>
      </p:pic>
      <p:pic>
        <p:nvPicPr>
          <p:cNvPr descr="Tcet_Combined LOGO Colour.jpg" id="320" name="Google Shape;320;p140"/>
          <p:cNvPicPr preferRelativeResize="0"/>
          <p:nvPr/>
        </p:nvPicPr>
        <p:blipFill rotWithShape="1">
          <a:blip r:embed="rId5">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provement">
  <p:cSld name="1_Improvement">
    <p:bg>
      <p:bgPr>
        <a:solidFill>
          <a:srgbClr val="FFFEE8"/>
        </a:solidFill>
      </p:bgPr>
    </p:bg>
    <p:spTree>
      <p:nvGrpSpPr>
        <p:cNvPr id="321" name="Shape 321"/>
        <p:cNvGrpSpPr/>
        <p:nvPr/>
      </p:nvGrpSpPr>
      <p:grpSpPr>
        <a:xfrm>
          <a:off x="0" y="0"/>
          <a:ext cx="0" cy="0"/>
          <a:chOff x="0" y="0"/>
          <a:chExt cx="0" cy="0"/>
        </a:xfrm>
      </p:grpSpPr>
      <p:pic>
        <p:nvPicPr>
          <p:cNvPr id="322" name="Google Shape;322;p141"/>
          <p:cNvPicPr preferRelativeResize="0"/>
          <p:nvPr/>
        </p:nvPicPr>
        <p:blipFill rotWithShape="1">
          <a:blip r:embed="rId2">
            <a:alphaModFix/>
          </a:blip>
          <a:srcRect b="0" l="0" r="0" t="0"/>
          <a:stretch/>
        </p:blipFill>
        <p:spPr>
          <a:xfrm>
            <a:off x="8229600" y="4114800"/>
            <a:ext cx="3657600" cy="2743200"/>
          </a:xfrm>
          <a:prstGeom prst="rect">
            <a:avLst/>
          </a:prstGeom>
          <a:noFill/>
          <a:ln>
            <a:noFill/>
          </a:ln>
        </p:spPr>
      </p:pic>
      <p:pic>
        <p:nvPicPr>
          <p:cNvPr id="323" name="Google Shape;323;p141"/>
          <p:cNvPicPr preferRelativeResize="0"/>
          <p:nvPr/>
        </p:nvPicPr>
        <p:blipFill rotWithShape="1">
          <a:blip r:embed="rId3">
            <a:alphaModFix/>
          </a:blip>
          <a:srcRect b="4521" l="2323" r="2423" t="4340"/>
          <a:stretch/>
        </p:blipFill>
        <p:spPr>
          <a:xfrm>
            <a:off x="-739281" y="3886708"/>
            <a:ext cx="3124200" cy="3200401"/>
          </a:xfrm>
          <a:prstGeom prst="rect">
            <a:avLst/>
          </a:prstGeom>
          <a:noFill/>
          <a:ln>
            <a:noFill/>
          </a:ln>
        </p:spPr>
      </p:pic>
      <p:sp>
        <p:nvSpPr>
          <p:cNvPr id="324" name="Google Shape;324;p141"/>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5" name="Google Shape;325;p141"/>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6" name="Google Shape;326;p141"/>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960001"/>
              </a:buClr>
              <a:buSzPts val="4950"/>
              <a:buFont typeface="Arial"/>
              <a:buNone/>
              <a:defRPr b="0" i="0" sz="4950" u="none" cap="none" strike="noStrike">
                <a:solidFill>
                  <a:srgbClr val="96000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Demo, Video etc. &quot;special&quot; slides" showMasterSp="0">
  <p:cSld name="11_Demo, Video etc. &quot;special&quot; slides">
    <p:bg>
      <p:bgPr>
        <a:solidFill>
          <a:srgbClr val="FDFBFB"/>
        </a:solidFill>
      </p:bgPr>
    </p:bg>
    <p:spTree>
      <p:nvGrpSpPr>
        <p:cNvPr id="327" name="Shape 327"/>
        <p:cNvGrpSpPr/>
        <p:nvPr/>
      </p:nvGrpSpPr>
      <p:grpSpPr>
        <a:xfrm>
          <a:off x="0" y="0"/>
          <a:ext cx="0" cy="0"/>
          <a:chOff x="0" y="0"/>
          <a:chExt cx="0" cy="0"/>
        </a:xfrm>
      </p:grpSpPr>
      <p:pic>
        <p:nvPicPr>
          <p:cNvPr id="328" name="Google Shape;328;p142"/>
          <p:cNvPicPr preferRelativeResize="0"/>
          <p:nvPr/>
        </p:nvPicPr>
        <p:blipFill rotWithShape="1">
          <a:blip r:embed="rId2">
            <a:alphaModFix/>
          </a:blip>
          <a:srcRect b="1818" l="3871" r="64194" t="0"/>
          <a:stretch/>
        </p:blipFill>
        <p:spPr>
          <a:xfrm>
            <a:off x="7620005" y="1447801"/>
            <a:ext cx="1885951" cy="2057400"/>
          </a:xfrm>
          <a:prstGeom prst="rect">
            <a:avLst/>
          </a:prstGeom>
          <a:noFill/>
          <a:ln>
            <a:noFill/>
          </a:ln>
        </p:spPr>
      </p:pic>
      <p:sp>
        <p:nvSpPr>
          <p:cNvPr id="329" name="Google Shape;329;p142"/>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142"/>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1" name="Google Shape;331;p142"/>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A95250"/>
              </a:buClr>
              <a:buSzPts val="4950"/>
              <a:buFont typeface="Arial"/>
              <a:buNone/>
              <a:defRPr b="0" i="0" sz="4950" u="none" cap="none" strike="noStrike">
                <a:solidFill>
                  <a:srgbClr val="A95250"/>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32" name="Google Shape;332;p142"/>
          <p:cNvPicPr preferRelativeResize="0"/>
          <p:nvPr/>
        </p:nvPicPr>
        <p:blipFill rotWithShape="1">
          <a:blip r:embed="rId3">
            <a:alphaModFix/>
          </a:blip>
          <a:srcRect b="0" l="0" r="0" t="0"/>
          <a:stretch/>
        </p:blipFill>
        <p:spPr>
          <a:xfrm>
            <a:off x="10740572" y="123830"/>
            <a:ext cx="1320800" cy="866775"/>
          </a:xfrm>
          <a:prstGeom prst="rect">
            <a:avLst/>
          </a:prstGeom>
          <a:noFill/>
          <a:ln>
            <a:noFill/>
          </a:ln>
        </p:spPr>
      </p:pic>
      <p:pic>
        <p:nvPicPr>
          <p:cNvPr descr="Tcet_Combined LOGO Colour.jpg" id="333" name="Google Shape;333;p142"/>
          <p:cNvPicPr preferRelativeResize="0"/>
          <p:nvPr/>
        </p:nvPicPr>
        <p:blipFill rotWithShape="1">
          <a:blip r:embed="rId4">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Demo, Video etc. &quot;special&quot; slides" showMasterSp="0">
  <p:cSld name="10_Demo, Video etc. &quot;special&quot; slides">
    <p:bg>
      <p:bgPr>
        <a:solidFill>
          <a:srgbClr val="FFF8D7"/>
        </a:solidFill>
      </p:bgPr>
    </p:bg>
    <p:spTree>
      <p:nvGrpSpPr>
        <p:cNvPr id="43" name="Shape 43"/>
        <p:cNvGrpSpPr/>
        <p:nvPr/>
      </p:nvGrpSpPr>
      <p:grpSpPr>
        <a:xfrm>
          <a:off x="0" y="0"/>
          <a:ext cx="0" cy="0"/>
          <a:chOff x="0" y="0"/>
          <a:chExt cx="0" cy="0"/>
        </a:xfrm>
      </p:grpSpPr>
      <p:pic>
        <p:nvPicPr>
          <p:cNvPr id="44" name="Google Shape;44;p95"/>
          <p:cNvPicPr preferRelativeResize="0"/>
          <p:nvPr/>
        </p:nvPicPr>
        <p:blipFill rotWithShape="1">
          <a:blip r:embed="rId2">
            <a:alphaModFix/>
          </a:blip>
          <a:srcRect b="0" l="0" r="0" t="0"/>
          <a:stretch/>
        </p:blipFill>
        <p:spPr>
          <a:xfrm>
            <a:off x="6858000" y="1371600"/>
            <a:ext cx="3657600" cy="2343150"/>
          </a:xfrm>
          <a:prstGeom prst="rect">
            <a:avLst/>
          </a:prstGeom>
          <a:noFill/>
          <a:ln>
            <a:noFill/>
          </a:ln>
        </p:spPr>
      </p:pic>
      <p:sp>
        <p:nvSpPr>
          <p:cNvPr id="45" name="Google Shape;45;p95"/>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5"/>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47" name="Google Shape;47;p95"/>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B80002"/>
              </a:buClr>
              <a:buSzPts val="4950"/>
              <a:buFont typeface="Arial"/>
              <a:buNone/>
              <a:defRPr b="0" i="0" sz="4950" u="none" cap="none" strike="noStrike">
                <a:solidFill>
                  <a:srgbClr val="B80002"/>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Demo, Video etc. &quot;special&quot; slides" showMasterSp="0">
  <p:cSld name="12_Demo, Video etc. &quot;special&quot; slides">
    <p:bg>
      <p:bgPr>
        <a:solidFill>
          <a:srgbClr val="FFFFFF"/>
        </a:solidFill>
      </p:bgPr>
    </p:bg>
    <p:spTree>
      <p:nvGrpSpPr>
        <p:cNvPr id="334" name="Shape 334"/>
        <p:cNvGrpSpPr/>
        <p:nvPr/>
      </p:nvGrpSpPr>
      <p:grpSpPr>
        <a:xfrm>
          <a:off x="0" y="0"/>
          <a:ext cx="0" cy="0"/>
          <a:chOff x="0" y="0"/>
          <a:chExt cx="0" cy="0"/>
        </a:xfrm>
      </p:grpSpPr>
      <p:pic>
        <p:nvPicPr>
          <p:cNvPr id="335" name="Google Shape;335;p143"/>
          <p:cNvPicPr preferRelativeResize="0"/>
          <p:nvPr/>
        </p:nvPicPr>
        <p:blipFill rotWithShape="1">
          <a:blip r:embed="rId2">
            <a:alphaModFix/>
          </a:blip>
          <a:srcRect b="16956" l="29419" r="38345" t="10435"/>
          <a:stretch/>
        </p:blipFill>
        <p:spPr>
          <a:xfrm>
            <a:off x="0" y="4495800"/>
            <a:ext cx="1752600" cy="2362200"/>
          </a:xfrm>
          <a:prstGeom prst="rect">
            <a:avLst/>
          </a:prstGeom>
          <a:noFill/>
          <a:ln>
            <a:noFill/>
          </a:ln>
        </p:spPr>
      </p:pic>
      <p:sp>
        <p:nvSpPr>
          <p:cNvPr id="336" name="Google Shape;336;p143"/>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7" name="Google Shape;337;p143"/>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8" name="Google Shape;338;p143"/>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987135"/>
              </a:buClr>
              <a:buSzPts val="4950"/>
              <a:buFont typeface="Arial"/>
              <a:buNone/>
              <a:defRPr b="0" i="0" sz="4950" u="none" cap="none" strike="noStrike">
                <a:solidFill>
                  <a:srgbClr val="987135"/>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39" name="Google Shape;339;p143"/>
          <p:cNvPicPr preferRelativeResize="0"/>
          <p:nvPr/>
        </p:nvPicPr>
        <p:blipFill rotWithShape="1">
          <a:blip r:embed="rId3">
            <a:alphaModFix/>
          </a:blip>
          <a:srcRect b="0" l="0" r="0" t="0"/>
          <a:stretch/>
        </p:blipFill>
        <p:spPr>
          <a:xfrm>
            <a:off x="10740572" y="123830"/>
            <a:ext cx="1320800" cy="866775"/>
          </a:xfrm>
          <a:prstGeom prst="rect">
            <a:avLst/>
          </a:prstGeom>
          <a:noFill/>
          <a:ln>
            <a:noFill/>
          </a:ln>
        </p:spPr>
      </p:pic>
      <p:pic>
        <p:nvPicPr>
          <p:cNvPr descr="Tcet_Combined LOGO Colour.jpg" id="340" name="Google Shape;340;p143"/>
          <p:cNvPicPr preferRelativeResize="0"/>
          <p:nvPr/>
        </p:nvPicPr>
        <p:blipFill rotWithShape="1">
          <a:blip r:embed="rId4">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hievement 4" showMasterSp="0">
  <p:cSld name="Achievement 4">
    <p:bg>
      <p:bgPr>
        <a:solidFill>
          <a:srgbClr val="FFFDD9"/>
        </a:solidFill>
      </p:bgPr>
    </p:bg>
    <p:spTree>
      <p:nvGrpSpPr>
        <p:cNvPr id="341" name="Shape 341"/>
        <p:cNvGrpSpPr/>
        <p:nvPr/>
      </p:nvGrpSpPr>
      <p:grpSpPr>
        <a:xfrm>
          <a:off x="0" y="0"/>
          <a:ext cx="0" cy="0"/>
          <a:chOff x="0" y="0"/>
          <a:chExt cx="0" cy="0"/>
        </a:xfrm>
      </p:grpSpPr>
      <p:pic>
        <p:nvPicPr>
          <p:cNvPr id="342" name="Google Shape;342;p144"/>
          <p:cNvPicPr preferRelativeResize="0"/>
          <p:nvPr/>
        </p:nvPicPr>
        <p:blipFill rotWithShape="1">
          <a:blip r:embed="rId2">
            <a:alphaModFix/>
          </a:blip>
          <a:srcRect b="0" l="0" r="0" t="0"/>
          <a:stretch/>
        </p:blipFill>
        <p:spPr>
          <a:xfrm>
            <a:off x="7620001" y="1219200"/>
            <a:ext cx="2370307" cy="2370306"/>
          </a:xfrm>
          <a:prstGeom prst="rect">
            <a:avLst/>
          </a:prstGeom>
          <a:noFill/>
          <a:ln>
            <a:noFill/>
          </a:ln>
        </p:spPr>
      </p:pic>
      <p:sp>
        <p:nvSpPr>
          <p:cNvPr id="343" name="Google Shape;343;p144"/>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4" name="Google Shape;344;p144"/>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45" name="Google Shape;345;p144"/>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C67627"/>
              </a:buClr>
              <a:buSzPts val="4950"/>
              <a:buFont typeface="Arial"/>
              <a:buNone/>
              <a:defRPr b="0" i="0" sz="4950" u="none" cap="none" strike="noStrike">
                <a:solidFill>
                  <a:srgbClr val="C67627"/>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46" name="Google Shape;346;p144"/>
          <p:cNvPicPr preferRelativeResize="0"/>
          <p:nvPr/>
        </p:nvPicPr>
        <p:blipFill rotWithShape="1">
          <a:blip r:embed="rId3">
            <a:alphaModFix/>
          </a:blip>
          <a:srcRect b="0" l="0" r="0" t="0"/>
          <a:stretch/>
        </p:blipFill>
        <p:spPr>
          <a:xfrm>
            <a:off x="10740572" y="123830"/>
            <a:ext cx="1320800" cy="866775"/>
          </a:xfrm>
          <a:prstGeom prst="rect">
            <a:avLst/>
          </a:prstGeom>
          <a:noFill/>
          <a:ln>
            <a:noFill/>
          </a:ln>
        </p:spPr>
      </p:pic>
      <p:pic>
        <p:nvPicPr>
          <p:cNvPr descr="Tcet_Combined LOGO Colour.jpg" id="347" name="Google Shape;347;p144"/>
          <p:cNvPicPr preferRelativeResize="0"/>
          <p:nvPr/>
        </p:nvPicPr>
        <p:blipFill rotWithShape="1">
          <a:blip r:embed="rId4">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Curricular" showMasterSp="0">
  <p:cSld name="Extra Curricular">
    <p:bg>
      <p:bgPr>
        <a:solidFill>
          <a:srgbClr val="E0FFA5"/>
        </a:solidFill>
      </p:bgPr>
    </p:bg>
    <p:spTree>
      <p:nvGrpSpPr>
        <p:cNvPr id="348" name="Shape 348"/>
        <p:cNvGrpSpPr/>
        <p:nvPr/>
      </p:nvGrpSpPr>
      <p:grpSpPr>
        <a:xfrm>
          <a:off x="0" y="0"/>
          <a:ext cx="0" cy="0"/>
          <a:chOff x="0" y="0"/>
          <a:chExt cx="0" cy="0"/>
        </a:xfrm>
      </p:grpSpPr>
      <p:pic>
        <p:nvPicPr>
          <p:cNvPr id="349" name="Google Shape;349;p145"/>
          <p:cNvPicPr preferRelativeResize="0"/>
          <p:nvPr/>
        </p:nvPicPr>
        <p:blipFill rotWithShape="1">
          <a:blip r:embed="rId2">
            <a:alphaModFix/>
          </a:blip>
          <a:srcRect b="0" l="0" r="0" t="0"/>
          <a:stretch/>
        </p:blipFill>
        <p:spPr>
          <a:xfrm>
            <a:off x="4" y="4495805"/>
            <a:ext cx="1386417" cy="2487613"/>
          </a:xfrm>
          <a:prstGeom prst="rect">
            <a:avLst/>
          </a:prstGeom>
          <a:noFill/>
          <a:ln>
            <a:noFill/>
          </a:ln>
        </p:spPr>
      </p:pic>
      <p:pic>
        <p:nvPicPr>
          <p:cNvPr id="350" name="Google Shape;350;p145"/>
          <p:cNvPicPr preferRelativeResize="0"/>
          <p:nvPr/>
        </p:nvPicPr>
        <p:blipFill rotWithShape="1">
          <a:blip r:embed="rId3">
            <a:alphaModFix/>
          </a:blip>
          <a:srcRect b="0" l="0" r="0" t="0"/>
          <a:stretch/>
        </p:blipFill>
        <p:spPr>
          <a:xfrm>
            <a:off x="7543800" y="1478604"/>
            <a:ext cx="2447925" cy="1866900"/>
          </a:xfrm>
          <a:prstGeom prst="rect">
            <a:avLst/>
          </a:prstGeom>
          <a:noFill/>
          <a:ln>
            <a:noFill/>
          </a:ln>
        </p:spPr>
      </p:pic>
      <p:sp>
        <p:nvSpPr>
          <p:cNvPr id="351" name="Google Shape;351;p145"/>
          <p:cNvSpPr/>
          <p:nvPr/>
        </p:nvSpPr>
        <p:spPr>
          <a:xfrm>
            <a:off x="10960103" y="4902200"/>
            <a:ext cx="1267884" cy="2381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145"/>
          <p:cNvSpPr txBox="1"/>
          <p:nvPr>
            <p:ph type="ctrTitle"/>
          </p:nvPr>
        </p:nvSpPr>
        <p:spPr>
          <a:xfrm>
            <a:off x="1889627"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3" name="Google Shape;353;p145"/>
          <p:cNvSpPr txBox="1"/>
          <p:nvPr>
            <p:ph idx="1" type="subTitle"/>
          </p:nvPr>
        </p:nvSpPr>
        <p:spPr>
          <a:xfrm>
            <a:off x="1889617" y="563049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4" name="Google Shape;354;p145"/>
          <p:cNvSpPr txBox="1"/>
          <p:nvPr>
            <p:ph idx="2" type="body"/>
          </p:nvPr>
        </p:nvSpPr>
        <p:spPr>
          <a:xfrm>
            <a:off x="1889629"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A24E02"/>
              </a:buClr>
              <a:buSzPts val="4950"/>
              <a:buFont typeface="Arial"/>
              <a:buNone/>
              <a:defRPr b="0" i="0" sz="4950" u="none" cap="none" strike="noStrike">
                <a:solidFill>
                  <a:srgbClr val="A24E02"/>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175.175.15.215\admin dept\Naresh\Naresh NBA\LOGOS\CMPN LOGO.jpg" id="355" name="Google Shape;355;p145"/>
          <p:cNvPicPr preferRelativeResize="0"/>
          <p:nvPr/>
        </p:nvPicPr>
        <p:blipFill rotWithShape="1">
          <a:blip r:embed="rId4">
            <a:alphaModFix/>
          </a:blip>
          <a:srcRect b="0" l="0" r="0" t="0"/>
          <a:stretch/>
        </p:blipFill>
        <p:spPr>
          <a:xfrm>
            <a:off x="10740572" y="123830"/>
            <a:ext cx="1320800" cy="866775"/>
          </a:xfrm>
          <a:prstGeom prst="rect">
            <a:avLst/>
          </a:prstGeom>
          <a:noFill/>
          <a:ln>
            <a:noFill/>
          </a:ln>
        </p:spPr>
      </p:pic>
      <p:pic>
        <p:nvPicPr>
          <p:cNvPr descr="Tcet_Combined LOGO Colour.jpg" id="356" name="Google Shape;356;p145"/>
          <p:cNvPicPr preferRelativeResize="0"/>
          <p:nvPr/>
        </p:nvPicPr>
        <p:blipFill rotWithShape="1">
          <a:blip r:embed="rId5">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hievement 2" showMasterSp="0">
  <p:cSld name="Achievement 2">
    <p:bg>
      <p:bgPr>
        <a:solidFill>
          <a:srgbClr val="EBFFFE"/>
        </a:solidFill>
      </p:bgPr>
    </p:bg>
    <p:spTree>
      <p:nvGrpSpPr>
        <p:cNvPr id="357" name="Shape 357"/>
        <p:cNvGrpSpPr/>
        <p:nvPr/>
      </p:nvGrpSpPr>
      <p:grpSpPr>
        <a:xfrm>
          <a:off x="0" y="0"/>
          <a:ext cx="0" cy="0"/>
          <a:chOff x="0" y="0"/>
          <a:chExt cx="0" cy="0"/>
        </a:xfrm>
      </p:grpSpPr>
      <p:pic>
        <p:nvPicPr>
          <p:cNvPr id="358" name="Google Shape;358;p146"/>
          <p:cNvPicPr preferRelativeResize="0"/>
          <p:nvPr/>
        </p:nvPicPr>
        <p:blipFill rotWithShape="1">
          <a:blip r:embed="rId2">
            <a:alphaModFix/>
          </a:blip>
          <a:srcRect b="5370" l="3999" r="5333" t="5498"/>
          <a:stretch/>
        </p:blipFill>
        <p:spPr>
          <a:xfrm>
            <a:off x="7416800" y="1600201"/>
            <a:ext cx="4118305" cy="2819399"/>
          </a:xfrm>
          <a:prstGeom prst="ellipse">
            <a:avLst/>
          </a:prstGeom>
          <a:noFill/>
          <a:ln>
            <a:noFill/>
          </a:ln>
        </p:spPr>
      </p:pic>
      <p:sp>
        <p:nvSpPr>
          <p:cNvPr id="359" name="Google Shape;359;p146"/>
          <p:cNvSpPr txBox="1"/>
          <p:nvPr>
            <p:ph type="ctrTitle"/>
          </p:nvPr>
        </p:nvSpPr>
        <p:spPr>
          <a:xfrm>
            <a:off x="1889627"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0" name="Google Shape;360;p146"/>
          <p:cNvSpPr txBox="1"/>
          <p:nvPr>
            <p:ph idx="1" type="subTitle"/>
          </p:nvPr>
        </p:nvSpPr>
        <p:spPr>
          <a:xfrm>
            <a:off x="1889617" y="563049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61" name="Google Shape;361;p146"/>
          <p:cNvSpPr txBox="1"/>
          <p:nvPr>
            <p:ph idx="2" type="body"/>
          </p:nvPr>
        </p:nvSpPr>
        <p:spPr>
          <a:xfrm>
            <a:off x="1889629"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FD0A11"/>
              </a:buClr>
              <a:buSzPts val="4950"/>
              <a:buFont typeface="Arial"/>
              <a:buNone/>
              <a:defRPr b="0" i="0" sz="4950" u="none" cap="none" strike="noStrike">
                <a:solidFill>
                  <a:srgbClr val="FD0A11"/>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chievement 4" showMasterSp="0">
  <p:cSld name="1_Achievement 4">
    <p:bg>
      <p:bgPr>
        <a:solidFill>
          <a:srgbClr val="FFFDD9"/>
        </a:solidFill>
      </p:bgPr>
    </p:bg>
    <p:spTree>
      <p:nvGrpSpPr>
        <p:cNvPr id="362" name="Shape 362"/>
        <p:cNvGrpSpPr/>
        <p:nvPr/>
      </p:nvGrpSpPr>
      <p:grpSpPr>
        <a:xfrm>
          <a:off x="0" y="0"/>
          <a:ext cx="0" cy="0"/>
          <a:chOff x="0" y="0"/>
          <a:chExt cx="0" cy="0"/>
        </a:xfrm>
      </p:grpSpPr>
      <p:pic>
        <p:nvPicPr>
          <p:cNvPr id="363" name="Google Shape;363;p147"/>
          <p:cNvPicPr preferRelativeResize="0"/>
          <p:nvPr/>
        </p:nvPicPr>
        <p:blipFill rotWithShape="1">
          <a:blip r:embed="rId2">
            <a:alphaModFix/>
          </a:blip>
          <a:srcRect b="0" l="0" r="0" t="0"/>
          <a:stretch/>
        </p:blipFill>
        <p:spPr>
          <a:xfrm>
            <a:off x="-76200" y="4359083"/>
            <a:ext cx="2370307" cy="2370306"/>
          </a:xfrm>
          <a:prstGeom prst="rect">
            <a:avLst/>
          </a:prstGeom>
          <a:noFill/>
          <a:ln>
            <a:noFill/>
          </a:ln>
        </p:spPr>
      </p:pic>
      <p:pic>
        <p:nvPicPr>
          <p:cNvPr id="364" name="Google Shape;364;p147"/>
          <p:cNvPicPr preferRelativeResize="0"/>
          <p:nvPr/>
        </p:nvPicPr>
        <p:blipFill rotWithShape="1">
          <a:blip r:embed="rId3">
            <a:alphaModFix/>
          </a:blip>
          <a:srcRect b="0" l="0" r="0" t="0"/>
          <a:stretch/>
        </p:blipFill>
        <p:spPr>
          <a:xfrm>
            <a:off x="7848600" y="1458511"/>
            <a:ext cx="3200400" cy="2228776"/>
          </a:xfrm>
          <a:prstGeom prst="ellipse">
            <a:avLst/>
          </a:prstGeom>
          <a:noFill/>
          <a:ln>
            <a:noFill/>
          </a:ln>
        </p:spPr>
      </p:pic>
      <p:sp>
        <p:nvSpPr>
          <p:cNvPr id="365" name="Google Shape;365;p147"/>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6" name="Google Shape;366;p147"/>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67" name="Google Shape;367;p147"/>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C67627"/>
              </a:buClr>
              <a:buSzPts val="4950"/>
              <a:buFont typeface="Arial"/>
              <a:buNone/>
              <a:defRPr b="0" i="0" sz="4950" u="none" cap="none" strike="noStrike">
                <a:solidFill>
                  <a:srgbClr val="C67627"/>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cet_Combined LOGO Colour.jpg" id="368" name="Google Shape;368;p147"/>
          <p:cNvPicPr preferRelativeResize="0"/>
          <p:nvPr/>
        </p:nvPicPr>
        <p:blipFill rotWithShape="1">
          <a:blip r:embed="rId4">
            <a:alphaModFix/>
          </a:blip>
          <a:srcRect b="0" l="0" r="0" t="0"/>
          <a:stretch/>
        </p:blipFill>
        <p:spPr>
          <a:xfrm>
            <a:off x="101600" y="114985"/>
            <a:ext cx="1371600" cy="8223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icipation">
  <p:cSld name="Participation">
    <p:bg>
      <p:bgPr>
        <a:solidFill>
          <a:srgbClr val="FCFAFA"/>
        </a:solidFill>
      </p:bgPr>
    </p:bg>
    <p:spTree>
      <p:nvGrpSpPr>
        <p:cNvPr id="369" name="Shape 369"/>
        <p:cNvGrpSpPr/>
        <p:nvPr/>
      </p:nvGrpSpPr>
      <p:grpSpPr>
        <a:xfrm>
          <a:off x="0" y="0"/>
          <a:ext cx="0" cy="0"/>
          <a:chOff x="0" y="0"/>
          <a:chExt cx="0" cy="0"/>
        </a:xfrm>
      </p:grpSpPr>
      <p:pic>
        <p:nvPicPr>
          <p:cNvPr id="370" name="Google Shape;370;p148"/>
          <p:cNvPicPr preferRelativeResize="0"/>
          <p:nvPr/>
        </p:nvPicPr>
        <p:blipFill rotWithShape="1">
          <a:blip r:embed="rId2">
            <a:alphaModFix/>
          </a:blip>
          <a:srcRect b="0" l="0" r="0" t="0"/>
          <a:stretch/>
        </p:blipFill>
        <p:spPr>
          <a:xfrm>
            <a:off x="0" y="3810000"/>
            <a:ext cx="3124200" cy="3124200"/>
          </a:xfrm>
          <a:prstGeom prst="rect">
            <a:avLst/>
          </a:prstGeom>
          <a:noFill/>
          <a:ln>
            <a:noFill/>
          </a:ln>
        </p:spPr>
      </p:pic>
      <p:pic>
        <p:nvPicPr>
          <p:cNvPr id="371" name="Google Shape;371;p148"/>
          <p:cNvPicPr preferRelativeResize="0"/>
          <p:nvPr/>
        </p:nvPicPr>
        <p:blipFill rotWithShape="1">
          <a:blip r:embed="rId3">
            <a:alphaModFix/>
          </a:blip>
          <a:srcRect b="0" l="0" r="0" t="0"/>
          <a:stretch/>
        </p:blipFill>
        <p:spPr>
          <a:xfrm>
            <a:off x="9144002" y="4057650"/>
            <a:ext cx="2552700" cy="2298700"/>
          </a:xfrm>
          <a:prstGeom prst="flowChartAlternateProcess">
            <a:avLst/>
          </a:prstGeom>
          <a:solidFill>
            <a:schemeClr val="dk2"/>
          </a:solidFill>
          <a:ln cap="flat" cmpd="sng" w="9525">
            <a:solidFill>
              <a:srgbClr val="FFF3D0"/>
            </a:solidFill>
            <a:prstDash val="solid"/>
            <a:miter lim="800000"/>
            <a:headEnd len="sm" w="sm" type="none"/>
            <a:tailEnd len="sm" w="sm" type="none"/>
          </a:ln>
        </p:spPr>
      </p:pic>
      <p:sp>
        <p:nvSpPr>
          <p:cNvPr id="372" name="Google Shape;372;p148"/>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3" name="Google Shape;373;p148"/>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74" name="Google Shape;374;p148"/>
          <p:cNvSpPr txBox="1"/>
          <p:nvPr>
            <p:ph idx="2" type="body"/>
          </p:nvPr>
        </p:nvSpPr>
        <p:spPr>
          <a:xfrm>
            <a:off x="2133605" y="3288275"/>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A0403D"/>
              </a:buClr>
              <a:buSzPts val="4950"/>
              <a:buFont typeface="Arial"/>
              <a:buNone/>
              <a:defRPr b="0" i="0" sz="4950" u="none" cap="none" strike="noStrike">
                <a:solidFill>
                  <a:srgbClr val="A0403D"/>
                </a:solidFill>
                <a:latin typeface="Calibri"/>
                <a:ea typeface="Calibri"/>
                <a:cs typeface="Calibri"/>
                <a:sym typeface="Calibri"/>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5" name="Google Shape;375;p148"/>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48"/>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14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Demo, Video etc. &quot;special&quot; slides" showMasterSp="0">
  <p:cSld name="8_Demo, Video etc. &quot;special&quot; slides">
    <p:bg>
      <p:bgPr>
        <a:solidFill>
          <a:srgbClr val="FFFDDB"/>
        </a:solidFill>
      </p:bgPr>
    </p:bg>
    <p:spTree>
      <p:nvGrpSpPr>
        <p:cNvPr id="378" name="Shape 378"/>
        <p:cNvGrpSpPr/>
        <p:nvPr/>
      </p:nvGrpSpPr>
      <p:grpSpPr>
        <a:xfrm>
          <a:off x="0" y="0"/>
          <a:ext cx="0" cy="0"/>
          <a:chOff x="0" y="0"/>
          <a:chExt cx="0" cy="0"/>
        </a:xfrm>
      </p:grpSpPr>
      <p:pic>
        <p:nvPicPr>
          <p:cNvPr id="379" name="Google Shape;379;p149"/>
          <p:cNvPicPr preferRelativeResize="0"/>
          <p:nvPr/>
        </p:nvPicPr>
        <p:blipFill rotWithShape="1">
          <a:blip r:embed="rId2">
            <a:alphaModFix/>
          </a:blip>
          <a:srcRect b="8931" l="3976" r="0" t="0"/>
          <a:stretch/>
        </p:blipFill>
        <p:spPr>
          <a:xfrm>
            <a:off x="7802037" y="4495800"/>
            <a:ext cx="4135967" cy="1981200"/>
          </a:xfrm>
          <a:prstGeom prst="rect">
            <a:avLst/>
          </a:prstGeom>
          <a:noFill/>
          <a:ln>
            <a:noFill/>
          </a:ln>
        </p:spPr>
      </p:pic>
      <p:sp>
        <p:nvSpPr>
          <p:cNvPr id="380" name="Google Shape;380;p149"/>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1" name="Google Shape;381;p149"/>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Demo, Video etc. &quot;special&quot; slides" showMasterSp="0">
  <p:cSld name="10_Demo, Video etc. &quot;special&quot; slides">
    <p:bg>
      <p:bgPr>
        <a:solidFill>
          <a:srgbClr val="FFF8D7"/>
        </a:solidFill>
      </p:bgPr>
    </p:bg>
    <p:spTree>
      <p:nvGrpSpPr>
        <p:cNvPr id="382" name="Shape 382"/>
        <p:cNvGrpSpPr/>
        <p:nvPr/>
      </p:nvGrpSpPr>
      <p:grpSpPr>
        <a:xfrm>
          <a:off x="0" y="0"/>
          <a:ext cx="0" cy="0"/>
          <a:chOff x="0" y="0"/>
          <a:chExt cx="0" cy="0"/>
        </a:xfrm>
      </p:grpSpPr>
      <p:pic>
        <p:nvPicPr>
          <p:cNvPr id="383" name="Google Shape;383;p150"/>
          <p:cNvPicPr preferRelativeResize="0"/>
          <p:nvPr/>
        </p:nvPicPr>
        <p:blipFill rotWithShape="1">
          <a:blip r:embed="rId2">
            <a:alphaModFix/>
          </a:blip>
          <a:srcRect b="0" l="0" r="0" t="0"/>
          <a:stretch/>
        </p:blipFill>
        <p:spPr>
          <a:xfrm>
            <a:off x="6858000" y="1371600"/>
            <a:ext cx="3657600" cy="2343150"/>
          </a:xfrm>
          <a:prstGeom prst="rect">
            <a:avLst/>
          </a:prstGeom>
          <a:noFill/>
          <a:ln>
            <a:noFill/>
          </a:ln>
        </p:spPr>
      </p:pic>
      <p:sp>
        <p:nvSpPr>
          <p:cNvPr id="384" name="Google Shape;384;p150"/>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5" name="Google Shape;385;p150"/>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6" name="Google Shape;386;p150"/>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spcBef>
                <a:spcPts val="990"/>
              </a:spcBef>
              <a:spcAft>
                <a:spcPts val="0"/>
              </a:spcAft>
              <a:buClr>
                <a:srgbClr val="B80002"/>
              </a:buClr>
              <a:buSzPts val="4950"/>
              <a:buFont typeface="Arial"/>
              <a:buNone/>
              <a:defRPr b="0" i="0" sz="4950" u="none" cap="none" strike="noStrike">
                <a:solidFill>
                  <a:srgbClr val="B80002"/>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7" name="Shape 387"/>
        <p:cNvGrpSpPr/>
        <p:nvPr/>
      </p:nvGrpSpPr>
      <p:grpSpPr>
        <a:xfrm>
          <a:off x="0" y="0"/>
          <a:ext cx="0" cy="0"/>
          <a:chOff x="0" y="0"/>
          <a:chExt cx="0" cy="0"/>
        </a:xfrm>
      </p:grpSpPr>
      <p:sp>
        <p:nvSpPr>
          <p:cNvPr id="388" name="Google Shape;388;p151"/>
          <p:cNvSpPr txBox="1"/>
          <p:nvPr>
            <p:ph type="ctrTitle"/>
          </p:nvPr>
        </p:nvSpPr>
        <p:spPr>
          <a:xfrm>
            <a:off x="914400" y="2130432"/>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9" name="Google Shape;389;p15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0" name="Google Shape;390;p151"/>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151"/>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5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3" name="Shape 393"/>
        <p:cNvGrpSpPr/>
        <p:nvPr/>
      </p:nvGrpSpPr>
      <p:grpSpPr>
        <a:xfrm>
          <a:off x="0" y="0"/>
          <a:ext cx="0" cy="0"/>
          <a:chOff x="0" y="0"/>
          <a:chExt cx="0" cy="0"/>
        </a:xfrm>
      </p:grpSpPr>
      <p:sp>
        <p:nvSpPr>
          <p:cNvPr id="394" name="Google Shape;394;p152"/>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5" name="Google Shape;395;p152"/>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6" name="Google Shape;396;p152"/>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152"/>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5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9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96"/>
          <p:cNvSpPr/>
          <p:nvPr>
            <p:ph idx="2" type="pic"/>
          </p:nvPr>
        </p:nvSpPr>
        <p:spPr>
          <a:xfrm>
            <a:off x="5183188" y="987425"/>
            <a:ext cx="6172200" cy="4873625"/>
          </a:xfrm>
          <a:prstGeom prst="rect">
            <a:avLst/>
          </a:prstGeom>
          <a:noFill/>
          <a:ln>
            <a:noFill/>
          </a:ln>
        </p:spPr>
      </p:sp>
      <p:sp>
        <p:nvSpPr>
          <p:cNvPr id="51" name="Google Shape;51;p9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p96"/>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56" name="Google Shape;56;p96"/>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99" name="Shape 399"/>
        <p:cNvGrpSpPr/>
        <p:nvPr/>
      </p:nvGrpSpPr>
      <p:grpSpPr>
        <a:xfrm>
          <a:off x="0" y="0"/>
          <a:ext cx="0" cy="0"/>
          <a:chOff x="0" y="0"/>
          <a:chExt cx="0" cy="0"/>
        </a:xfrm>
      </p:grpSpPr>
      <p:sp>
        <p:nvSpPr>
          <p:cNvPr id="400" name="Google Shape;400;p153"/>
          <p:cNvSpPr txBox="1"/>
          <p:nvPr>
            <p:ph type="title"/>
          </p:nvPr>
        </p:nvSpPr>
        <p:spPr>
          <a:xfrm>
            <a:off x="963084" y="4406907"/>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1" name="Google Shape;401;p15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2" name="Google Shape;402;p153"/>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153"/>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15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5" name="Shape 405"/>
        <p:cNvGrpSpPr/>
        <p:nvPr/>
      </p:nvGrpSpPr>
      <p:grpSpPr>
        <a:xfrm>
          <a:off x="0" y="0"/>
          <a:ext cx="0" cy="0"/>
          <a:chOff x="0" y="0"/>
          <a:chExt cx="0" cy="0"/>
        </a:xfrm>
      </p:grpSpPr>
      <p:sp>
        <p:nvSpPr>
          <p:cNvPr id="406" name="Google Shape;406;p154"/>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7" name="Google Shape;407;p154"/>
          <p:cNvSpPr txBox="1"/>
          <p:nvPr>
            <p:ph idx="1" type="body"/>
          </p:nvPr>
        </p:nvSpPr>
        <p:spPr>
          <a:xfrm>
            <a:off x="609600" y="1600206"/>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8" name="Google Shape;408;p154"/>
          <p:cNvSpPr txBox="1"/>
          <p:nvPr>
            <p:ph idx="2" type="body"/>
          </p:nvPr>
        </p:nvSpPr>
        <p:spPr>
          <a:xfrm>
            <a:off x="6197600" y="1600206"/>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9" name="Google Shape;409;p154"/>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154"/>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15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2" name="Shape 412"/>
        <p:cNvGrpSpPr/>
        <p:nvPr/>
      </p:nvGrpSpPr>
      <p:grpSpPr>
        <a:xfrm>
          <a:off x="0" y="0"/>
          <a:ext cx="0" cy="0"/>
          <a:chOff x="0" y="0"/>
          <a:chExt cx="0" cy="0"/>
        </a:xfrm>
      </p:grpSpPr>
      <p:sp>
        <p:nvSpPr>
          <p:cNvPr id="413" name="Google Shape;413;p155"/>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4" name="Google Shape;414;p15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5" name="Google Shape;415;p15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6" name="Google Shape;416;p155"/>
          <p:cNvSpPr txBox="1"/>
          <p:nvPr>
            <p:ph idx="3" type="body"/>
          </p:nvPr>
        </p:nvSpPr>
        <p:spPr>
          <a:xfrm>
            <a:off x="6193372"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7" name="Google Shape;417;p155"/>
          <p:cNvSpPr txBox="1"/>
          <p:nvPr>
            <p:ph idx="4" type="body"/>
          </p:nvPr>
        </p:nvSpPr>
        <p:spPr>
          <a:xfrm>
            <a:off x="6193372"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8" name="Google Shape;418;p155"/>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155"/>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5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Tcet_Combined LOGO Colour.jpg" id="421" name="Google Shape;421;p155"/>
          <p:cNvPicPr preferRelativeResize="0"/>
          <p:nvPr/>
        </p:nvPicPr>
        <p:blipFill rotWithShape="1">
          <a:blip r:embed="rId2">
            <a:alphaModFix/>
          </a:blip>
          <a:srcRect b="0" l="0" r="0" t="0"/>
          <a:stretch/>
        </p:blipFill>
        <p:spPr>
          <a:xfrm>
            <a:off x="10790767" y="152405"/>
            <a:ext cx="1371600" cy="8223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2" name="Shape 422"/>
        <p:cNvGrpSpPr/>
        <p:nvPr/>
      </p:nvGrpSpPr>
      <p:grpSpPr>
        <a:xfrm>
          <a:off x="0" y="0"/>
          <a:ext cx="0" cy="0"/>
          <a:chOff x="0" y="0"/>
          <a:chExt cx="0" cy="0"/>
        </a:xfrm>
      </p:grpSpPr>
      <p:sp>
        <p:nvSpPr>
          <p:cNvPr id="423" name="Google Shape;423;p156"/>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4" name="Google Shape;424;p156"/>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56"/>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15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7" name="Shape 427"/>
        <p:cNvGrpSpPr/>
        <p:nvPr/>
      </p:nvGrpSpPr>
      <p:grpSpPr>
        <a:xfrm>
          <a:off x="0" y="0"/>
          <a:ext cx="0" cy="0"/>
          <a:chOff x="0" y="0"/>
          <a:chExt cx="0" cy="0"/>
        </a:xfrm>
      </p:grpSpPr>
      <p:sp>
        <p:nvSpPr>
          <p:cNvPr id="428" name="Google Shape;428;p157"/>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157"/>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15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1" name="Shape 431"/>
        <p:cNvGrpSpPr/>
        <p:nvPr/>
      </p:nvGrpSpPr>
      <p:grpSpPr>
        <a:xfrm>
          <a:off x="0" y="0"/>
          <a:ext cx="0" cy="0"/>
          <a:chOff x="0" y="0"/>
          <a:chExt cx="0" cy="0"/>
        </a:xfrm>
      </p:grpSpPr>
      <p:sp>
        <p:nvSpPr>
          <p:cNvPr id="432" name="Google Shape;432;p158"/>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3" name="Google Shape;433;p158"/>
          <p:cNvSpPr txBox="1"/>
          <p:nvPr>
            <p:ph idx="1" type="body"/>
          </p:nvPr>
        </p:nvSpPr>
        <p:spPr>
          <a:xfrm>
            <a:off x="4766733" y="273057"/>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4" name="Google Shape;434;p158"/>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5" name="Google Shape;435;p158"/>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6" name="Google Shape;436;p158"/>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5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8" name="Shape 438"/>
        <p:cNvGrpSpPr/>
        <p:nvPr/>
      </p:nvGrpSpPr>
      <p:grpSpPr>
        <a:xfrm>
          <a:off x="0" y="0"/>
          <a:ext cx="0" cy="0"/>
          <a:chOff x="0" y="0"/>
          <a:chExt cx="0" cy="0"/>
        </a:xfrm>
      </p:grpSpPr>
      <p:sp>
        <p:nvSpPr>
          <p:cNvPr id="439" name="Google Shape;439;p159"/>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0" name="Google Shape;440;p159"/>
          <p:cNvSpPr/>
          <p:nvPr>
            <p:ph idx="2" type="pic"/>
          </p:nvPr>
        </p:nvSpPr>
        <p:spPr>
          <a:xfrm>
            <a:off x="2389717" y="612775"/>
            <a:ext cx="7315200" cy="4114800"/>
          </a:xfrm>
          <a:prstGeom prst="rect">
            <a:avLst/>
          </a:prstGeom>
          <a:noFill/>
          <a:ln>
            <a:noFill/>
          </a:ln>
        </p:spPr>
      </p:sp>
      <p:sp>
        <p:nvSpPr>
          <p:cNvPr id="441" name="Google Shape;441;p159"/>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2" name="Google Shape;442;p159"/>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59"/>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15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5" name="Shape 445"/>
        <p:cNvGrpSpPr/>
        <p:nvPr/>
      </p:nvGrpSpPr>
      <p:grpSpPr>
        <a:xfrm>
          <a:off x="0" y="0"/>
          <a:ext cx="0" cy="0"/>
          <a:chOff x="0" y="0"/>
          <a:chExt cx="0" cy="0"/>
        </a:xfrm>
      </p:grpSpPr>
      <p:sp>
        <p:nvSpPr>
          <p:cNvPr id="446" name="Google Shape;446;p160"/>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7" name="Google Shape;447;p160"/>
          <p:cNvSpPr txBox="1"/>
          <p:nvPr>
            <p:ph idx="1" type="body"/>
          </p:nvPr>
        </p:nvSpPr>
        <p:spPr>
          <a:xfrm rot="5400000">
            <a:off x="3833019" y="-1623214"/>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8" name="Google Shape;448;p160"/>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160"/>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16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1" name="Shape 451"/>
        <p:cNvGrpSpPr/>
        <p:nvPr/>
      </p:nvGrpSpPr>
      <p:grpSpPr>
        <a:xfrm>
          <a:off x="0" y="0"/>
          <a:ext cx="0" cy="0"/>
          <a:chOff x="0" y="0"/>
          <a:chExt cx="0" cy="0"/>
        </a:xfrm>
      </p:grpSpPr>
      <p:sp>
        <p:nvSpPr>
          <p:cNvPr id="452" name="Google Shape;452;p161"/>
          <p:cNvSpPr txBox="1"/>
          <p:nvPr>
            <p:ph type="title"/>
          </p:nvPr>
        </p:nvSpPr>
        <p:spPr>
          <a:xfrm rot="5400000">
            <a:off x="7285038" y="1828806"/>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3" name="Google Shape;453;p161"/>
          <p:cNvSpPr txBox="1"/>
          <p:nvPr>
            <p:ph idx="1" type="body"/>
          </p:nvPr>
        </p:nvSpPr>
        <p:spPr>
          <a:xfrm rot="5400000">
            <a:off x="1697038" y="-812794"/>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4" name="Google Shape;454;p161"/>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161"/>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16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57" name="Shape 457"/>
        <p:cNvGrpSpPr/>
        <p:nvPr/>
      </p:nvGrpSpPr>
      <p:grpSpPr>
        <a:xfrm>
          <a:off x="0" y="0"/>
          <a:ext cx="0" cy="0"/>
          <a:chOff x="0" y="0"/>
          <a:chExt cx="0" cy="0"/>
        </a:xfrm>
      </p:grpSpPr>
      <p:sp>
        <p:nvSpPr>
          <p:cNvPr id="458" name="Google Shape;458;p162"/>
          <p:cNvSpPr txBox="1"/>
          <p:nvPr>
            <p:ph idx="1" type="subTitle"/>
          </p:nvPr>
        </p:nvSpPr>
        <p:spPr>
          <a:xfrm>
            <a:off x="193277" y="5132455"/>
            <a:ext cx="11998723" cy="1460779"/>
          </a:xfrm>
          <a:prstGeom prst="rect">
            <a:avLst/>
          </a:prstGeom>
          <a:noFill/>
          <a:ln>
            <a:noFill/>
          </a:ln>
        </p:spPr>
        <p:txBody>
          <a:bodyPr anchorCtr="0" anchor="b" bIns="137150" lIns="137150" spcFirstLastPara="1" rIns="137150" wrap="square" tIns="137150">
            <a:normAutofit/>
          </a:bodyPr>
          <a:lstStyle>
            <a:lvl1pPr lvl="0" algn="l">
              <a:lnSpc>
                <a:spcPct val="100000"/>
              </a:lnSpc>
              <a:spcBef>
                <a:spcPts val="0"/>
              </a:spcBef>
              <a:spcAft>
                <a:spcPts val="0"/>
              </a:spcAft>
              <a:buClr>
                <a:schemeClr val="dk1"/>
              </a:buClr>
              <a:buSzPts val="1620"/>
              <a:buFont typeface="Arial"/>
              <a:buNone/>
              <a:defRPr b="0" sz="1800">
                <a:solidFill>
                  <a:schemeClr val="dk1"/>
                </a:solidFill>
                <a:latin typeface="Quattrocento Sans"/>
                <a:ea typeface="Quattrocento Sans"/>
                <a:cs typeface="Quattrocento Sans"/>
                <a:sym typeface="Quattrocento San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59" name="Google Shape;459;p162"/>
          <p:cNvSpPr txBox="1"/>
          <p:nvPr>
            <p:ph type="ctrTitle"/>
          </p:nvPr>
        </p:nvSpPr>
        <p:spPr>
          <a:xfrm>
            <a:off x="193277" y="2415645"/>
            <a:ext cx="11998723" cy="2603307"/>
          </a:xfrm>
          <a:prstGeom prst="rect">
            <a:avLst/>
          </a:prstGeom>
          <a:solidFill>
            <a:srgbClr val="700000"/>
          </a:solidFill>
          <a:ln>
            <a:noFill/>
          </a:ln>
        </p:spPr>
        <p:txBody>
          <a:bodyPr anchorCtr="0" anchor="b" bIns="137150" lIns="137150" spcFirstLastPara="1" rIns="91400" wrap="square" tIns="137150">
            <a:noAutofit/>
          </a:bodyPr>
          <a:lstStyle>
            <a:lvl1pPr lvl="0" algn="ctr">
              <a:spcBef>
                <a:spcPts val="0"/>
              </a:spcBef>
              <a:spcAft>
                <a:spcPts val="0"/>
              </a:spcAft>
              <a:buSzPts val="1400"/>
              <a:buNone/>
              <a:defRPr sz="36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Demo, Video etc. &quot;special&quot; slides" showMasterSp="0">
  <p:cSld name="8_Demo, Video etc. &quot;special&quot; slides">
    <p:bg>
      <p:bgPr>
        <a:solidFill>
          <a:srgbClr val="FFFDDB"/>
        </a:solidFill>
      </p:bgPr>
    </p:bg>
    <p:spTree>
      <p:nvGrpSpPr>
        <p:cNvPr id="57" name="Shape 57"/>
        <p:cNvGrpSpPr/>
        <p:nvPr/>
      </p:nvGrpSpPr>
      <p:grpSpPr>
        <a:xfrm>
          <a:off x="0" y="0"/>
          <a:ext cx="0" cy="0"/>
          <a:chOff x="0" y="0"/>
          <a:chExt cx="0" cy="0"/>
        </a:xfrm>
      </p:grpSpPr>
      <p:pic>
        <p:nvPicPr>
          <p:cNvPr id="58" name="Google Shape;58;p97"/>
          <p:cNvPicPr preferRelativeResize="0"/>
          <p:nvPr/>
        </p:nvPicPr>
        <p:blipFill rotWithShape="1">
          <a:blip r:embed="rId2">
            <a:alphaModFix/>
          </a:blip>
          <a:srcRect b="8931" l="3976" r="0" t="0"/>
          <a:stretch/>
        </p:blipFill>
        <p:spPr>
          <a:xfrm>
            <a:off x="7802037" y="4495800"/>
            <a:ext cx="4135967" cy="1981200"/>
          </a:xfrm>
          <a:prstGeom prst="rect">
            <a:avLst/>
          </a:prstGeom>
          <a:noFill/>
          <a:ln>
            <a:noFill/>
          </a:ln>
        </p:spPr>
      </p:pic>
      <p:sp>
        <p:nvSpPr>
          <p:cNvPr id="59" name="Google Shape;59;p97"/>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7"/>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60" name="Shape 460"/>
        <p:cNvGrpSpPr/>
        <p:nvPr/>
      </p:nvGrpSpPr>
      <p:grpSpPr>
        <a:xfrm>
          <a:off x="0" y="0"/>
          <a:ext cx="0" cy="0"/>
          <a:chOff x="0" y="0"/>
          <a:chExt cx="0" cy="0"/>
        </a:xfrm>
      </p:grpSpPr>
      <p:sp>
        <p:nvSpPr>
          <p:cNvPr id="461" name="Google Shape;461;p163"/>
          <p:cNvSpPr txBox="1"/>
          <p:nvPr>
            <p:ph type="title"/>
          </p:nvPr>
        </p:nvSpPr>
        <p:spPr>
          <a:xfrm>
            <a:off x="1600200" y="152400"/>
            <a:ext cx="8991600" cy="8077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2" name="Google Shape;462;p163"/>
          <p:cNvSpPr/>
          <p:nvPr>
            <p:ph idx="2" type="tbl"/>
          </p:nvPr>
        </p:nvSpPr>
        <p:spPr>
          <a:xfrm>
            <a:off x="1485900" y="1828800"/>
            <a:ext cx="9220200" cy="3733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3" name="Google Shape;463;p163"/>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163"/>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16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70" name="Shape 470"/>
        <p:cNvGrpSpPr/>
        <p:nvPr/>
      </p:nvGrpSpPr>
      <p:grpSpPr>
        <a:xfrm>
          <a:off x="0" y="0"/>
          <a:ext cx="0" cy="0"/>
          <a:chOff x="0" y="0"/>
          <a:chExt cx="0" cy="0"/>
        </a:xfrm>
      </p:grpSpPr>
      <p:sp>
        <p:nvSpPr>
          <p:cNvPr id="471" name="Google Shape;471;p10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6B7F80"/>
              </a:buClr>
              <a:buSzPts val="1800"/>
              <a:buChar char="•"/>
              <a:defRPr/>
            </a:lvl1pPr>
            <a:lvl2pPr indent="-342900" lvl="1" marL="914400" algn="l">
              <a:spcBef>
                <a:spcPts val="360"/>
              </a:spcBef>
              <a:spcAft>
                <a:spcPts val="0"/>
              </a:spcAft>
              <a:buClr>
                <a:srgbClr val="6B7F80"/>
              </a:buClr>
              <a:buSzPts val="1800"/>
              <a:buChar char="–"/>
              <a:defRPr/>
            </a:lvl2pPr>
            <a:lvl3pPr indent="-342900" lvl="2" marL="1371600" algn="l">
              <a:spcBef>
                <a:spcPts val="360"/>
              </a:spcBef>
              <a:spcAft>
                <a:spcPts val="0"/>
              </a:spcAft>
              <a:buClr>
                <a:srgbClr val="6B7F80"/>
              </a:buClr>
              <a:buSzPts val="1800"/>
              <a:buChar char="•"/>
              <a:defRPr/>
            </a:lvl3pPr>
            <a:lvl4pPr indent="-342900" lvl="3" marL="1828800" algn="l">
              <a:spcBef>
                <a:spcPts val="360"/>
              </a:spcBef>
              <a:spcAft>
                <a:spcPts val="0"/>
              </a:spcAft>
              <a:buClr>
                <a:srgbClr val="6B7F80"/>
              </a:buClr>
              <a:buSzPts val="1800"/>
              <a:buChar char="–"/>
              <a:defRPr/>
            </a:lvl4pPr>
            <a:lvl5pPr indent="-342900" lvl="4" marL="2286000" algn="l">
              <a:spcBef>
                <a:spcPts val="360"/>
              </a:spcBef>
              <a:spcAft>
                <a:spcPts val="0"/>
              </a:spcAft>
              <a:buClr>
                <a:srgbClr val="6B7F8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2" name="Google Shape;472;p10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3" name="Google Shape;473;p10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4" name="Google Shape;474;p10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75" name="Google Shape;475;p105"/>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476" name="Google Shape;476;p105"/>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7" name="Shape 477"/>
        <p:cNvGrpSpPr/>
        <p:nvPr/>
      </p:nvGrpSpPr>
      <p:grpSpPr>
        <a:xfrm>
          <a:off x="0" y="0"/>
          <a:ext cx="0" cy="0"/>
          <a:chOff x="0" y="0"/>
          <a:chExt cx="0" cy="0"/>
        </a:xfrm>
      </p:grpSpPr>
      <p:sp>
        <p:nvSpPr>
          <p:cNvPr id="478" name="Google Shape;478;p106"/>
          <p:cNvSpPr txBox="1"/>
          <p:nvPr>
            <p:ph type="title"/>
          </p:nvPr>
        </p:nvSpPr>
        <p:spPr>
          <a:xfrm>
            <a:off x="609600" y="137160"/>
            <a:ext cx="10972800" cy="707886"/>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Clr>
                <a:srgbClr val="2F3A4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10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6B7F80"/>
              </a:buClr>
              <a:buSzPts val="1800"/>
              <a:buChar char="•"/>
              <a:defRPr/>
            </a:lvl1pPr>
            <a:lvl2pPr indent="-342900" lvl="1" marL="914400" algn="l">
              <a:spcBef>
                <a:spcPts val="360"/>
              </a:spcBef>
              <a:spcAft>
                <a:spcPts val="0"/>
              </a:spcAft>
              <a:buClr>
                <a:srgbClr val="6B7F80"/>
              </a:buClr>
              <a:buSzPts val="1800"/>
              <a:buChar char="–"/>
              <a:defRPr/>
            </a:lvl2pPr>
            <a:lvl3pPr indent="-342900" lvl="2" marL="1371600" algn="l">
              <a:spcBef>
                <a:spcPts val="360"/>
              </a:spcBef>
              <a:spcAft>
                <a:spcPts val="0"/>
              </a:spcAft>
              <a:buClr>
                <a:srgbClr val="6B7F80"/>
              </a:buClr>
              <a:buSzPts val="1800"/>
              <a:buChar char="•"/>
              <a:defRPr/>
            </a:lvl3pPr>
            <a:lvl4pPr indent="-342900" lvl="3" marL="1828800" algn="l">
              <a:spcBef>
                <a:spcPts val="360"/>
              </a:spcBef>
              <a:spcAft>
                <a:spcPts val="0"/>
              </a:spcAft>
              <a:buClr>
                <a:srgbClr val="6B7F80"/>
              </a:buClr>
              <a:buSzPts val="1800"/>
              <a:buChar char="–"/>
              <a:defRPr/>
            </a:lvl4pPr>
            <a:lvl5pPr indent="-342900" lvl="4" marL="2286000" algn="l">
              <a:spcBef>
                <a:spcPts val="360"/>
              </a:spcBef>
              <a:spcAft>
                <a:spcPts val="0"/>
              </a:spcAft>
              <a:buClr>
                <a:srgbClr val="6B7F8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0" name="Google Shape;480;p10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1" name="Google Shape;481;p10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2" name="Google Shape;482;p10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3" name="Shape 483"/>
        <p:cNvGrpSpPr/>
        <p:nvPr/>
      </p:nvGrpSpPr>
      <p:grpSpPr>
        <a:xfrm>
          <a:off x="0" y="0"/>
          <a:ext cx="0" cy="0"/>
          <a:chOff x="0" y="0"/>
          <a:chExt cx="0" cy="0"/>
        </a:xfrm>
      </p:grpSpPr>
      <p:sp>
        <p:nvSpPr>
          <p:cNvPr id="484" name="Google Shape;484;p107"/>
          <p:cNvSpPr txBox="1"/>
          <p:nvPr>
            <p:ph type="title"/>
          </p:nvPr>
        </p:nvSpPr>
        <p:spPr>
          <a:xfrm>
            <a:off x="609600" y="137160"/>
            <a:ext cx="10972800" cy="707886"/>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Clr>
                <a:srgbClr val="2F3A4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5" name="Google Shape;485;p10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6" name="Google Shape;486;p10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7" name="Google Shape;487;p10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88" name="Google Shape;488;p107"/>
          <p:cNvPicPr preferRelativeResize="0"/>
          <p:nvPr/>
        </p:nvPicPr>
        <p:blipFill rotWithShape="1">
          <a:blip r:embed="rId2">
            <a:alphaModFix/>
          </a:blip>
          <a:srcRect b="0" l="0" r="0" t="0"/>
          <a:stretch/>
        </p:blipFill>
        <p:spPr>
          <a:xfrm>
            <a:off x="11026588" y="185738"/>
            <a:ext cx="1021976" cy="1087500"/>
          </a:xfrm>
          <a:prstGeom prst="rect">
            <a:avLst/>
          </a:prstGeom>
          <a:noFill/>
          <a:ln>
            <a:noFill/>
          </a:ln>
        </p:spPr>
      </p:pic>
      <p:pic>
        <p:nvPicPr>
          <p:cNvPr descr="Tcet_Combined LOGO Colour.jpg" id="489" name="Google Shape;489;p107"/>
          <p:cNvPicPr preferRelativeResize="0"/>
          <p:nvPr/>
        </p:nvPicPr>
        <p:blipFill rotWithShape="1">
          <a:blip r:embed="rId3">
            <a:alphaModFix/>
          </a:blip>
          <a:srcRect b="0" l="0" r="0" t="0"/>
          <a:stretch/>
        </p:blipFill>
        <p:spPr>
          <a:xfrm>
            <a:off x="143435" y="217731"/>
            <a:ext cx="1066799" cy="102927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eft">
  <p:cSld name="Title - Left">
    <p:spTree>
      <p:nvGrpSpPr>
        <p:cNvPr id="490" name="Shape 490"/>
        <p:cNvGrpSpPr/>
        <p:nvPr/>
      </p:nvGrpSpPr>
      <p:grpSpPr>
        <a:xfrm>
          <a:off x="0" y="0"/>
          <a:ext cx="0" cy="0"/>
          <a:chOff x="0" y="0"/>
          <a:chExt cx="0" cy="0"/>
        </a:xfrm>
      </p:grpSpPr>
      <p:sp>
        <p:nvSpPr>
          <p:cNvPr id="491" name="Google Shape;491;p164"/>
          <p:cNvSpPr txBox="1"/>
          <p:nvPr>
            <p:ph type="title"/>
          </p:nvPr>
        </p:nvSpPr>
        <p:spPr>
          <a:xfrm>
            <a:off x="623887" y="137160"/>
            <a:ext cx="9797831"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2F3A46"/>
              </a:buClr>
              <a:buSzPts val="40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64"/>
          <p:cNvSpPr txBox="1"/>
          <p:nvPr>
            <p:ph idx="1" type="subTitle"/>
          </p:nvPr>
        </p:nvSpPr>
        <p:spPr>
          <a:xfrm>
            <a:off x="623887" y="845046"/>
            <a:ext cx="9797831" cy="523220"/>
          </a:xfrm>
          <a:prstGeom prst="rect">
            <a:avLst/>
          </a:prstGeom>
          <a:noFill/>
          <a:ln>
            <a:noFill/>
          </a:ln>
        </p:spPr>
        <p:txBody>
          <a:bodyPr anchorCtr="0" anchor="t" bIns="45700" lIns="91425" spcFirstLastPara="1" rIns="91425" wrap="square" tIns="45700">
            <a:spAutoFit/>
          </a:bodyPr>
          <a:lstStyle>
            <a:lvl1pPr lvl="0" algn="l">
              <a:spcBef>
                <a:spcPts val="560"/>
              </a:spcBef>
              <a:spcAft>
                <a:spcPts val="0"/>
              </a:spcAft>
              <a:buClr>
                <a:schemeClr val="accent1"/>
              </a:buClr>
              <a:buSzPts val="2800"/>
              <a:buNone/>
              <a:defRPr sz="2800">
                <a:solidFill>
                  <a:schemeClr val="accent1"/>
                </a:solidFill>
              </a:defRPr>
            </a:lvl1pPr>
            <a:lvl2pPr lvl="1" algn="ctr">
              <a:spcBef>
                <a:spcPts val="400"/>
              </a:spcBef>
              <a:spcAft>
                <a:spcPts val="0"/>
              </a:spcAft>
              <a:buClr>
                <a:srgbClr val="6B7F80"/>
              </a:buClr>
              <a:buSzPts val="2000"/>
              <a:buNone/>
              <a:defRPr sz="2000"/>
            </a:lvl2pPr>
            <a:lvl3pPr lvl="2" algn="ctr">
              <a:spcBef>
                <a:spcPts val="360"/>
              </a:spcBef>
              <a:spcAft>
                <a:spcPts val="0"/>
              </a:spcAft>
              <a:buClr>
                <a:srgbClr val="6B7F80"/>
              </a:buClr>
              <a:buSzPts val="1800"/>
              <a:buNone/>
              <a:defRPr sz="1800"/>
            </a:lvl3pPr>
            <a:lvl4pPr lvl="3" algn="ctr">
              <a:spcBef>
                <a:spcPts val="320"/>
              </a:spcBef>
              <a:spcAft>
                <a:spcPts val="0"/>
              </a:spcAft>
              <a:buClr>
                <a:srgbClr val="6B7F80"/>
              </a:buClr>
              <a:buSzPts val="1600"/>
              <a:buNone/>
              <a:defRPr sz="1600"/>
            </a:lvl4pPr>
            <a:lvl5pPr lvl="4" algn="ctr">
              <a:spcBef>
                <a:spcPts val="320"/>
              </a:spcBef>
              <a:spcAft>
                <a:spcPts val="0"/>
              </a:spcAft>
              <a:buClr>
                <a:srgbClr val="6B7F80"/>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p:txBody>
      </p:sp>
      <p:grpSp>
        <p:nvGrpSpPr>
          <p:cNvPr id="493" name="Google Shape;493;p164"/>
          <p:cNvGrpSpPr/>
          <p:nvPr/>
        </p:nvGrpSpPr>
        <p:grpSpPr>
          <a:xfrm>
            <a:off x="328169" y="6237312"/>
            <a:ext cx="439241" cy="439240"/>
            <a:chOff x="186858" y="6096003"/>
            <a:chExt cx="580550" cy="580549"/>
          </a:xfrm>
        </p:grpSpPr>
        <p:sp>
          <p:nvSpPr>
            <p:cNvPr id="494" name="Google Shape;494;p164"/>
            <p:cNvSpPr/>
            <p:nvPr/>
          </p:nvSpPr>
          <p:spPr>
            <a:xfrm>
              <a:off x="186859" y="6096003"/>
              <a:ext cx="580549" cy="580549"/>
            </a:xfrm>
            <a:prstGeom prst="rect">
              <a:avLst/>
            </a:prstGeom>
            <a:solidFill>
              <a:srgbClr val="BFBFB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lt1"/>
                </a:solidFill>
                <a:latin typeface="Calibri"/>
                <a:ea typeface="Calibri"/>
                <a:cs typeface="Calibri"/>
                <a:sym typeface="Calibri"/>
              </a:endParaRPr>
            </a:p>
          </p:txBody>
        </p:sp>
        <p:sp>
          <p:nvSpPr>
            <p:cNvPr id="495" name="Google Shape;495;p164"/>
            <p:cNvSpPr/>
            <p:nvPr/>
          </p:nvSpPr>
          <p:spPr>
            <a:xfrm>
              <a:off x="186858" y="6612049"/>
              <a:ext cx="580549" cy="64503"/>
            </a:xfrm>
            <a:prstGeom prst="rect">
              <a:avLst/>
            </a:prstGeom>
            <a:solidFill>
              <a:srgbClr val="BFBFB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6" name="Google Shape;496;p164"/>
          <p:cNvSpPr txBox="1"/>
          <p:nvPr>
            <p:ph idx="12" type="sldNum"/>
          </p:nvPr>
        </p:nvSpPr>
        <p:spPr>
          <a:xfrm>
            <a:off x="328169" y="6237312"/>
            <a:ext cx="439241" cy="390437"/>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400">
                <a:solidFill>
                  <a:srgbClr val="2F3A46"/>
                </a:solidFill>
                <a:latin typeface="Calibri"/>
                <a:ea typeface="Calibri"/>
                <a:cs typeface="Calibri"/>
                <a:sym typeface="Calibri"/>
              </a:defRPr>
            </a:lvl1pPr>
            <a:lvl2pPr indent="0" lvl="1" marL="0" marR="0" rtl="0" algn="ctr">
              <a:spcBef>
                <a:spcPts val="0"/>
              </a:spcBef>
              <a:buNone/>
              <a:defRPr sz="1400">
                <a:solidFill>
                  <a:srgbClr val="2F3A46"/>
                </a:solidFill>
                <a:latin typeface="Calibri"/>
                <a:ea typeface="Calibri"/>
                <a:cs typeface="Calibri"/>
                <a:sym typeface="Calibri"/>
              </a:defRPr>
            </a:lvl2pPr>
            <a:lvl3pPr indent="0" lvl="2" marL="0" marR="0" rtl="0" algn="ctr">
              <a:spcBef>
                <a:spcPts val="0"/>
              </a:spcBef>
              <a:buNone/>
              <a:defRPr sz="1400">
                <a:solidFill>
                  <a:srgbClr val="2F3A46"/>
                </a:solidFill>
                <a:latin typeface="Calibri"/>
                <a:ea typeface="Calibri"/>
                <a:cs typeface="Calibri"/>
                <a:sym typeface="Calibri"/>
              </a:defRPr>
            </a:lvl3pPr>
            <a:lvl4pPr indent="0" lvl="3" marL="0" marR="0" rtl="0" algn="ctr">
              <a:spcBef>
                <a:spcPts val="0"/>
              </a:spcBef>
              <a:buNone/>
              <a:defRPr sz="1400">
                <a:solidFill>
                  <a:srgbClr val="2F3A46"/>
                </a:solidFill>
                <a:latin typeface="Calibri"/>
                <a:ea typeface="Calibri"/>
                <a:cs typeface="Calibri"/>
                <a:sym typeface="Calibri"/>
              </a:defRPr>
            </a:lvl4pPr>
            <a:lvl5pPr indent="0" lvl="4" marL="0" marR="0" rtl="0" algn="ctr">
              <a:spcBef>
                <a:spcPts val="0"/>
              </a:spcBef>
              <a:buNone/>
              <a:defRPr sz="1400">
                <a:solidFill>
                  <a:srgbClr val="2F3A46"/>
                </a:solidFill>
                <a:latin typeface="Calibri"/>
                <a:ea typeface="Calibri"/>
                <a:cs typeface="Calibri"/>
                <a:sym typeface="Calibri"/>
              </a:defRPr>
            </a:lvl5pPr>
            <a:lvl6pPr indent="0" lvl="5" marL="0" marR="0" rtl="0" algn="ctr">
              <a:spcBef>
                <a:spcPts val="0"/>
              </a:spcBef>
              <a:buNone/>
              <a:defRPr sz="1400">
                <a:solidFill>
                  <a:srgbClr val="2F3A46"/>
                </a:solidFill>
                <a:latin typeface="Calibri"/>
                <a:ea typeface="Calibri"/>
                <a:cs typeface="Calibri"/>
                <a:sym typeface="Calibri"/>
              </a:defRPr>
            </a:lvl6pPr>
            <a:lvl7pPr indent="0" lvl="6" marL="0" marR="0" rtl="0" algn="ctr">
              <a:spcBef>
                <a:spcPts val="0"/>
              </a:spcBef>
              <a:buNone/>
              <a:defRPr sz="1400">
                <a:solidFill>
                  <a:srgbClr val="2F3A46"/>
                </a:solidFill>
                <a:latin typeface="Calibri"/>
                <a:ea typeface="Calibri"/>
                <a:cs typeface="Calibri"/>
                <a:sym typeface="Calibri"/>
              </a:defRPr>
            </a:lvl7pPr>
            <a:lvl8pPr indent="0" lvl="7" marL="0" marR="0" rtl="0" algn="ctr">
              <a:spcBef>
                <a:spcPts val="0"/>
              </a:spcBef>
              <a:buNone/>
              <a:defRPr sz="1400">
                <a:solidFill>
                  <a:srgbClr val="2F3A46"/>
                </a:solidFill>
                <a:latin typeface="Calibri"/>
                <a:ea typeface="Calibri"/>
                <a:cs typeface="Calibri"/>
                <a:sym typeface="Calibri"/>
              </a:defRPr>
            </a:lvl8pPr>
            <a:lvl9pPr indent="0" lvl="8" marL="0" marR="0" rtl="0" algn="ctr">
              <a:spcBef>
                <a:spcPts val="0"/>
              </a:spcBef>
              <a:buNone/>
              <a:defRPr sz="1400">
                <a:solidFill>
                  <a:srgbClr val="2F3A46"/>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497" name="Google Shape;497;p164"/>
          <p:cNvPicPr preferRelativeResize="0"/>
          <p:nvPr/>
        </p:nvPicPr>
        <p:blipFill rotWithShape="1">
          <a:blip r:embed="rId2">
            <a:alphaModFix/>
          </a:blip>
          <a:srcRect b="19390" l="0" r="18500" t="0"/>
          <a:stretch/>
        </p:blipFill>
        <p:spPr>
          <a:xfrm>
            <a:off x="11096512" y="5774480"/>
            <a:ext cx="1095488" cy="108352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98" name="Shape 498"/>
        <p:cNvGrpSpPr/>
        <p:nvPr/>
      </p:nvGrpSpPr>
      <p:grpSpPr>
        <a:xfrm>
          <a:off x="0" y="0"/>
          <a:ext cx="0" cy="0"/>
          <a:chOff x="0" y="0"/>
          <a:chExt cx="0" cy="0"/>
        </a:xfrm>
      </p:grpSpPr>
      <p:pic>
        <p:nvPicPr>
          <p:cNvPr id="499" name="Google Shape;499;p165"/>
          <p:cNvPicPr preferRelativeResize="0"/>
          <p:nvPr/>
        </p:nvPicPr>
        <p:blipFill rotWithShape="1">
          <a:blip r:embed="rId2">
            <a:alphaModFix/>
          </a:blip>
          <a:srcRect b="19390" l="0" r="18500" t="0"/>
          <a:stretch/>
        </p:blipFill>
        <p:spPr>
          <a:xfrm>
            <a:off x="11096512" y="5774480"/>
            <a:ext cx="1095488" cy="108352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rgbClr val="222A35"/>
        </a:solidFill>
      </p:bgPr>
    </p:bg>
    <p:spTree>
      <p:nvGrpSpPr>
        <p:cNvPr id="500" name="Shape 500"/>
        <p:cNvGrpSpPr/>
        <p:nvPr/>
      </p:nvGrpSpPr>
      <p:grpSpPr>
        <a:xfrm>
          <a:off x="0" y="0"/>
          <a:ext cx="0" cy="0"/>
          <a:chOff x="0" y="0"/>
          <a:chExt cx="0" cy="0"/>
        </a:xfrm>
      </p:grpSpPr>
      <p:sp>
        <p:nvSpPr>
          <p:cNvPr id="501" name="Google Shape;501;p166"/>
          <p:cNvSpPr txBox="1"/>
          <p:nvPr>
            <p:ph type="ctrTitle"/>
          </p:nvPr>
        </p:nvSpPr>
        <p:spPr>
          <a:xfrm>
            <a:off x="479376" y="228855"/>
            <a:ext cx="11233248" cy="954108"/>
          </a:xfrm>
          <a:prstGeom prst="rect">
            <a:avLst/>
          </a:prstGeom>
          <a:noFill/>
          <a:ln>
            <a:noFill/>
          </a:ln>
        </p:spPr>
        <p:txBody>
          <a:bodyPr anchorCtr="0" anchor="b" bIns="45700" lIns="91425" spcFirstLastPara="1" rIns="91425" wrap="square" tIns="45700">
            <a:spAutoFit/>
          </a:bodyPr>
          <a:lstStyle>
            <a:lvl1pPr lvl="0" algn="ctr">
              <a:spcBef>
                <a:spcPts val="0"/>
              </a:spcBef>
              <a:spcAft>
                <a:spcPts val="0"/>
              </a:spcAft>
              <a:buClr>
                <a:schemeClr val="lt1"/>
              </a:buClr>
              <a:buSzPts val="6000"/>
              <a:buFont typeface="Open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166"/>
          <p:cNvSpPr/>
          <p:nvPr/>
        </p:nvSpPr>
        <p:spPr>
          <a:xfrm>
            <a:off x="0" y="6021288"/>
            <a:ext cx="12192000" cy="83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pic>
        <p:nvPicPr>
          <p:cNvPr id="503" name="Google Shape;503;p166">
            <a:hlinkClick r:id="rId2"/>
          </p:cNvPr>
          <p:cNvPicPr preferRelativeResize="0"/>
          <p:nvPr/>
        </p:nvPicPr>
        <p:blipFill rotWithShape="1">
          <a:blip r:embed="rId3">
            <a:alphaModFix/>
          </a:blip>
          <a:srcRect b="0" l="0" r="0" t="0"/>
          <a:stretch/>
        </p:blipFill>
        <p:spPr>
          <a:xfrm>
            <a:off x="10200456" y="6214075"/>
            <a:ext cx="1627773" cy="451143"/>
          </a:xfrm>
          <a:prstGeom prst="rect">
            <a:avLst/>
          </a:prstGeom>
          <a:noFill/>
          <a:ln>
            <a:noFill/>
          </a:ln>
        </p:spPr>
      </p:pic>
      <p:pic>
        <p:nvPicPr>
          <p:cNvPr id="504" name="Google Shape;504;p166"/>
          <p:cNvPicPr preferRelativeResize="0"/>
          <p:nvPr/>
        </p:nvPicPr>
        <p:blipFill rotWithShape="1">
          <a:blip r:embed="rId4">
            <a:alphaModFix/>
          </a:blip>
          <a:srcRect b="0" l="0" r="0" t="0"/>
          <a:stretch/>
        </p:blipFill>
        <p:spPr>
          <a:xfrm>
            <a:off x="1128994" y="1426467"/>
            <a:ext cx="6338473" cy="5238748"/>
          </a:xfrm>
          <a:prstGeom prst="rect">
            <a:avLst/>
          </a:prstGeom>
          <a:noFill/>
          <a:ln>
            <a:noFill/>
          </a:ln>
          <a:effectLst>
            <a:reflection blurRad="0" dir="0" dist="0" endA="300" endPos="35000" kx="0" rotWithShape="0" algn="bl" stA="52000" stPos="0" sy="-100000" ky="0"/>
          </a:effectLst>
        </p:spPr>
      </p:pic>
      <p:sp>
        <p:nvSpPr>
          <p:cNvPr id="505" name="Google Shape;505;p166"/>
          <p:cNvSpPr/>
          <p:nvPr>
            <p:ph idx="2" type="pic"/>
          </p:nvPr>
        </p:nvSpPr>
        <p:spPr>
          <a:xfrm>
            <a:off x="1489943" y="1700811"/>
            <a:ext cx="5616575" cy="3168055"/>
          </a:xfrm>
          <a:prstGeom prst="rect">
            <a:avLst/>
          </a:prstGeom>
          <a:noFill/>
          <a:ln>
            <a:noFill/>
          </a:ln>
        </p:spPr>
      </p:sp>
      <p:pic>
        <p:nvPicPr>
          <p:cNvPr id="506" name="Google Shape;506;p166"/>
          <p:cNvPicPr preferRelativeResize="0"/>
          <p:nvPr/>
        </p:nvPicPr>
        <p:blipFill rotWithShape="1">
          <a:blip r:embed="rId5">
            <a:alphaModFix/>
          </a:blip>
          <a:srcRect b="19390" l="0" r="18500" t="0"/>
          <a:stretch/>
        </p:blipFill>
        <p:spPr>
          <a:xfrm>
            <a:off x="11096512" y="4937768"/>
            <a:ext cx="1095488" cy="10835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hievement 2" showMasterSp="0">
  <p:cSld name="Achievement 2">
    <p:bg>
      <p:bgPr>
        <a:solidFill>
          <a:srgbClr val="EBFFFE"/>
        </a:solidFill>
      </p:bgPr>
    </p:bg>
    <p:spTree>
      <p:nvGrpSpPr>
        <p:cNvPr id="61" name="Shape 61"/>
        <p:cNvGrpSpPr/>
        <p:nvPr/>
      </p:nvGrpSpPr>
      <p:grpSpPr>
        <a:xfrm>
          <a:off x="0" y="0"/>
          <a:ext cx="0" cy="0"/>
          <a:chOff x="0" y="0"/>
          <a:chExt cx="0" cy="0"/>
        </a:xfrm>
      </p:grpSpPr>
      <p:pic>
        <p:nvPicPr>
          <p:cNvPr id="62" name="Google Shape;62;p98"/>
          <p:cNvPicPr preferRelativeResize="0"/>
          <p:nvPr/>
        </p:nvPicPr>
        <p:blipFill rotWithShape="1">
          <a:blip r:embed="rId2">
            <a:alphaModFix/>
          </a:blip>
          <a:srcRect b="5370" l="3999" r="5333" t="5498"/>
          <a:stretch/>
        </p:blipFill>
        <p:spPr>
          <a:xfrm>
            <a:off x="7416800" y="1600201"/>
            <a:ext cx="4118305" cy="2819399"/>
          </a:xfrm>
          <a:prstGeom prst="ellipse">
            <a:avLst/>
          </a:prstGeom>
          <a:noFill/>
          <a:ln>
            <a:noFill/>
          </a:ln>
        </p:spPr>
      </p:pic>
      <p:sp>
        <p:nvSpPr>
          <p:cNvPr id="63" name="Google Shape;63;p98"/>
          <p:cNvSpPr txBox="1"/>
          <p:nvPr>
            <p:ph type="ctrTitle"/>
          </p:nvPr>
        </p:nvSpPr>
        <p:spPr>
          <a:xfrm>
            <a:off x="1889627"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8"/>
          <p:cNvSpPr txBox="1"/>
          <p:nvPr>
            <p:ph idx="1" type="subTitle"/>
          </p:nvPr>
        </p:nvSpPr>
        <p:spPr>
          <a:xfrm>
            <a:off x="1889617" y="563049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65" name="Google Shape;65;p98"/>
          <p:cNvSpPr txBox="1"/>
          <p:nvPr>
            <p:ph idx="2" type="body"/>
          </p:nvPr>
        </p:nvSpPr>
        <p:spPr>
          <a:xfrm>
            <a:off x="1889629"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D0A11"/>
              </a:buClr>
              <a:buSzPts val="4950"/>
              <a:buFont typeface="Arial"/>
              <a:buNone/>
              <a:defRPr b="0" i="0" sz="4950" u="none" cap="none" strike="noStrike">
                <a:solidFill>
                  <a:srgbClr val="FD0A1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lanned_Conducted">
  <p:cSld name="2_Planned_Conducted">
    <p:bg>
      <p:bgPr>
        <a:gradFill>
          <a:gsLst>
            <a:gs pos="0">
              <a:srgbClr val="EAF3F5"/>
            </a:gs>
            <a:gs pos="50000">
              <a:srgbClr val="FFFFFF"/>
            </a:gs>
            <a:gs pos="100000">
              <a:srgbClr val="FFFFFF"/>
            </a:gs>
          </a:gsLst>
          <a:lin ang="5400000" scaled="0"/>
        </a:gradFill>
      </p:bgPr>
    </p:bg>
    <p:spTree>
      <p:nvGrpSpPr>
        <p:cNvPr id="66" name="Shape 66"/>
        <p:cNvGrpSpPr/>
        <p:nvPr/>
      </p:nvGrpSpPr>
      <p:grpSpPr>
        <a:xfrm>
          <a:off x="0" y="0"/>
          <a:ext cx="0" cy="0"/>
          <a:chOff x="0" y="0"/>
          <a:chExt cx="0" cy="0"/>
        </a:xfrm>
      </p:grpSpPr>
      <p:pic>
        <p:nvPicPr>
          <p:cNvPr id="67" name="Google Shape;67;p99"/>
          <p:cNvPicPr preferRelativeResize="0"/>
          <p:nvPr/>
        </p:nvPicPr>
        <p:blipFill rotWithShape="1">
          <a:blip r:embed="rId2">
            <a:alphaModFix/>
          </a:blip>
          <a:srcRect b="0" l="0" r="0" t="0"/>
          <a:stretch/>
        </p:blipFill>
        <p:spPr>
          <a:xfrm>
            <a:off x="9144000" y="4416287"/>
            <a:ext cx="3048000" cy="2438400"/>
          </a:xfrm>
          <a:prstGeom prst="rect">
            <a:avLst/>
          </a:prstGeom>
          <a:noFill/>
          <a:ln>
            <a:noFill/>
          </a:ln>
        </p:spPr>
      </p:pic>
      <p:pic>
        <p:nvPicPr>
          <p:cNvPr id="68" name="Google Shape;68;p99"/>
          <p:cNvPicPr preferRelativeResize="0"/>
          <p:nvPr/>
        </p:nvPicPr>
        <p:blipFill rotWithShape="1">
          <a:blip r:embed="rId3">
            <a:alphaModFix/>
          </a:blip>
          <a:srcRect b="0" l="0" r="0" t="0"/>
          <a:stretch/>
        </p:blipFill>
        <p:spPr>
          <a:xfrm>
            <a:off x="26504" y="4416295"/>
            <a:ext cx="2281237" cy="2435087"/>
          </a:xfrm>
          <a:prstGeom prst="rect">
            <a:avLst/>
          </a:prstGeom>
          <a:noFill/>
          <a:ln>
            <a:noFill/>
          </a:ln>
        </p:spPr>
      </p:pic>
      <p:sp>
        <p:nvSpPr>
          <p:cNvPr id="69" name="Google Shape;69;p99"/>
          <p:cNvSpPr txBox="1"/>
          <p:nvPr>
            <p:ph type="ctrTitle"/>
          </p:nvPr>
        </p:nvSpPr>
        <p:spPr>
          <a:xfrm>
            <a:off x="1889622" y="1447800"/>
            <a:ext cx="4206383" cy="152349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9"/>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440"/>
              <a:buFont typeface="Arial"/>
              <a:buNone/>
              <a:defRPr sz="1800">
                <a:solidFill>
                  <a:schemeClr val="lt1"/>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71" name="Google Shape;71;p99"/>
          <p:cNvSpPr txBox="1"/>
          <p:nvPr>
            <p:ph idx="2" type="body"/>
          </p:nvPr>
        </p:nvSpPr>
        <p:spPr>
          <a:xfrm>
            <a:off x="1889622" y="4160520"/>
            <a:ext cx="8874849" cy="1274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C6372"/>
              </a:buClr>
              <a:buSzPts val="4950"/>
              <a:buFont typeface="Arial"/>
              <a:buNone/>
              <a:defRPr b="0" i="0" sz="4950" u="none" cap="none" strike="noStrike">
                <a:solidFill>
                  <a:srgbClr val="2C6372"/>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8.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1" Type="http://schemas.openxmlformats.org/officeDocument/2006/relationships/image" Target="../media/image41.jpg"/><Relationship Id="rId2" Type="http://schemas.openxmlformats.org/officeDocument/2006/relationships/image" Target="../media/image15.jpg"/><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26" Type="http://schemas.openxmlformats.org/officeDocument/2006/relationships/slideLayout" Target="../slideLayouts/slideLayout64.xml"/><Relationship Id="rId25" Type="http://schemas.openxmlformats.org/officeDocument/2006/relationships/slideLayout" Target="../slideLayouts/slideLayout63.xml"/><Relationship Id="rId28" Type="http://schemas.openxmlformats.org/officeDocument/2006/relationships/slideLayout" Target="../slideLayouts/slideLayout66.xml"/><Relationship Id="rId27" Type="http://schemas.openxmlformats.org/officeDocument/2006/relationships/slideLayout" Target="../slideLayouts/slideLayout65.xml"/><Relationship Id="rId5" Type="http://schemas.openxmlformats.org/officeDocument/2006/relationships/slideLayout" Target="../slideLayouts/slideLayout43.xml"/><Relationship Id="rId6" Type="http://schemas.openxmlformats.org/officeDocument/2006/relationships/slideLayout" Target="../slideLayouts/slideLayout44.xml"/><Relationship Id="rId29" Type="http://schemas.openxmlformats.org/officeDocument/2006/relationships/slideLayout" Target="../slideLayouts/slideLayout67.xml"/><Relationship Id="rId7" Type="http://schemas.openxmlformats.org/officeDocument/2006/relationships/slideLayout" Target="../slideLayouts/slideLayout45.xml"/><Relationship Id="rId8" Type="http://schemas.openxmlformats.org/officeDocument/2006/relationships/slideLayout" Target="../slideLayouts/slideLayout46.xml"/><Relationship Id="rId31" Type="http://schemas.openxmlformats.org/officeDocument/2006/relationships/slideLayout" Target="../slideLayouts/slideLayout69.xml"/><Relationship Id="rId30" Type="http://schemas.openxmlformats.org/officeDocument/2006/relationships/slideLayout" Target="../slideLayouts/slideLayout68.xml"/><Relationship Id="rId11" Type="http://schemas.openxmlformats.org/officeDocument/2006/relationships/slideLayout" Target="../slideLayouts/slideLayout49.xml"/><Relationship Id="rId33" Type="http://schemas.openxmlformats.org/officeDocument/2006/relationships/theme" Target="../theme/theme2.xml"/><Relationship Id="rId10" Type="http://schemas.openxmlformats.org/officeDocument/2006/relationships/slideLayout" Target="../slideLayouts/slideLayout48.xml"/><Relationship Id="rId32" Type="http://schemas.openxmlformats.org/officeDocument/2006/relationships/slideLayout" Target="../slideLayouts/slideLayout70.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9" Type="http://schemas.openxmlformats.org/officeDocument/2006/relationships/slideLayout" Target="../slideLayouts/slideLayout57.xml"/><Relationship Id="rId18"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92"/>
          <p:cNvSpPr txBox="1"/>
          <p:nvPr>
            <p:ph type="title"/>
          </p:nvPr>
        </p:nvSpPr>
        <p:spPr>
          <a:xfrm>
            <a:off x="1411821" y="152405"/>
            <a:ext cx="9154583" cy="8223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68" name="Google Shape;268;p92"/>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9" name="Google Shape;269;p92"/>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0" name="Google Shape;270;p92"/>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1" name="Google Shape;271;p9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175.175.15.215\admin dept\Naresh\Naresh NBA\LOGOS\CMPN LOGO.jpg" id="272" name="Google Shape;272;p92"/>
          <p:cNvPicPr preferRelativeResize="0"/>
          <p:nvPr/>
        </p:nvPicPr>
        <p:blipFill rotWithShape="1">
          <a:blip r:embed="rId1">
            <a:alphaModFix/>
          </a:blip>
          <a:srcRect b="0" l="0" r="0" t="0"/>
          <a:stretch/>
        </p:blipFill>
        <p:spPr>
          <a:xfrm>
            <a:off x="10740572" y="123830"/>
            <a:ext cx="1320800" cy="866775"/>
          </a:xfrm>
          <a:prstGeom prst="rect">
            <a:avLst/>
          </a:prstGeom>
          <a:noFill/>
          <a:ln>
            <a:noFill/>
          </a:ln>
        </p:spPr>
      </p:pic>
      <p:pic>
        <p:nvPicPr>
          <p:cNvPr descr="Tcet_Combined LOGO Colour.jpg" id="273" name="Google Shape;273;p92"/>
          <p:cNvPicPr preferRelativeResize="0"/>
          <p:nvPr/>
        </p:nvPicPr>
        <p:blipFill rotWithShape="1">
          <a:blip r:embed="rId2">
            <a:alphaModFix/>
          </a:blip>
          <a:srcRect b="0" l="0" r="0" t="0"/>
          <a:stretch/>
        </p:blipFill>
        <p:spPr>
          <a:xfrm>
            <a:off x="101600" y="114985"/>
            <a:ext cx="1371600" cy="8223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104"/>
          <p:cNvSpPr txBox="1"/>
          <p:nvPr>
            <p:ph type="title"/>
          </p:nvPr>
        </p:nvSpPr>
        <p:spPr>
          <a:xfrm>
            <a:off x="609600" y="137160"/>
            <a:ext cx="10972800" cy="707886"/>
          </a:xfrm>
          <a:prstGeom prst="rect">
            <a:avLst/>
          </a:prstGeom>
          <a:noFill/>
          <a:ln>
            <a:noFill/>
          </a:ln>
        </p:spPr>
        <p:txBody>
          <a:bodyPr anchorCtr="0" anchor="ctr" bIns="45700" lIns="91425" spcFirstLastPara="1" rIns="91425" wrap="square" tIns="45700">
            <a:spAutoFit/>
          </a:bodyPr>
          <a:lstStyle>
            <a:lvl1pPr lvl="0" marR="0" rtl="0" algn="r">
              <a:spcBef>
                <a:spcPts val="0"/>
              </a:spcBef>
              <a:spcAft>
                <a:spcPts val="0"/>
              </a:spcAft>
              <a:buClr>
                <a:srgbClr val="2F3A46"/>
              </a:buClr>
              <a:buSzPts val="4000"/>
              <a:buFont typeface="Open Sans"/>
              <a:buNone/>
              <a:defRPr b="1" i="0" sz="4000" u="none" cap="none" strike="noStrike">
                <a:solidFill>
                  <a:srgbClr val="2F3A4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8" name="Google Shape;468;p10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6B7F80"/>
              </a:buClr>
              <a:buSzPts val="3200"/>
              <a:buFont typeface="Arial"/>
              <a:buChar char="•"/>
              <a:defRPr b="0" i="0" sz="3200" u="none" cap="none" strike="noStrike">
                <a:solidFill>
                  <a:srgbClr val="6B7F80"/>
                </a:solidFill>
                <a:latin typeface="Open Sans"/>
                <a:ea typeface="Open Sans"/>
                <a:cs typeface="Open Sans"/>
                <a:sym typeface="Open Sans"/>
              </a:defRPr>
            </a:lvl1pPr>
            <a:lvl2pPr indent="-406400" lvl="1" marL="914400" marR="0" rtl="0" algn="l">
              <a:spcBef>
                <a:spcPts val="560"/>
              </a:spcBef>
              <a:spcAft>
                <a:spcPts val="0"/>
              </a:spcAft>
              <a:buClr>
                <a:srgbClr val="6B7F80"/>
              </a:buClr>
              <a:buSzPts val="2800"/>
              <a:buFont typeface="Arial"/>
              <a:buChar char="–"/>
              <a:defRPr b="0" i="0" sz="2800" u="none" cap="none" strike="noStrike">
                <a:solidFill>
                  <a:srgbClr val="6B7F80"/>
                </a:solidFill>
                <a:latin typeface="Open Sans"/>
                <a:ea typeface="Open Sans"/>
                <a:cs typeface="Open Sans"/>
                <a:sym typeface="Open Sans"/>
              </a:defRPr>
            </a:lvl2pPr>
            <a:lvl3pPr indent="-381000" lvl="2" marL="1371600" marR="0" rtl="0" algn="l">
              <a:spcBef>
                <a:spcPts val="480"/>
              </a:spcBef>
              <a:spcAft>
                <a:spcPts val="0"/>
              </a:spcAft>
              <a:buClr>
                <a:srgbClr val="6B7F80"/>
              </a:buClr>
              <a:buSzPts val="2400"/>
              <a:buFont typeface="Arial"/>
              <a:buChar char="•"/>
              <a:defRPr b="0" i="0" sz="2400" u="none" cap="none" strike="noStrike">
                <a:solidFill>
                  <a:srgbClr val="6B7F80"/>
                </a:solidFill>
                <a:latin typeface="Open Sans"/>
                <a:ea typeface="Open Sans"/>
                <a:cs typeface="Open Sans"/>
                <a:sym typeface="Open Sans"/>
              </a:defRPr>
            </a:lvl3pPr>
            <a:lvl4pPr indent="-355600" lvl="3" marL="1828800" marR="0" rtl="0" algn="l">
              <a:spcBef>
                <a:spcPts val="400"/>
              </a:spcBef>
              <a:spcAft>
                <a:spcPts val="0"/>
              </a:spcAft>
              <a:buClr>
                <a:srgbClr val="6B7F80"/>
              </a:buClr>
              <a:buSzPts val="2000"/>
              <a:buFont typeface="Arial"/>
              <a:buChar char="–"/>
              <a:defRPr b="0" i="0" sz="2000" u="none" cap="none" strike="noStrike">
                <a:solidFill>
                  <a:srgbClr val="6B7F80"/>
                </a:solidFill>
                <a:latin typeface="Open Sans"/>
                <a:ea typeface="Open Sans"/>
                <a:cs typeface="Open Sans"/>
                <a:sym typeface="Open Sans"/>
              </a:defRPr>
            </a:lvl4pPr>
            <a:lvl5pPr indent="-355600" lvl="4" marL="2286000" marR="0" rtl="0" algn="l">
              <a:spcBef>
                <a:spcPts val="400"/>
              </a:spcBef>
              <a:spcAft>
                <a:spcPts val="0"/>
              </a:spcAft>
              <a:buClr>
                <a:srgbClr val="6B7F80"/>
              </a:buClr>
              <a:buSzPts val="2000"/>
              <a:buFont typeface="Arial"/>
              <a:buChar char="»"/>
              <a:defRPr b="0" i="0" sz="2000" u="none" cap="none" strike="noStrike">
                <a:solidFill>
                  <a:srgbClr val="6B7F80"/>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9" name="Google Shape;469;p104"/>
          <p:cNvSpPr/>
          <p:nvPr/>
        </p:nvSpPr>
        <p:spPr>
          <a:xfrm rot="5400000">
            <a:off x="11604686" y="5799924"/>
            <a:ext cx="18391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 Copyright Showeet.com</a:t>
            </a:r>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ppt/slideLayouts/slideLayout10.xml" TargetMode="External"/><Relationship Id="rId4" Type="http://schemas.openxmlformats.org/officeDocument/2006/relationships/hyperlink" Target="http://ppt/notesSlides/notesSlide6.xml" TargetMode="External"/><Relationship Id="rId5" Type="http://schemas.openxmlformats.org/officeDocument/2006/relationships/hyperlink" Target="http://ppt/diagrams/data4.xml" TargetMode="External"/><Relationship Id="rId6"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9.jpg"/><Relationship Id="rId4"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10"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11" Type="http://schemas.openxmlformats.org/officeDocument/2006/relationships/hyperlink" Target="about:blank" TargetMode="External"/><Relationship Id="rId10"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hart" Target="../charts/chart4.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chart" Target="../charts/chart6.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hart" Target="../charts/char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hart" Target="../charts/char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hart" Target="../charts/chart10.xml"/><Relationship Id="rId4" Type="http://schemas.openxmlformats.org/officeDocument/2006/relationships/hyperlink" Target="about:blan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tcetmumbai.in/IT/E-Magazines/Ezine-2021.pdf" TargetMode="External"/><Relationship Id="rId4"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7" Type="http://schemas.openxmlformats.org/officeDocument/2006/relationships/hyperlink" Target="http://../Hyper%20links%20for%20OBE/IT%20Faculty%20list%20last%20three%20year_2022_updated.doc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cr5-hyperlink-docs/Flipped-Classroom-Case%20study.pdf" TargetMode="External"/><Relationship Id="rId4" Type="http://schemas.openxmlformats.org/officeDocument/2006/relationships/hyperlink" Target="http://cr5-hyperlink-docs/Specialization-Report.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0" Type="http://schemas.openxmlformats.org/officeDocument/2006/relationships/hyperlink" Target="https://scholar.google.co.in/citations?user=zUTA1n0AAAAJ&amp;hl=en" TargetMode="External"/><Relationship Id="rId22" Type="http://schemas.openxmlformats.org/officeDocument/2006/relationships/hyperlink" Target="https://scholar.google.co.in/citations?user=GJOOGukAAAAJ&amp;hl=en" TargetMode="External"/><Relationship Id="rId21" Type="http://schemas.openxmlformats.org/officeDocument/2006/relationships/hyperlink" Target="https://scholar.google.co.in/citations?user=4_U9UckAAAAJ&amp;hl=en" TargetMode="External"/><Relationship Id="rId24" Type="http://schemas.openxmlformats.org/officeDocument/2006/relationships/hyperlink" Target="https://scholar.google.co.in/citations?user=LKoTAxcAAAAJ&amp;hl=en" TargetMode="External"/><Relationship Id="rId23" Type="http://schemas.openxmlformats.org/officeDocument/2006/relationships/hyperlink" Target="https://scholar.google.co.in/citations?user=KqEXrfMAAAAJ&amp;hl=en" TargetMode="External"/><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scholar.google.co.in/citations?user=fn985L8AAAAJ&amp;hl=en" TargetMode="External"/><Relationship Id="rId4" Type="http://schemas.openxmlformats.org/officeDocument/2006/relationships/hyperlink" Target="https://kamalsehulshah.wixsite.com/kamalshah/" TargetMode="External"/><Relationship Id="rId9" Type="http://schemas.openxmlformats.org/officeDocument/2006/relationships/hyperlink" Target="https://scholar.google.co.in/citations?user=ydon5gIAAAAJ&amp;hl=en" TargetMode="External"/><Relationship Id="rId5" Type="http://schemas.openxmlformats.org/officeDocument/2006/relationships/hyperlink" Target="https://scholar.google.co.in/citations?user=gXU75VAAAAAJ&amp;hl=en&amp;oi=ao" TargetMode="External"/><Relationship Id="rId6" Type="http://schemas.openxmlformats.org/officeDocument/2006/relationships/hyperlink" Target="https://scholar.google.co.in/citations?user=i_PgH7UAAAAJ&amp;hl=en" TargetMode="External"/><Relationship Id="rId7" Type="http://schemas.openxmlformats.org/officeDocument/2006/relationships/hyperlink" Target="https://scholar.google.co.in/citations?user=cBqqstQAAAAJ&amp;hl=en" TargetMode="External"/><Relationship Id="rId8" Type="http://schemas.openxmlformats.org/officeDocument/2006/relationships/hyperlink" Target="https://scholar.google.co.in/citations?user=Qsh04g8AAAAJ&amp;hl=en" TargetMode="External"/><Relationship Id="rId11" Type="http://schemas.openxmlformats.org/officeDocument/2006/relationships/hyperlink" Target="https://scholar.google.co.in/citations?user=xvNl4bcAAAAJ&amp;hl=en" TargetMode="External"/><Relationship Id="rId10" Type="http://schemas.openxmlformats.org/officeDocument/2006/relationships/hyperlink" Target="https://scholar.google.co.in/citations?user=LYhLiUUAAAAJ&amp;hl=en" TargetMode="External"/><Relationship Id="rId13" Type="http://schemas.openxmlformats.org/officeDocument/2006/relationships/hyperlink" Target="https://scholar.google.co.in/citations?user=9DBfxHgAAAAJ&amp;hl=en" TargetMode="External"/><Relationship Id="rId12" Type="http://schemas.openxmlformats.org/officeDocument/2006/relationships/hyperlink" Target="https://scholar.google.com/citations?hl=en-US&amp;user=ozF3Y1YAAAAJ" TargetMode="External"/><Relationship Id="rId15" Type="http://schemas.openxmlformats.org/officeDocument/2006/relationships/hyperlink" Target="https://scholar.google.com/citations?user=_czILi8AAAAJ&amp;hl=en" TargetMode="External"/><Relationship Id="rId14" Type="http://schemas.openxmlformats.org/officeDocument/2006/relationships/hyperlink" Target="https://scholar.google.co.in/citations?user=YX2aI-sAAAAJ&amp;hl=en" TargetMode="External"/><Relationship Id="rId17" Type="http://schemas.openxmlformats.org/officeDocument/2006/relationships/hyperlink" Target="https://scholar.google.co.in/citations?user=QOvzpIsAAAAJ&amp;hl=en" TargetMode="External"/><Relationship Id="rId16" Type="http://schemas.openxmlformats.org/officeDocument/2006/relationships/hyperlink" Target="https://scholar.google.co.in/citations?user=LFakXWEAAAAJ&amp;hl=en" TargetMode="External"/><Relationship Id="rId19" Type="http://schemas.openxmlformats.org/officeDocument/2006/relationships/hyperlink" Target="https://scholar.google.co.in/citations?user=L40HgZYAAAAJ&amp;hl=en" TargetMode="External"/><Relationship Id="rId18" Type="http://schemas.openxmlformats.org/officeDocument/2006/relationships/hyperlink" Target="https://scholar.google.co.in/citations?user=6jll_WAAAAAJ&amp;hl=e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chart" Target="../charts/chart18.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image" Target="../media/image7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71.png"/><Relationship Id="rId4" Type="http://schemas.openxmlformats.org/officeDocument/2006/relationships/image" Target="../media/image70.png"/><Relationship Id="rId5"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ppt/slideLayouts/slideLayout3.xml" TargetMode="External"/><Relationship Id="rId4" Type="http://schemas.openxmlformats.org/officeDocument/2006/relationships/hyperlink" Target="http://ppt/diagrams/data14.xml" TargetMode="External"/><Relationship Id="rId5" Type="http://schemas.openxmlformats.org/officeDocument/2006/relationships/hyperlink" Target="http://ppt/diagrams/layout14.xml" TargetMode="External"/><Relationship Id="rId6" Type="http://schemas.openxmlformats.org/officeDocument/2006/relationships/hyperlink" Target="http://ppt/diagrams/quickStyle14.x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ppt/slideLayouts/slideLayout3.xml" TargetMode="External"/><Relationship Id="rId4" Type="http://schemas.openxmlformats.org/officeDocument/2006/relationships/hyperlink" Target="http://ppt/diagrams/data15.xml" TargetMode="External"/><Relationship Id="rId5" Type="http://schemas.openxmlformats.org/officeDocument/2006/relationships/hyperlink" Target="http://ppt/diagrams/layout15.xml" TargetMode="External"/><Relationship Id="rId6" Type="http://schemas.openxmlformats.org/officeDocument/2006/relationships/hyperlink" Target="http://ppt/diagrams/quickStyle15.x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ppt/slideLayouts/slideLayout3.xml" TargetMode="External"/><Relationship Id="rId4" Type="http://schemas.openxmlformats.org/officeDocument/2006/relationships/hyperlink" Target="http://ppt/diagrams/data16.xml" TargetMode="External"/><Relationship Id="rId5" Type="http://schemas.openxmlformats.org/officeDocument/2006/relationships/hyperlink" Target="http://ppt/diagrams/layout16.xml" TargetMode="External"/><Relationship Id="rId6" Type="http://schemas.openxmlformats.org/officeDocument/2006/relationships/hyperlink" Target="http://ppt/diagrams/quickStyle16.x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ppt/slideLayouts/slideLayout3.xml" TargetMode="External"/><Relationship Id="rId4" Type="http://schemas.openxmlformats.org/officeDocument/2006/relationships/hyperlink" Target="http://ppt/diagrams/data17.xml" TargetMode="External"/><Relationship Id="rId5" Type="http://schemas.openxmlformats.org/officeDocument/2006/relationships/hyperlink" Target="http://ppt/diagrams/layout17.x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7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74.png"/><Relationship Id="rId4" Type="http://schemas.openxmlformats.org/officeDocument/2006/relationships/image" Target="../media/image7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4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73.xml"/><Relationship Id="rId3" Type="http://schemas.openxmlformats.org/officeDocument/2006/relationships/chart" Target="../charts/char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3.png"/><Relationship Id="rId4" Type="http://schemas.openxmlformats.org/officeDocument/2006/relationships/image" Target="../media/image54.png"/><Relationship Id="rId9" Type="http://schemas.openxmlformats.org/officeDocument/2006/relationships/image" Target="../media/image48.png"/><Relationship Id="rId5" Type="http://schemas.openxmlformats.org/officeDocument/2006/relationships/image" Target="../media/image67.png"/><Relationship Id="rId6" Type="http://schemas.openxmlformats.org/officeDocument/2006/relationships/image" Target="../media/image76.png"/><Relationship Id="rId7" Type="http://schemas.openxmlformats.org/officeDocument/2006/relationships/image" Target="../media/image47.png"/><Relationship Id="rId8" Type="http://schemas.openxmlformats.org/officeDocument/2006/relationships/image" Target="../media/image50.png"/><Relationship Id="rId10" Type="http://schemas.openxmlformats.org/officeDocument/2006/relationships/image" Target="../media/image6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 Id="rId3" Type="http://schemas.openxmlformats.org/officeDocument/2006/relationships/image" Target="../media/image8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3.png"/><Relationship Id="rId4" Type="http://schemas.openxmlformats.org/officeDocument/2006/relationships/image" Target="../media/image54.png"/><Relationship Id="rId9" Type="http://schemas.openxmlformats.org/officeDocument/2006/relationships/image" Target="../media/image48.png"/><Relationship Id="rId5" Type="http://schemas.openxmlformats.org/officeDocument/2006/relationships/image" Target="../media/image67.png"/><Relationship Id="rId6" Type="http://schemas.openxmlformats.org/officeDocument/2006/relationships/image" Target="../media/image76.png"/><Relationship Id="rId7" Type="http://schemas.openxmlformats.org/officeDocument/2006/relationships/image" Target="../media/image47.png"/><Relationship Id="rId8" Type="http://schemas.openxmlformats.org/officeDocument/2006/relationships/image" Target="../media/image50.png"/><Relationship Id="rId10"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
          <p:cNvSpPr txBox="1"/>
          <p:nvPr>
            <p:ph idx="1" type="body"/>
          </p:nvPr>
        </p:nvSpPr>
        <p:spPr>
          <a:xfrm>
            <a:off x="2362200" y="5638800"/>
            <a:ext cx="9429466" cy="400050"/>
          </a:xfrm>
          <a:prstGeom prst="rect">
            <a:avLst/>
          </a:prstGeom>
          <a:noFill/>
          <a:ln>
            <a:noFill/>
          </a:ln>
        </p:spPr>
        <p:txBody>
          <a:bodyPr anchorCtr="0" anchor="t" bIns="54725" lIns="109450" spcFirstLastPara="1" rIns="109450" wrap="square" tIns="54725">
            <a:normAutofit fontScale="25000" lnSpcReduction="20000"/>
          </a:bodyPr>
          <a:lstStyle/>
          <a:p>
            <a:pPr indent="0" lvl="0" marL="0" rtl="0" algn="ctr">
              <a:lnSpc>
                <a:spcPct val="90000"/>
              </a:lnSpc>
              <a:spcBef>
                <a:spcPts val="0"/>
              </a:spcBef>
              <a:spcAft>
                <a:spcPts val="0"/>
              </a:spcAft>
              <a:buClr>
                <a:srgbClr val="C00000"/>
              </a:buClr>
              <a:buSzPct val="100000"/>
              <a:buNone/>
            </a:pPr>
            <a:r>
              <a:rPr lang="en-US" sz="12800">
                <a:solidFill>
                  <a:srgbClr val="C00000"/>
                </a:solidFill>
              </a:rPr>
              <a:t>Welcomes Honorable NBA Committee, 15</a:t>
            </a:r>
            <a:r>
              <a:rPr baseline="30000" lang="en-US" sz="12800">
                <a:solidFill>
                  <a:srgbClr val="C00000"/>
                </a:solidFill>
              </a:rPr>
              <a:t>th</a:t>
            </a:r>
            <a:r>
              <a:rPr lang="en-US" sz="12800">
                <a:solidFill>
                  <a:srgbClr val="C00000"/>
                </a:solidFill>
              </a:rPr>
              <a:t> July 2022</a:t>
            </a:r>
            <a:endParaRPr/>
          </a:p>
          <a:p>
            <a:pPr indent="0" lvl="0" marL="0" rtl="0" algn="ctr">
              <a:lnSpc>
                <a:spcPct val="90000"/>
              </a:lnSpc>
              <a:spcBef>
                <a:spcPts val="1000"/>
              </a:spcBef>
              <a:spcAft>
                <a:spcPts val="0"/>
              </a:spcAft>
              <a:buClr>
                <a:srgbClr val="C00000"/>
              </a:buClr>
              <a:buSzPct val="100000"/>
              <a:buNone/>
            </a:pPr>
            <a:r>
              <a:rPr lang="en-US" sz="3200">
                <a:solidFill>
                  <a:srgbClr val="C00000"/>
                </a:solidFill>
              </a:rPr>
              <a:t> </a:t>
            </a:r>
            <a:endParaRPr/>
          </a:p>
        </p:txBody>
      </p:sp>
      <p:sp>
        <p:nvSpPr>
          <p:cNvPr id="513" name="Google Shape;513;p1"/>
          <p:cNvSpPr txBox="1"/>
          <p:nvPr>
            <p:ph type="title"/>
          </p:nvPr>
        </p:nvSpPr>
        <p:spPr>
          <a:xfrm>
            <a:off x="2167717" y="4498248"/>
            <a:ext cx="8504831" cy="7429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Calibri"/>
              <a:buNone/>
            </a:pPr>
            <a:r>
              <a:rPr b="1" lang="en-US" sz="4000"/>
              <a:t>Department of Information Technology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3F5"/>
            </a:gs>
            <a:gs pos="50000">
              <a:srgbClr val="FFFFFF"/>
            </a:gs>
            <a:gs pos="100000">
              <a:srgbClr val="FFFFFF"/>
            </a:gs>
          </a:gsLst>
          <a:lin ang="5400000" scaled="0"/>
        </a:gradFill>
      </p:bgPr>
    </p:bg>
    <p:spTree>
      <p:nvGrpSpPr>
        <p:cNvPr id="701" name="Shape 701"/>
        <p:cNvGrpSpPr/>
        <p:nvPr/>
      </p:nvGrpSpPr>
      <p:grpSpPr>
        <a:xfrm>
          <a:off x="0" y="0"/>
          <a:ext cx="0" cy="0"/>
          <a:chOff x="0" y="0"/>
          <a:chExt cx="0" cy="0"/>
        </a:xfrm>
      </p:grpSpPr>
      <p:sp>
        <p:nvSpPr>
          <p:cNvPr id="702" name="Google Shape;702;p10"/>
          <p:cNvSpPr txBox="1"/>
          <p:nvPr>
            <p:ph idx="2" type="body"/>
          </p:nvPr>
        </p:nvSpPr>
        <p:spPr>
          <a:xfrm>
            <a:off x="781050" y="3133725"/>
            <a:ext cx="8839200" cy="251074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9D0001"/>
              </a:buClr>
              <a:buSzPts val="4400"/>
              <a:buNone/>
            </a:pPr>
            <a:r>
              <a:rPr b="1" lang="en-US" sz="4400">
                <a:latin typeface="Calibri"/>
                <a:ea typeface="Calibri"/>
                <a:cs typeface="Calibri"/>
                <a:sym typeface="Calibri"/>
              </a:rPr>
              <a:t>Criteria-1 : </a:t>
            </a:r>
            <a:endParaRPr/>
          </a:p>
          <a:p>
            <a:pPr indent="0" lvl="0" marL="0" rtl="0" algn="ctr">
              <a:spcBef>
                <a:spcPts val="880"/>
              </a:spcBef>
              <a:spcAft>
                <a:spcPts val="0"/>
              </a:spcAft>
              <a:buClr>
                <a:srgbClr val="9D0001"/>
              </a:buClr>
              <a:buSzPts val="4400"/>
              <a:buNone/>
            </a:pPr>
            <a:r>
              <a:rPr b="1" lang="en-US" sz="4400">
                <a:latin typeface="Calibri"/>
                <a:ea typeface="Calibri"/>
                <a:cs typeface="Calibri"/>
                <a:sym typeface="Calibri"/>
              </a:rPr>
              <a:t>Vision, Mission, </a:t>
            </a:r>
            <a:endParaRPr/>
          </a:p>
          <a:p>
            <a:pPr indent="0" lvl="0" marL="0" rtl="0" algn="ctr">
              <a:spcBef>
                <a:spcPts val="880"/>
              </a:spcBef>
              <a:spcAft>
                <a:spcPts val="0"/>
              </a:spcAft>
              <a:buClr>
                <a:srgbClr val="9D0001"/>
              </a:buClr>
              <a:buSzPts val="4400"/>
              <a:buNone/>
            </a:pPr>
            <a:r>
              <a:rPr b="1" lang="en-US" sz="4400">
                <a:latin typeface="Calibri"/>
                <a:ea typeface="Calibri"/>
                <a:cs typeface="Calibri"/>
                <a:sym typeface="Calibri"/>
              </a:rPr>
              <a:t>Programme Educational Objectives &amp; Programme Specific Outcomes</a:t>
            </a:r>
            <a:endParaRPr/>
          </a:p>
          <a:p>
            <a:pPr indent="0" lvl="1" marL="742950" rtl="0" algn="ctr">
              <a:spcBef>
                <a:spcPts val="880"/>
              </a:spcBef>
              <a:spcAft>
                <a:spcPts val="0"/>
              </a:spcAft>
              <a:buClr>
                <a:schemeClr val="dk1"/>
              </a:buClr>
              <a:buSzPts val="4400"/>
              <a:buNone/>
            </a:pPr>
            <a:r>
              <a:t/>
            </a:r>
            <a:endParaRPr sz="4400">
              <a:latin typeface="Calibri"/>
              <a:ea typeface="Calibri"/>
              <a:cs typeface="Calibri"/>
              <a:sym typeface="Calibri"/>
            </a:endParaRPr>
          </a:p>
          <a:p>
            <a:pPr indent="-635000" lvl="3" marL="2514600" rtl="0" algn="ctr">
              <a:spcBef>
                <a:spcPts val="880"/>
              </a:spcBef>
              <a:spcAft>
                <a:spcPts val="0"/>
              </a:spcAft>
              <a:buClr>
                <a:schemeClr val="dk1"/>
              </a:buClr>
              <a:buSzPts val="4400"/>
              <a:buFont typeface="Arial"/>
              <a:buNone/>
            </a:pPr>
            <a:r>
              <a:t/>
            </a:r>
            <a:endParaRPr sz="4400">
              <a:latin typeface="Calibri"/>
              <a:ea typeface="Calibri"/>
              <a:cs typeface="Calibri"/>
              <a:sym typeface="Calibri"/>
            </a:endParaRPr>
          </a:p>
          <a:p>
            <a:pPr indent="-914400" lvl="0" marL="914400" rtl="0" algn="ctr">
              <a:spcBef>
                <a:spcPts val="880"/>
              </a:spcBef>
              <a:spcAft>
                <a:spcPts val="0"/>
              </a:spcAft>
              <a:buClr>
                <a:srgbClr val="9D0001"/>
              </a:buClr>
              <a:buSzPts val="4400"/>
              <a:buNone/>
            </a:pPr>
            <a:r>
              <a:t/>
            </a:r>
            <a:endParaRPr sz="4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1"/>
          <p:cNvSpPr txBox="1"/>
          <p:nvPr/>
        </p:nvSpPr>
        <p:spPr>
          <a:xfrm>
            <a:off x="1427031" y="317697"/>
            <a:ext cx="9203573" cy="66569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Institute/ Department Vision Mission statements</a:t>
            </a:r>
            <a:endParaRPr b="1" sz="3600">
              <a:solidFill>
                <a:srgbClr val="002060"/>
              </a:solidFill>
              <a:latin typeface="Calibri"/>
              <a:ea typeface="Calibri"/>
              <a:cs typeface="Calibri"/>
              <a:sym typeface="Calibri"/>
            </a:endParaRPr>
          </a:p>
        </p:txBody>
      </p:sp>
      <p:graphicFrame>
        <p:nvGraphicFramePr>
          <p:cNvPr id="708" name="Google Shape;708;p11"/>
          <p:cNvGraphicFramePr/>
          <p:nvPr/>
        </p:nvGraphicFramePr>
        <p:xfrm>
          <a:off x="7584141" y="1809751"/>
          <a:ext cx="3000000" cy="3000000"/>
        </p:xfrm>
        <a:graphic>
          <a:graphicData uri="http://schemas.openxmlformats.org/drawingml/2006/table">
            <a:tbl>
              <a:tblPr bandRow="1" firstRow="1">
                <a:noFill/>
                <a:tableStyleId>{B18D3D49-9A56-42DB-AAE9-AC7AC0861FBC}</a:tableStyleId>
              </a:tblPr>
              <a:tblGrid>
                <a:gridCol w="721650"/>
                <a:gridCol w="3722150"/>
              </a:tblGrid>
              <a:tr h="1089075">
                <a:tc>
                  <a:txBody>
                    <a:bodyPr/>
                    <a:lstStyle/>
                    <a:p>
                      <a:pPr indent="0" lvl="0" marL="0" marR="0" rtl="0" algn="ctr">
                        <a:lnSpc>
                          <a:spcPct val="107000"/>
                        </a:lnSpc>
                        <a:spcBef>
                          <a:spcPts val="0"/>
                        </a:spcBef>
                        <a:spcAft>
                          <a:spcPts val="0"/>
                        </a:spcAft>
                        <a:buNone/>
                      </a:pPr>
                      <a:r>
                        <a:rPr b="1" lang="en-US" sz="1600" u="none" cap="none" strike="noStrike"/>
                        <a:t>PEO 1</a:t>
                      </a:r>
                      <a:endParaRPr b="1" sz="1600" u="none" cap="none" strike="noStrike">
                        <a:solidFill>
                          <a:schemeClr val="dk2"/>
                        </a:solidFill>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b="0" lang="en-US" sz="1400" u="none" cap="none" strike="noStrike"/>
                        <a:t>To prepare learners with a strong foundation in the area of information technology required to solve real life problems arising through software technology. </a:t>
                      </a:r>
                      <a:r>
                        <a:rPr b="1" lang="en-US" sz="1400" u="none" cap="none" strike="noStrike"/>
                        <a:t>(Knowledge)</a:t>
                      </a:r>
                      <a:endParaRPr b="1" sz="1400" u="none" cap="none" strike="noStrike">
                        <a:latin typeface="Calibri"/>
                        <a:ea typeface="Calibri"/>
                        <a:cs typeface="Calibri"/>
                        <a:sym typeface="Calibri"/>
                      </a:endParaRPr>
                    </a:p>
                  </a:txBody>
                  <a:tcPr marT="0" marB="0" marR="68575" marL="68575" anchor="ctr"/>
                </a:tc>
              </a:tr>
              <a:tr h="1401975">
                <a:tc>
                  <a:txBody>
                    <a:bodyPr/>
                    <a:lstStyle/>
                    <a:p>
                      <a:pPr indent="0" lvl="0" marL="0" marR="0" rtl="0" algn="ctr">
                        <a:lnSpc>
                          <a:spcPct val="107000"/>
                        </a:lnSpc>
                        <a:spcBef>
                          <a:spcPts val="0"/>
                        </a:spcBef>
                        <a:spcAft>
                          <a:spcPts val="0"/>
                        </a:spcAft>
                        <a:buNone/>
                      </a:pPr>
                      <a:r>
                        <a:rPr b="1" lang="en-US" sz="1600" u="none" cap="none" strike="noStrike"/>
                        <a:t>PEO 2</a:t>
                      </a:r>
                      <a:endParaRPr b="1" sz="1600" u="none" cap="none" strike="noStrike">
                        <a:solidFill>
                          <a:schemeClr val="dk2"/>
                        </a:solidFill>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en-US" sz="1400" u="none" cap="none" strike="noStrike"/>
                        <a:t>To prepare learners to be knowledgeable of the ethics, professionalism and cultural diversity in the work environment to meet applicable standards with continued motivation for research and development. </a:t>
                      </a:r>
                      <a:r>
                        <a:rPr b="1" lang="en-US" sz="1400" u="none" cap="none" strike="noStrike"/>
                        <a:t>(Skill &amp; Professionalism)</a:t>
                      </a:r>
                      <a:endParaRPr b="1" sz="1400" u="none" cap="none" strike="noStrike">
                        <a:latin typeface="Calibri"/>
                        <a:ea typeface="Calibri"/>
                        <a:cs typeface="Calibri"/>
                        <a:sym typeface="Calibri"/>
                      </a:endParaRPr>
                    </a:p>
                  </a:txBody>
                  <a:tcPr marT="0" marB="0" marR="68575" marL="68575" anchor="ctr"/>
                </a:tc>
              </a:tr>
              <a:tr h="1401975">
                <a:tc>
                  <a:txBody>
                    <a:bodyPr/>
                    <a:lstStyle/>
                    <a:p>
                      <a:pPr indent="0" lvl="0" marL="0" marR="0" rtl="0" algn="ctr">
                        <a:lnSpc>
                          <a:spcPct val="107000"/>
                        </a:lnSpc>
                        <a:spcBef>
                          <a:spcPts val="0"/>
                        </a:spcBef>
                        <a:spcAft>
                          <a:spcPts val="0"/>
                        </a:spcAft>
                        <a:buNone/>
                      </a:pPr>
                      <a:r>
                        <a:rPr b="1" lang="en-US" sz="1600" u="none" cap="none" strike="noStrike"/>
                        <a:t>PEO 3</a:t>
                      </a:r>
                      <a:endParaRPr b="1" sz="1600" u="none" cap="none" strike="noStrike">
                        <a:solidFill>
                          <a:schemeClr val="dk2"/>
                        </a:solidFill>
                        <a:latin typeface="Calibri"/>
                        <a:ea typeface="Calibri"/>
                        <a:cs typeface="Calibri"/>
                        <a:sym typeface="Calibri"/>
                      </a:endParaRPr>
                    </a:p>
                  </a:txBody>
                  <a:tcPr marT="0" marB="0" marR="68575" marL="68575" anchor="ctr"/>
                </a:tc>
                <a:tc>
                  <a:txBody>
                    <a:bodyPr/>
                    <a:lstStyle/>
                    <a:p>
                      <a:pPr indent="0" lvl="0" marL="0" marR="0" rtl="0" algn="just">
                        <a:lnSpc>
                          <a:spcPct val="107000"/>
                        </a:lnSpc>
                        <a:spcBef>
                          <a:spcPts val="0"/>
                        </a:spcBef>
                        <a:spcAft>
                          <a:spcPts val="0"/>
                        </a:spcAft>
                        <a:buNone/>
                      </a:pPr>
                      <a:r>
                        <a:rPr lang="en-US" sz="1400" u="none" cap="none" strike="noStrike"/>
                        <a:t>To prepare learners to understand the need for lifelong learning with effective written and oral communication skills and to be able to readily adapt to new software engineering environments. </a:t>
                      </a:r>
                      <a:r>
                        <a:rPr b="1" lang="en-US" sz="1400" u="none" cap="none" strike="noStrike"/>
                        <a:t>(Attitude, Presentation and Growth)</a:t>
                      </a:r>
                      <a:endParaRPr b="1" sz="1400" u="none" cap="none" strike="noStrike">
                        <a:latin typeface="Calibri"/>
                        <a:ea typeface="Calibri"/>
                        <a:cs typeface="Calibri"/>
                        <a:sym typeface="Calibri"/>
                      </a:endParaRPr>
                    </a:p>
                  </a:txBody>
                  <a:tcPr marT="0" marB="0" marR="68575" marL="68575" anchor="ctr"/>
                </a:tc>
              </a:tr>
            </a:tbl>
          </a:graphicData>
        </a:graphic>
      </p:graphicFrame>
      <p:sp>
        <p:nvSpPr>
          <p:cNvPr id="709" name="Google Shape;70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710" name="Google Shape;710;p11"/>
          <p:cNvPicPr preferRelativeResize="0"/>
          <p:nvPr/>
        </p:nvPicPr>
        <p:blipFill rotWithShape="1">
          <a:blip r:embed="rId3">
            <a:alphaModFix/>
          </a:blip>
          <a:srcRect b="0" l="0" r="0" t="0"/>
          <a:stretch/>
        </p:blipFill>
        <p:spPr>
          <a:xfrm>
            <a:off x="380306" y="1809750"/>
            <a:ext cx="6985446" cy="41477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6" name="Google Shape;716;p12"/>
          <p:cNvSpPr txBox="1"/>
          <p:nvPr>
            <p:ph idx="4294967295" type="title"/>
          </p:nvPr>
        </p:nvSpPr>
        <p:spPr>
          <a:xfrm>
            <a:off x="1785257" y="317570"/>
            <a:ext cx="8837972" cy="9144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Mapping of the Mission Keywords , PEOs  with POs</a:t>
            </a:r>
            <a:endParaRPr/>
          </a:p>
        </p:txBody>
      </p:sp>
      <p:graphicFrame>
        <p:nvGraphicFramePr>
          <p:cNvPr id="717" name="Google Shape;717;p12"/>
          <p:cNvGraphicFramePr/>
          <p:nvPr/>
        </p:nvGraphicFramePr>
        <p:xfrm>
          <a:off x="533400" y="1403350"/>
          <a:ext cx="3000000" cy="3000000"/>
        </p:xfrm>
        <a:graphic>
          <a:graphicData uri="http://schemas.openxmlformats.org/drawingml/2006/table">
            <a:tbl>
              <a:tblPr firstCol="1" firstRow="1">
                <a:noFill/>
                <a:tableStyleId>{B18D3D49-9A56-42DB-AAE9-AC7AC0861FBC}</a:tableStyleId>
              </a:tblPr>
              <a:tblGrid>
                <a:gridCol w="1481750"/>
                <a:gridCol w="1003775"/>
                <a:gridCol w="829075"/>
                <a:gridCol w="855800"/>
                <a:gridCol w="1003775"/>
                <a:gridCol w="589050"/>
                <a:gridCol w="726225"/>
                <a:gridCol w="726225"/>
                <a:gridCol w="754700"/>
                <a:gridCol w="878800"/>
                <a:gridCol w="817275"/>
                <a:gridCol w="807750"/>
                <a:gridCol w="937675"/>
              </a:tblGrid>
              <a:tr h="897650">
                <a:tc>
                  <a:txBody>
                    <a:bodyPr/>
                    <a:lstStyle/>
                    <a:p>
                      <a:pPr indent="0" lvl="0" marL="0" marR="0" rtl="0" algn="ctr">
                        <a:lnSpc>
                          <a:spcPct val="107000"/>
                        </a:lnSpc>
                        <a:spcBef>
                          <a:spcPts val="0"/>
                        </a:spcBef>
                        <a:spcAft>
                          <a:spcPts val="0"/>
                        </a:spcAft>
                        <a:buNone/>
                      </a:pPr>
                      <a:r>
                        <a:rPr lang="en-US" sz="1200" u="none" cap="none" strike="noStrike"/>
                        <a:t>Programme Outcomes (PO’s)</a:t>
                      </a:r>
                      <a:endParaRPr sz="11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PO1 (Engineering knowledge)</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PO2 (Problem Analysis)</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PO3 (Design/Development of Solutions)</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PO4 (Conduct investigations of complex problems)</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PO5 (Modern tool usage)</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PO6</a:t>
                      </a:r>
                      <a:endParaRPr sz="1100" u="none" cap="none" strike="noStrike">
                        <a:solidFill>
                          <a:schemeClr val="dk1"/>
                        </a:solidFill>
                      </a:endParaRPr>
                    </a:p>
                    <a:p>
                      <a:pPr indent="0" lvl="0" marL="0" marR="0" rtl="0" algn="ctr">
                        <a:lnSpc>
                          <a:spcPct val="107000"/>
                        </a:lnSpc>
                        <a:spcBef>
                          <a:spcPts val="0"/>
                        </a:spcBef>
                        <a:spcAft>
                          <a:spcPts val="0"/>
                        </a:spcAft>
                        <a:buNone/>
                      </a:pPr>
                      <a:r>
                        <a:rPr lang="en-US" sz="1200" u="none" cap="none" strike="noStrike">
                          <a:solidFill>
                            <a:schemeClr val="dk1"/>
                          </a:solidFill>
                        </a:rPr>
                        <a:t>(The engineer &amp; society)</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PO7 (Environment &amp; sustainability)</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PO8 (Ethics)</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PO9 (Individual &amp; Team work)</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PO10 (Communication)</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PO11 (Life-long learning)</a:t>
                      </a:r>
                      <a:endParaRPr sz="1100" u="none" cap="none" strike="noStrike">
                        <a:solidFill>
                          <a:schemeClr val="dk1"/>
                        </a:solidFill>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200" u="none" cap="none" strike="noStrike">
                          <a:solidFill>
                            <a:schemeClr val="dk1"/>
                          </a:solidFill>
                        </a:rPr>
                        <a:t>PO12 (Project management and finance)</a:t>
                      </a:r>
                      <a:endParaRPr sz="1100" u="none" cap="none" strike="noStrike">
                        <a:solidFill>
                          <a:schemeClr val="dk1"/>
                        </a:solidFill>
                        <a:latin typeface="Calibri"/>
                        <a:ea typeface="Calibri"/>
                        <a:cs typeface="Calibri"/>
                        <a:sym typeface="Calibri"/>
                      </a:endParaRPr>
                    </a:p>
                  </a:txBody>
                  <a:tcPr marT="0" marB="0" marR="43575" marL="43575" anchor="ctr"/>
                </a:tc>
              </a:tr>
              <a:tr h="354275">
                <a:tc>
                  <a:txBody>
                    <a:bodyPr/>
                    <a:lstStyle/>
                    <a:p>
                      <a:pPr indent="0" lvl="0" marL="0" marR="0" rtl="0" algn="ctr">
                        <a:lnSpc>
                          <a:spcPct val="107000"/>
                        </a:lnSpc>
                        <a:spcBef>
                          <a:spcPts val="0"/>
                        </a:spcBef>
                        <a:spcAft>
                          <a:spcPts val="0"/>
                        </a:spcAft>
                        <a:buNone/>
                      </a:pPr>
                      <a:r>
                        <a:rPr lang="en-US" sz="1200" u="none" cap="none" strike="noStrike"/>
                        <a:t>Mission 1 (Quality Education)</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354275">
                <a:tc>
                  <a:txBody>
                    <a:bodyPr/>
                    <a:lstStyle/>
                    <a:p>
                      <a:pPr indent="0" lvl="0" marL="0" marR="0" rtl="0" algn="ctr">
                        <a:lnSpc>
                          <a:spcPct val="107000"/>
                        </a:lnSpc>
                        <a:spcBef>
                          <a:spcPts val="0"/>
                        </a:spcBef>
                        <a:spcAft>
                          <a:spcPts val="0"/>
                        </a:spcAft>
                        <a:buNone/>
                      </a:pPr>
                      <a:r>
                        <a:rPr lang="en-US" sz="1200" u="none" cap="none" strike="noStrike"/>
                        <a:t>Mission 2 (Industry Ready)</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535400">
                <a:tc>
                  <a:txBody>
                    <a:bodyPr/>
                    <a:lstStyle/>
                    <a:p>
                      <a:pPr indent="0" lvl="0" marL="0" marR="0" rtl="0" algn="ctr">
                        <a:lnSpc>
                          <a:spcPct val="107000"/>
                        </a:lnSpc>
                        <a:spcBef>
                          <a:spcPts val="0"/>
                        </a:spcBef>
                        <a:spcAft>
                          <a:spcPts val="0"/>
                        </a:spcAft>
                        <a:buNone/>
                      </a:pPr>
                      <a:r>
                        <a:rPr lang="en-US" sz="1200" u="none" cap="none" strike="noStrike"/>
                        <a:t>Mission 3 (Professional ethics and social values)</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367800">
                <a:tc>
                  <a:txBody>
                    <a:bodyPr/>
                    <a:lstStyle/>
                    <a:p>
                      <a:pPr indent="0" lvl="0" marL="0" marR="0" rtl="0" algn="ctr">
                        <a:lnSpc>
                          <a:spcPct val="107000"/>
                        </a:lnSpc>
                        <a:spcBef>
                          <a:spcPts val="0"/>
                        </a:spcBef>
                        <a:spcAft>
                          <a:spcPts val="0"/>
                        </a:spcAft>
                        <a:buNone/>
                      </a:pPr>
                      <a:r>
                        <a:rPr lang="en-US" sz="1200" u="none" cap="none" strike="noStrike"/>
                        <a:t>Mission 4 (Responsible citizens)</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263175">
                <a:tc>
                  <a:txBody>
                    <a:bodyPr/>
                    <a:lstStyle/>
                    <a:p>
                      <a:pPr indent="0" lvl="0" marL="0" marR="0" rtl="0" algn="ctr">
                        <a:lnSpc>
                          <a:spcPct val="107000"/>
                        </a:lnSpc>
                        <a:spcBef>
                          <a:spcPts val="0"/>
                        </a:spcBef>
                        <a:spcAft>
                          <a:spcPts val="0"/>
                        </a:spcAft>
                        <a:buNone/>
                      </a:pPr>
                      <a:r>
                        <a:rPr lang="en-US" sz="1200" u="none" cap="none" strike="noStrike"/>
                        <a:t>PEO 1 (Foundation)</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535400">
                <a:tc>
                  <a:txBody>
                    <a:bodyPr/>
                    <a:lstStyle/>
                    <a:p>
                      <a:pPr indent="0" lvl="0" marL="0" marR="0" rtl="0" algn="ctr">
                        <a:lnSpc>
                          <a:spcPct val="107000"/>
                        </a:lnSpc>
                        <a:spcBef>
                          <a:spcPts val="0"/>
                        </a:spcBef>
                        <a:spcAft>
                          <a:spcPts val="0"/>
                        </a:spcAft>
                        <a:buNone/>
                      </a:pPr>
                      <a:r>
                        <a:rPr lang="en-US" sz="1200" u="none" cap="none" strike="noStrike"/>
                        <a:t>PEO 2 (Professionalism, Quality, R&amp;D)</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r h="367800">
                <a:tc>
                  <a:txBody>
                    <a:bodyPr/>
                    <a:lstStyle/>
                    <a:p>
                      <a:pPr indent="0" lvl="0" marL="0" marR="0" rtl="0" algn="ctr">
                        <a:lnSpc>
                          <a:spcPct val="107000"/>
                        </a:lnSpc>
                        <a:spcBef>
                          <a:spcPts val="0"/>
                        </a:spcBef>
                        <a:spcAft>
                          <a:spcPts val="0"/>
                        </a:spcAft>
                        <a:buNone/>
                      </a:pPr>
                      <a:r>
                        <a:rPr lang="en-US" sz="1200" u="none" cap="none" strike="noStrike"/>
                        <a:t>PEO 3 (Presentation &amp; Growth)</a:t>
                      </a:r>
                      <a:endParaRPr sz="1100" u="none" cap="none" strike="noStrike">
                        <a:latin typeface="Calibri"/>
                        <a:ea typeface="Calibri"/>
                        <a:cs typeface="Calibri"/>
                        <a:sym typeface="Calibri"/>
                      </a:endParaRPr>
                    </a:p>
                  </a:txBody>
                  <a:tcPr marT="0" marB="0" marR="43575" marL="43575"/>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 </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c>
                  <a:txBody>
                    <a:bodyPr/>
                    <a:lstStyle/>
                    <a:p>
                      <a:pPr indent="0" lvl="0" marL="0" marR="0" rtl="0" algn="ctr">
                        <a:lnSpc>
                          <a:spcPct val="107000"/>
                        </a:lnSpc>
                        <a:spcBef>
                          <a:spcPts val="0"/>
                        </a:spcBef>
                        <a:spcAft>
                          <a:spcPts val="0"/>
                        </a:spcAft>
                        <a:buNone/>
                      </a:pPr>
                      <a:r>
                        <a:rPr lang="en-US" sz="1800" u="none" cap="none" strike="noStrike"/>
                        <a:t>√</a:t>
                      </a:r>
                      <a:endParaRPr sz="1600" u="none" cap="none" strike="noStrike">
                        <a:latin typeface="Calibri"/>
                        <a:ea typeface="Calibri"/>
                        <a:cs typeface="Calibri"/>
                        <a:sym typeface="Calibri"/>
                      </a:endParaRPr>
                    </a:p>
                  </a:txBody>
                  <a:tcPr marT="0" marB="0" marR="43575" marL="43575" anchor="ctr"/>
                </a:tc>
              </a:tr>
            </a:tbl>
          </a:graphicData>
        </a:graphic>
      </p:graphicFrame>
      <p:sp>
        <p:nvSpPr>
          <p:cNvPr id="718" name="Google Shape;718;p12"/>
          <p:cNvSpPr/>
          <p:nvPr/>
        </p:nvSpPr>
        <p:spPr>
          <a:xfrm>
            <a:off x="195329" y="5533610"/>
            <a:ext cx="600891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Calibri"/>
                <a:ea typeface="Calibri"/>
                <a:cs typeface="Calibri"/>
                <a:sym typeface="Calibri"/>
              </a:rPr>
              <a:t>Correlation =   </a:t>
            </a:r>
            <a:r>
              <a:rPr b="1" lang="en-US" sz="1400" u="sng">
                <a:solidFill>
                  <a:srgbClr val="C00000"/>
                </a:solidFill>
                <a:latin typeface="Calibri"/>
                <a:ea typeface="Calibri"/>
                <a:cs typeface="Calibri"/>
                <a:sym typeface="Calibri"/>
              </a:rPr>
              <a:t>Common attributes mapped to respective PEO and Mission</a:t>
            </a:r>
            <a:endParaRPr/>
          </a:p>
          <a:p>
            <a:pPr indent="0" lvl="0" marL="0" marR="0" rtl="0" algn="l">
              <a:spcBef>
                <a:spcPts val="0"/>
              </a:spcBef>
              <a:spcAft>
                <a:spcPts val="0"/>
              </a:spcAft>
              <a:buNone/>
            </a:pPr>
            <a:r>
              <a:rPr b="1" lang="en-US" sz="1400">
                <a:solidFill>
                  <a:srgbClr val="C00000"/>
                </a:solidFill>
                <a:latin typeface="Calibri"/>
                <a:ea typeface="Calibri"/>
                <a:cs typeface="Calibri"/>
                <a:sym typeface="Calibri"/>
              </a:rPr>
              <a:t>                           Maximum of the total count of attributes mapping </a:t>
            </a:r>
            <a:endParaRPr/>
          </a:p>
          <a:p>
            <a:pPr indent="0" lvl="0" marL="0" marR="0" rtl="0" algn="l">
              <a:spcBef>
                <a:spcPts val="0"/>
              </a:spcBef>
              <a:spcAft>
                <a:spcPts val="0"/>
              </a:spcAft>
              <a:buNone/>
            </a:pPr>
            <a:r>
              <a:rPr b="1" lang="en-US" sz="1400">
                <a:solidFill>
                  <a:srgbClr val="C00000"/>
                </a:solidFill>
                <a:latin typeface="Calibri"/>
                <a:ea typeface="Calibri"/>
                <a:cs typeface="Calibri"/>
                <a:sym typeface="Calibri"/>
              </a:rPr>
              <a:t>		with PEO / Mission</a:t>
            </a:r>
            <a:endParaRPr/>
          </a:p>
        </p:txBody>
      </p:sp>
      <p:sp>
        <p:nvSpPr>
          <p:cNvPr id="719" name="Google Shape;719;p12"/>
          <p:cNvSpPr/>
          <p:nvPr/>
        </p:nvSpPr>
        <p:spPr>
          <a:xfrm>
            <a:off x="5852885" y="5509964"/>
            <a:ext cx="633911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Let us consider PEO1 and Mission1</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•PEO1 maps with PO’s-  1,2,3,4,5,9,10,12 (Total count:8)</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•Mission 1 map with PO’s- 1,2,3,5,6,8,9,12 (Total count: (8)</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•common attributes mapped to respective PEO and Mission – (1,2,3,5,9,12) i.e. 6</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•Maximum of the total count of attributes mapping with PEO / Mission- max (8,8) i.e. 8</a:t>
            </a:r>
            <a:endParaRPr/>
          </a:p>
        </p:txBody>
      </p:sp>
      <p:sp>
        <p:nvSpPr>
          <p:cNvPr id="720" name="Google Shape;720;p12"/>
          <p:cNvSpPr txBox="1"/>
          <p:nvPr/>
        </p:nvSpPr>
        <p:spPr>
          <a:xfrm>
            <a:off x="195329" y="6356350"/>
            <a:ext cx="539614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C00000"/>
                </a:solidFill>
                <a:latin typeface="Calibri"/>
                <a:ea typeface="Calibri"/>
                <a:cs typeface="Calibri"/>
                <a:sym typeface="Calibri"/>
              </a:rPr>
              <a:t>Level-3: 6/8 &gt; 70%, Level-2: 5/8 = 50-70% , Level-1: 2/8 &lt;50%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3"/>
          <p:cNvSpPr txBox="1"/>
          <p:nvPr>
            <p:ph idx="4294967295" type="title"/>
          </p:nvPr>
        </p:nvSpPr>
        <p:spPr>
          <a:xfrm>
            <a:off x="1349827" y="272387"/>
            <a:ext cx="9466943" cy="1044771"/>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lang="en-US" sz="4000">
                <a:solidFill>
                  <a:srgbClr val="002060"/>
                </a:solidFill>
                <a:latin typeface="Calibri"/>
                <a:ea typeface="Calibri"/>
                <a:cs typeface="Calibri"/>
                <a:sym typeface="Calibri"/>
              </a:rPr>
              <a:t> </a:t>
            </a:r>
            <a:r>
              <a:rPr b="1" lang="en-US" sz="4000">
                <a:solidFill>
                  <a:srgbClr val="002060"/>
                </a:solidFill>
                <a:latin typeface="Calibri"/>
                <a:ea typeface="Calibri"/>
                <a:cs typeface="Calibri"/>
                <a:sym typeface="Calibri"/>
              </a:rPr>
              <a:t>Establish consistency between PEOs  and Mission of the Department</a:t>
            </a:r>
            <a:endParaRPr/>
          </a:p>
        </p:txBody>
      </p:sp>
      <p:graphicFrame>
        <p:nvGraphicFramePr>
          <p:cNvPr id="726" name="Google Shape;726;p13"/>
          <p:cNvGraphicFramePr/>
          <p:nvPr/>
        </p:nvGraphicFramePr>
        <p:xfrm>
          <a:off x="360528" y="1678574"/>
          <a:ext cx="3000000" cy="3000000"/>
        </p:xfrm>
        <a:graphic>
          <a:graphicData uri="http://schemas.openxmlformats.org/drawingml/2006/table">
            <a:tbl>
              <a:tblPr firstCol="1" firstRow="1">
                <a:noFill/>
                <a:tableStyleId>{B18D3D49-9A56-42DB-AAE9-AC7AC0861FBC}</a:tableStyleId>
              </a:tblPr>
              <a:tblGrid>
                <a:gridCol w="5031550"/>
                <a:gridCol w="1403625"/>
                <a:gridCol w="1680000"/>
                <a:gridCol w="1664300"/>
                <a:gridCol w="1433275"/>
              </a:tblGrid>
              <a:tr h="278525">
                <a:tc rowSpan="2">
                  <a:txBody>
                    <a:bodyPr/>
                    <a:lstStyle/>
                    <a:p>
                      <a:pPr indent="0" lvl="0" marL="0" marR="0" rtl="0" algn="ctr">
                        <a:lnSpc>
                          <a:spcPct val="107000"/>
                        </a:lnSpc>
                        <a:spcBef>
                          <a:spcPts val="0"/>
                        </a:spcBef>
                        <a:spcAft>
                          <a:spcPts val="0"/>
                        </a:spcAft>
                        <a:buNone/>
                      </a:pPr>
                      <a:r>
                        <a:rPr lang="en-US" sz="2400" u="none" cap="none" strike="noStrike"/>
                        <a:t>PEO Statements</a:t>
                      </a:r>
                      <a:endParaRPr sz="2400" u="none" cap="none" strike="noStrike">
                        <a:latin typeface="Calibri"/>
                        <a:ea typeface="Calibri"/>
                        <a:cs typeface="Calibri"/>
                        <a:sym typeface="Calibri"/>
                      </a:endParaRPr>
                    </a:p>
                  </a:txBody>
                  <a:tcPr marT="0" marB="0" marR="30725" marL="30725" anchor="ctr"/>
                </a:tc>
                <a:tc gridSpan="4">
                  <a:txBody>
                    <a:bodyPr/>
                    <a:lstStyle/>
                    <a:p>
                      <a:pPr indent="0" lvl="0" marL="0" marR="0" rtl="0" algn="ctr">
                        <a:lnSpc>
                          <a:spcPct val="107000"/>
                        </a:lnSpc>
                        <a:spcBef>
                          <a:spcPts val="0"/>
                        </a:spcBef>
                        <a:spcAft>
                          <a:spcPts val="0"/>
                        </a:spcAft>
                        <a:buNone/>
                      </a:pPr>
                      <a:r>
                        <a:rPr lang="en-US" sz="2000" u="none" cap="none" strike="noStrike"/>
                        <a:t>Mission statements</a:t>
                      </a:r>
                      <a:endParaRPr sz="2000" u="none" cap="none" strike="noStrike">
                        <a:latin typeface="Calibri"/>
                        <a:ea typeface="Calibri"/>
                        <a:cs typeface="Calibri"/>
                        <a:sym typeface="Calibri"/>
                      </a:endParaRPr>
                    </a:p>
                  </a:txBody>
                  <a:tcPr marT="0" marB="0" marR="30725" marL="30725"/>
                </a:tc>
                <a:tc hMerge="1"/>
                <a:tc hMerge="1"/>
                <a:tc hMerge="1"/>
              </a:tr>
              <a:tr h="1114175">
                <a:tc vMerge="1"/>
                <a:tc>
                  <a:txBody>
                    <a:bodyPr/>
                    <a:lstStyle/>
                    <a:p>
                      <a:pPr indent="0" lvl="0" marL="0" marR="0" rtl="0" algn="ctr">
                        <a:lnSpc>
                          <a:spcPct val="107000"/>
                        </a:lnSpc>
                        <a:spcBef>
                          <a:spcPts val="0"/>
                        </a:spcBef>
                        <a:spcAft>
                          <a:spcPts val="0"/>
                        </a:spcAft>
                        <a:buNone/>
                      </a:pPr>
                      <a:r>
                        <a:rPr lang="en-US" sz="1600" u="none" cap="none" strike="noStrike"/>
                        <a:t>M1-  rigorously implementing Quality education</a:t>
                      </a:r>
                      <a:endParaRPr sz="1600" u="none" cap="none" strike="noStrike">
                        <a:latin typeface="Calibri"/>
                        <a:ea typeface="Calibri"/>
                        <a:cs typeface="Calibri"/>
                        <a:sym typeface="Calibri"/>
                      </a:endParaRPr>
                    </a:p>
                  </a:txBody>
                  <a:tcPr marT="0" marB="0" marR="30725" marL="30725"/>
                </a:tc>
                <a:tc>
                  <a:txBody>
                    <a:bodyPr/>
                    <a:lstStyle/>
                    <a:p>
                      <a:pPr indent="0" lvl="0" marL="0" marR="0" rtl="0" algn="ctr">
                        <a:lnSpc>
                          <a:spcPct val="107000"/>
                        </a:lnSpc>
                        <a:spcBef>
                          <a:spcPts val="0"/>
                        </a:spcBef>
                        <a:spcAft>
                          <a:spcPts val="0"/>
                        </a:spcAft>
                        <a:buNone/>
                      </a:pPr>
                      <a:r>
                        <a:rPr lang="en-US" sz="1600" u="none" cap="none" strike="noStrike"/>
                        <a:t>M2- focus to make learners industry ready</a:t>
                      </a:r>
                      <a:endParaRPr sz="1600" u="none" cap="none" strike="noStrike">
                        <a:latin typeface="Calibri"/>
                        <a:ea typeface="Calibri"/>
                        <a:cs typeface="Calibri"/>
                        <a:sym typeface="Calibri"/>
                      </a:endParaRPr>
                    </a:p>
                  </a:txBody>
                  <a:tcPr marT="0" marB="0" marR="30725" marL="30725"/>
                </a:tc>
                <a:tc>
                  <a:txBody>
                    <a:bodyPr/>
                    <a:lstStyle/>
                    <a:p>
                      <a:pPr indent="0" lvl="0" marL="0" marR="0" rtl="0" algn="ctr">
                        <a:lnSpc>
                          <a:spcPct val="107000"/>
                        </a:lnSpc>
                        <a:spcBef>
                          <a:spcPts val="0"/>
                        </a:spcBef>
                        <a:spcAft>
                          <a:spcPts val="0"/>
                        </a:spcAft>
                        <a:buNone/>
                      </a:pPr>
                      <a:r>
                        <a:rPr lang="en-US" sz="1600" u="none" cap="none" strike="noStrike"/>
                        <a:t>M3- imbibing in learners professional ethics and social values</a:t>
                      </a:r>
                      <a:endParaRPr sz="1600" u="none" cap="none" strike="noStrike">
                        <a:latin typeface="Calibri"/>
                        <a:ea typeface="Calibri"/>
                        <a:cs typeface="Calibri"/>
                        <a:sym typeface="Calibri"/>
                      </a:endParaRPr>
                    </a:p>
                  </a:txBody>
                  <a:tcPr marT="0" marB="0" marR="30725" marL="30725"/>
                </a:tc>
                <a:tc>
                  <a:txBody>
                    <a:bodyPr/>
                    <a:lstStyle/>
                    <a:p>
                      <a:pPr indent="0" lvl="0" marL="0" marR="0" rtl="0" algn="ctr">
                        <a:lnSpc>
                          <a:spcPct val="107000"/>
                        </a:lnSpc>
                        <a:spcBef>
                          <a:spcPts val="0"/>
                        </a:spcBef>
                        <a:spcAft>
                          <a:spcPts val="0"/>
                        </a:spcAft>
                        <a:buNone/>
                      </a:pPr>
                      <a:r>
                        <a:rPr lang="en-US" sz="1600" u="none" cap="none" strike="noStrike"/>
                        <a:t>M4- making learners responsible citizens</a:t>
                      </a:r>
                      <a:endParaRPr sz="1600" u="none" cap="none" strike="noStrike">
                        <a:latin typeface="Calibri"/>
                        <a:ea typeface="Calibri"/>
                        <a:cs typeface="Calibri"/>
                        <a:sym typeface="Calibri"/>
                      </a:endParaRPr>
                    </a:p>
                  </a:txBody>
                  <a:tcPr marT="0" marB="0" marR="30725" marL="30725"/>
                </a:tc>
              </a:tr>
              <a:tr h="827775">
                <a:tc>
                  <a:txBody>
                    <a:bodyPr/>
                    <a:lstStyle/>
                    <a:p>
                      <a:pPr indent="0" lvl="0" marL="19050" marR="0" rtl="0" algn="just">
                        <a:lnSpc>
                          <a:spcPct val="106000"/>
                        </a:lnSpc>
                        <a:spcBef>
                          <a:spcPts val="0"/>
                        </a:spcBef>
                        <a:spcAft>
                          <a:spcPts val="0"/>
                        </a:spcAft>
                        <a:buNone/>
                      </a:pPr>
                      <a:r>
                        <a:rPr lang="en-US" sz="1400" u="none" cap="none" strike="noStrike"/>
                        <a:t>PEO 1: To prepare learners with a strong foundation in the area of Information Technology required solving real life problems arising from software technology. </a:t>
                      </a:r>
                      <a:r>
                        <a:rPr lang="en-US" sz="1600" u="none" cap="none" strike="noStrike"/>
                        <a:t>(Knowledge)       [CURRICULAR]</a:t>
                      </a:r>
                      <a:endParaRPr b="1" sz="1600" u="none" cap="none" strike="noStrike">
                        <a:solidFill>
                          <a:srgbClr val="C0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2</a:t>
                      </a:r>
                      <a:endParaRPr sz="2000" u="none" cap="none" strike="noStrike">
                        <a:solidFill>
                          <a:srgbClr val="FF0000"/>
                        </a:solidFill>
                        <a:latin typeface="Calibri"/>
                        <a:ea typeface="Calibri"/>
                        <a:cs typeface="Calibri"/>
                        <a:sym typeface="Calibri"/>
                      </a:endParaRPr>
                    </a:p>
                  </a:txBody>
                  <a:tcPr marT="0" marB="0" marR="30725" marL="30725" anchor="ctr"/>
                </a:tc>
              </a:tr>
              <a:tr h="1030550">
                <a:tc>
                  <a:txBody>
                    <a:bodyPr/>
                    <a:lstStyle/>
                    <a:p>
                      <a:pPr indent="0" lvl="0" marL="0" marR="0" rtl="0" algn="l">
                        <a:lnSpc>
                          <a:spcPct val="107000"/>
                        </a:lnSpc>
                        <a:spcBef>
                          <a:spcPts val="0"/>
                        </a:spcBef>
                        <a:spcAft>
                          <a:spcPts val="0"/>
                        </a:spcAft>
                        <a:buNone/>
                      </a:pPr>
                      <a:r>
                        <a:rPr lang="en-US" sz="1400" u="none" cap="none" strike="noStrike"/>
                        <a:t>PEO 2: To prepare learners to be knowledgeable of the ethics, professionalism and cultural diversity in the work environment to meet applicable standards with continued motivation for research and development. </a:t>
                      </a:r>
                      <a:r>
                        <a:rPr lang="en-US" sz="1600" u="none" cap="none" strike="noStrike"/>
                        <a:t>(Skills &amp; Professionalism)  </a:t>
                      </a:r>
                      <a:endParaRPr/>
                    </a:p>
                    <a:p>
                      <a:pPr indent="0" lvl="0" marL="0" marR="0" rtl="0" algn="l">
                        <a:lnSpc>
                          <a:spcPct val="107000"/>
                        </a:lnSpc>
                        <a:spcBef>
                          <a:spcPts val="0"/>
                        </a:spcBef>
                        <a:spcAft>
                          <a:spcPts val="0"/>
                        </a:spcAft>
                        <a:buNone/>
                      </a:pPr>
                      <a:r>
                        <a:rPr lang="en-US" sz="1600" u="none" cap="none" strike="noStrike"/>
                        <a:t>[CO-CURRICULAR]</a:t>
                      </a:r>
                      <a:endParaRPr b="1" sz="1600" u="none" cap="none" strike="noStrike">
                        <a:solidFill>
                          <a:srgbClr val="C0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2</a:t>
                      </a:r>
                      <a:endParaRPr sz="2000" u="none" cap="none" strike="noStrike">
                        <a:solidFill>
                          <a:srgbClr val="FF0000"/>
                        </a:solidFill>
                        <a:latin typeface="Calibri"/>
                        <a:ea typeface="Calibri"/>
                        <a:cs typeface="Calibri"/>
                        <a:sym typeface="Calibri"/>
                      </a:endParaRPr>
                    </a:p>
                  </a:txBody>
                  <a:tcPr marT="0" marB="0" marR="30725" marL="30725" anchor="ctr"/>
                </a:tc>
              </a:tr>
              <a:tr h="1002675">
                <a:tc>
                  <a:txBody>
                    <a:bodyPr/>
                    <a:lstStyle/>
                    <a:p>
                      <a:pPr indent="0" lvl="0" marL="0" marR="0" rtl="0" algn="l">
                        <a:lnSpc>
                          <a:spcPct val="107000"/>
                        </a:lnSpc>
                        <a:spcBef>
                          <a:spcPts val="0"/>
                        </a:spcBef>
                        <a:spcAft>
                          <a:spcPts val="0"/>
                        </a:spcAft>
                        <a:buNone/>
                      </a:pPr>
                      <a:r>
                        <a:rPr lang="en-US" sz="1400" u="none" cap="none" strike="noStrike"/>
                        <a:t>PEO 3: To prepare learners to understand the need for lifelong learning with effective written and oral communication skills and to be able to readily adapt to new software engineering environments </a:t>
                      </a:r>
                      <a:r>
                        <a:rPr lang="en-US" sz="1600" u="none" cap="none" strike="noStrike"/>
                        <a:t>(Attitude, Presentation and Growth) </a:t>
                      </a:r>
                      <a:endParaRPr/>
                    </a:p>
                    <a:p>
                      <a:pPr indent="0" lvl="0" marL="0" marR="0" rtl="0" algn="l">
                        <a:lnSpc>
                          <a:spcPct val="107000"/>
                        </a:lnSpc>
                        <a:spcBef>
                          <a:spcPts val="0"/>
                        </a:spcBef>
                        <a:spcAft>
                          <a:spcPts val="0"/>
                        </a:spcAft>
                        <a:buNone/>
                      </a:pPr>
                      <a:r>
                        <a:rPr lang="en-US" sz="1600" u="none" cap="none" strike="noStrike"/>
                        <a:t> [EXTRA CURRICULAR]</a:t>
                      </a:r>
                      <a:endParaRPr b="1" sz="1600" u="none" cap="none" strike="noStrike">
                        <a:solidFill>
                          <a:srgbClr val="C0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solidFill>
                          <a:srgbClr val="FF0000"/>
                        </a:solidFill>
                        <a:latin typeface="Calibri"/>
                        <a:ea typeface="Calibri"/>
                        <a:cs typeface="Calibri"/>
                        <a:sym typeface="Calibri"/>
                      </a:endParaRPr>
                    </a:p>
                  </a:txBody>
                  <a:tcPr marT="0" marB="0" marR="30725" marL="30725" anchor="ctr"/>
                </a:tc>
              </a:tr>
            </a:tbl>
          </a:graphicData>
        </a:graphic>
      </p:graphicFrame>
      <p:sp>
        <p:nvSpPr>
          <p:cNvPr id="727" name="Google Shape;72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8" name="Google Shape;728;p13"/>
          <p:cNvSpPr/>
          <p:nvPr/>
        </p:nvSpPr>
        <p:spPr>
          <a:xfrm>
            <a:off x="258717" y="6488668"/>
            <a:ext cx="74024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u="sng">
                <a:solidFill>
                  <a:schemeClr val="dk1"/>
                </a:solidFill>
                <a:latin typeface="Calibri"/>
                <a:ea typeface="Calibri"/>
                <a:cs typeface="Calibri"/>
                <a:sym typeface="Calibri"/>
                <a:hlinkClick r:id="rId3">
                  <a:extLst>
                    <a:ext uri="{A12FA001-AC4F-418D-AE19-62706E023703}">
                      <ahyp:hlinkClr val="tx"/>
                    </a:ext>
                  </a:extLst>
                </a:hlinkClick>
              </a:rPr>
              <a:t>Co-relation between the PEO and Mission with justification</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3F5"/>
            </a:gs>
            <a:gs pos="50000">
              <a:srgbClr val="FFFFFF"/>
            </a:gs>
            <a:gs pos="100000">
              <a:srgbClr val="FFFFFF"/>
            </a:gs>
          </a:gsLst>
          <a:lin ang="5400000" scaled="0"/>
        </a:gradFill>
      </p:bgPr>
    </p:bg>
    <p:spTree>
      <p:nvGrpSpPr>
        <p:cNvPr id="733" name="Shape 733"/>
        <p:cNvGrpSpPr/>
        <p:nvPr/>
      </p:nvGrpSpPr>
      <p:grpSpPr>
        <a:xfrm>
          <a:off x="0" y="0"/>
          <a:ext cx="0" cy="0"/>
          <a:chOff x="0" y="0"/>
          <a:chExt cx="0" cy="0"/>
        </a:xfrm>
      </p:grpSpPr>
      <p:sp>
        <p:nvSpPr>
          <p:cNvPr id="734" name="Google Shape;734;p14"/>
          <p:cNvSpPr txBox="1"/>
          <p:nvPr>
            <p:ph idx="2" type="body"/>
          </p:nvPr>
        </p:nvSpPr>
        <p:spPr>
          <a:xfrm>
            <a:off x="695325" y="4246245"/>
            <a:ext cx="9144000" cy="1274538"/>
          </a:xfrm>
          <a:prstGeom prst="rect">
            <a:avLst/>
          </a:prstGeom>
          <a:noFill/>
          <a:ln>
            <a:noFill/>
          </a:ln>
        </p:spPr>
        <p:txBody>
          <a:bodyPr anchorCtr="0" anchor="ctr" bIns="45700" lIns="91425" spcFirstLastPara="1" rIns="91425" wrap="square" tIns="45700">
            <a:noAutofit/>
          </a:bodyPr>
          <a:lstStyle/>
          <a:p>
            <a:pPr indent="0" lvl="1" marL="0" rtl="0" algn="ctr">
              <a:lnSpc>
                <a:spcPct val="90000"/>
              </a:lnSpc>
              <a:spcBef>
                <a:spcPts val="0"/>
              </a:spcBef>
              <a:spcAft>
                <a:spcPts val="0"/>
              </a:spcAft>
              <a:buClr>
                <a:srgbClr val="9D0001"/>
              </a:buClr>
              <a:buSzPts val="4400"/>
              <a:buFont typeface="Arial"/>
              <a:buNone/>
            </a:pPr>
            <a:r>
              <a:rPr b="1" lang="en-US" sz="4400">
                <a:solidFill>
                  <a:srgbClr val="9D0001"/>
                </a:solidFill>
                <a:latin typeface="Calibri"/>
                <a:ea typeface="Calibri"/>
                <a:cs typeface="Calibri"/>
                <a:sym typeface="Calibri"/>
              </a:rPr>
              <a:t>Criteria-2: </a:t>
            </a:r>
            <a:endParaRPr/>
          </a:p>
          <a:p>
            <a:pPr indent="0" lvl="1" marL="0" rtl="0" algn="ctr">
              <a:lnSpc>
                <a:spcPct val="90000"/>
              </a:lnSpc>
              <a:spcBef>
                <a:spcPts val="880"/>
              </a:spcBef>
              <a:spcAft>
                <a:spcPts val="0"/>
              </a:spcAft>
              <a:buClr>
                <a:srgbClr val="9D0001"/>
              </a:buClr>
              <a:buSzPts val="4400"/>
              <a:buFont typeface="Arial"/>
              <a:buNone/>
            </a:pPr>
            <a:r>
              <a:rPr b="1" lang="en-US" sz="4400">
                <a:solidFill>
                  <a:srgbClr val="9D0001"/>
                </a:solidFill>
                <a:latin typeface="Calibri"/>
                <a:ea typeface="Calibri"/>
                <a:cs typeface="Calibri"/>
                <a:sym typeface="Calibri"/>
              </a:rPr>
              <a:t>Program Curriculum &amp; Teaching Learning Process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8" name="Shape 738"/>
        <p:cNvGrpSpPr/>
        <p:nvPr/>
      </p:nvGrpSpPr>
      <p:grpSpPr>
        <a:xfrm>
          <a:off x="0" y="0"/>
          <a:ext cx="0" cy="0"/>
          <a:chOff x="0" y="0"/>
          <a:chExt cx="0" cy="0"/>
        </a:xfrm>
      </p:grpSpPr>
      <p:sp>
        <p:nvSpPr>
          <p:cNvPr id="739" name="Google Shape;739;p15"/>
          <p:cNvSpPr txBox="1"/>
          <p:nvPr>
            <p:ph type="title"/>
          </p:nvPr>
        </p:nvSpPr>
        <p:spPr>
          <a:xfrm>
            <a:off x="2146547" y="169991"/>
            <a:ext cx="8340466" cy="109785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Identification &amp; Bridging of Curriculum Gaps </a:t>
            </a:r>
            <a:endParaRPr/>
          </a:p>
        </p:txBody>
      </p:sp>
      <p:grpSp>
        <p:nvGrpSpPr>
          <p:cNvPr id="740" name="Google Shape;740;p15"/>
          <p:cNvGrpSpPr/>
          <p:nvPr/>
        </p:nvGrpSpPr>
        <p:grpSpPr>
          <a:xfrm>
            <a:off x="134223" y="1097721"/>
            <a:ext cx="11618753" cy="2331279"/>
            <a:chOff x="-1803095" y="-204931"/>
            <a:chExt cx="10399541" cy="3912682"/>
          </a:xfrm>
        </p:grpSpPr>
        <p:sp>
          <p:nvSpPr>
            <p:cNvPr id="741" name="Google Shape;741;p15"/>
            <p:cNvSpPr/>
            <p:nvPr/>
          </p:nvSpPr>
          <p:spPr>
            <a:xfrm>
              <a:off x="0" y="1024920"/>
              <a:ext cx="8520600" cy="1366560"/>
            </a:xfrm>
            <a:prstGeom prst="notchedRightArrow">
              <a:avLst>
                <a:gd fmla="val 50000" name="adj1"/>
                <a:gd fmla="val 50000" name="adj2"/>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5"/>
            <p:cNvSpPr/>
            <p:nvPr/>
          </p:nvSpPr>
          <p:spPr>
            <a:xfrm>
              <a:off x="304" y="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5"/>
            <p:cNvSpPr txBox="1"/>
            <p:nvPr/>
          </p:nvSpPr>
          <p:spPr>
            <a:xfrm>
              <a:off x="-1803095" y="716638"/>
              <a:ext cx="1620620" cy="1137133"/>
            </a:xfrm>
            <a:prstGeom prst="rect">
              <a:avLst/>
            </a:prstGeom>
            <a:noFill/>
            <a:ln>
              <a:noFill/>
            </a:ln>
          </p:spPr>
          <p:txBody>
            <a:bodyPr anchorCtr="0" anchor="b" bIns="64000" lIns="64000" spcFirstLastPara="1" rIns="64000" wrap="square" tIns="64000">
              <a:noAutofit/>
            </a:bodyPr>
            <a:lstStyle/>
            <a:p>
              <a:pPr indent="0" lvl="0" marL="0" marR="0" rtl="0" algn="just">
                <a:lnSpc>
                  <a:spcPct val="90000"/>
                </a:lnSpc>
                <a:spcBef>
                  <a:spcPts val="0"/>
                </a:spcBef>
                <a:spcAft>
                  <a:spcPts val="0"/>
                </a:spcAft>
                <a:buNone/>
              </a:pPr>
              <a:r>
                <a:rPr b="1" lang="en-US" sz="1200">
                  <a:solidFill>
                    <a:schemeClr val="dk1"/>
                  </a:solidFill>
                  <a:latin typeface="Tahoma"/>
                  <a:ea typeface="Tahoma"/>
                  <a:cs typeface="Tahoma"/>
                  <a:sym typeface="Tahoma"/>
                </a:rPr>
                <a:t>Most of these curriculum gaps can be made visible by:</a:t>
              </a:r>
              <a:endParaRPr b="1" sz="1200">
                <a:solidFill>
                  <a:schemeClr val="dk1"/>
                </a:solidFill>
                <a:latin typeface="Tahoma"/>
                <a:ea typeface="Tahoma"/>
                <a:cs typeface="Tahoma"/>
                <a:sym typeface="Tahoma"/>
              </a:endParaRPr>
            </a:p>
          </p:txBody>
        </p:sp>
        <p:sp>
          <p:nvSpPr>
            <p:cNvPr id="744" name="Google Shape;744;p15"/>
            <p:cNvSpPr/>
            <p:nvPr/>
          </p:nvSpPr>
          <p:spPr>
            <a:xfrm>
              <a:off x="335675" y="1473993"/>
              <a:ext cx="267025" cy="487865"/>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5"/>
            <p:cNvSpPr/>
            <p:nvPr/>
          </p:nvSpPr>
          <p:spPr>
            <a:xfrm>
              <a:off x="964535" y="204984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15"/>
            <p:cNvSpPr txBox="1"/>
            <p:nvPr/>
          </p:nvSpPr>
          <p:spPr>
            <a:xfrm>
              <a:off x="95942" y="2341192"/>
              <a:ext cx="1697418" cy="1366559"/>
            </a:xfrm>
            <a:prstGeom prst="rect">
              <a:avLst/>
            </a:prstGeom>
            <a:noFill/>
            <a:ln>
              <a:noFill/>
            </a:ln>
          </p:spPr>
          <p:txBody>
            <a:bodyPr anchorCtr="0" anchor="t"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1. Mapping of “COs to POs” </a:t>
              </a:r>
              <a:endParaRPr b="1" sz="1200">
                <a:solidFill>
                  <a:schemeClr val="dk1"/>
                </a:solidFill>
                <a:latin typeface="Tahoma"/>
                <a:ea typeface="Tahoma"/>
                <a:cs typeface="Tahoma"/>
                <a:sym typeface="Tahoma"/>
              </a:endParaRPr>
            </a:p>
          </p:txBody>
        </p:sp>
        <p:sp>
          <p:nvSpPr>
            <p:cNvPr id="747" name="Google Shape;747;p15"/>
            <p:cNvSpPr/>
            <p:nvPr/>
          </p:nvSpPr>
          <p:spPr>
            <a:xfrm>
              <a:off x="1252872" y="1537380"/>
              <a:ext cx="341640" cy="341640"/>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5"/>
            <p:cNvSpPr/>
            <p:nvPr/>
          </p:nvSpPr>
          <p:spPr>
            <a:xfrm>
              <a:off x="1928766" y="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15"/>
            <p:cNvSpPr txBox="1"/>
            <p:nvPr/>
          </p:nvSpPr>
          <p:spPr>
            <a:xfrm>
              <a:off x="1334808" y="14521"/>
              <a:ext cx="1882545" cy="1366559"/>
            </a:xfrm>
            <a:prstGeom prst="rect">
              <a:avLst/>
            </a:prstGeom>
            <a:noFill/>
            <a:ln>
              <a:noFill/>
            </a:ln>
          </p:spPr>
          <p:txBody>
            <a:bodyPr anchorCtr="0" anchor="b" bIns="64000" lIns="64000" spcFirstLastPara="1" rIns="64000" wrap="square" tIns="64000">
              <a:noAutofit/>
            </a:bodyPr>
            <a:lstStyle/>
            <a:p>
              <a:pPr indent="0" lvl="0" marL="0" marR="0" rtl="0" algn="just">
                <a:lnSpc>
                  <a:spcPct val="90000"/>
                </a:lnSpc>
                <a:spcBef>
                  <a:spcPts val="0"/>
                </a:spcBef>
                <a:spcAft>
                  <a:spcPts val="0"/>
                </a:spcAft>
                <a:buNone/>
              </a:pPr>
              <a:r>
                <a:rPr b="1" lang="en-US" sz="1200">
                  <a:solidFill>
                    <a:schemeClr val="dk1"/>
                  </a:solidFill>
                  <a:latin typeface="Tahoma"/>
                  <a:ea typeface="Tahoma"/>
                  <a:cs typeface="Tahoma"/>
                  <a:sym typeface="Tahoma"/>
                </a:rPr>
                <a:t>2. Articulation helps to point out weak areas which are identified as probable gaps. </a:t>
              </a:r>
              <a:endParaRPr b="1" sz="1200">
                <a:solidFill>
                  <a:schemeClr val="dk1"/>
                </a:solidFill>
                <a:latin typeface="Tahoma"/>
                <a:ea typeface="Tahoma"/>
                <a:cs typeface="Tahoma"/>
                <a:sym typeface="Tahoma"/>
              </a:endParaRPr>
            </a:p>
          </p:txBody>
        </p:sp>
        <p:sp>
          <p:nvSpPr>
            <p:cNvPr id="750" name="Google Shape;750;p15"/>
            <p:cNvSpPr/>
            <p:nvPr/>
          </p:nvSpPr>
          <p:spPr>
            <a:xfrm>
              <a:off x="2217103" y="1537380"/>
              <a:ext cx="341640" cy="341640"/>
            </a:xfrm>
            <a:prstGeom prst="ellipse">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15"/>
            <p:cNvSpPr/>
            <p:nvPr/>
          </p:nvSpPr>
          <p:spPr>
            <a:xfrm>
              <a:off x="2892996" y="204984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15"/>
            <p:cNvSpPr txBox="1"/>
            <p:nvPr/>
          </p:nvSpPr>
          <p:spPr>
            <a:xfrm>
              <a:off x="2388390" y="2227707"/>
              <a:ext cx="2062540" cy="1366559"/>
            </a:xfrm>
            <a:prstGeom prst="rect">
              <a:avLst/>
            </a:prstGeom>
            <a:noFill/>
            <a:ln>
              <a:noFill/>
            </a:ln>
          </p:spPr>
          <p:txBody>
            <a:bodyPr anchorCtr="0" anchor="t"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3. Students’ feedback. </a:t>
              </a:r>
              <a:endParaRPr/>
            </a:p>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4. Input from the Teacher handling the Course</a:t>
              </a:r>
              <a:r>
                <a:rPr lang="en-US"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p:txBody>
        </p:sp>
        <p:sp>
          <p:nvSpPr>
            <p:cNvPr id="753" name="Google Shape;753;p15"/>
            <p:cNvSpPr/>
            <p:nvPr/>
          </p:nvSpPr>
          <p:spPr>
            <a:xfrm>
              <a:off x="3181334" y="1537380"/>
              <a:ext cx="341640" cy="341640"/>
            </a:xfrm>
            <a:prstGeom prst="ellipse">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15"/>
            <p:cNvSpPr/>
            <p:nvPr/>
          </p:nvSpPr>
          <p:spPr>
            <a:xfrm>
              <a:off x="3857227" y="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15"/>
            <p:cNvSpPr txBox="1"/>
            <p:nvPr/>
          </p:nvSpPr>
          <p:spPr>
            <a:xfrm>
              <a:off x="3744272" y="201701"/>
              <a:ext cx="2062540" cy="849570"/>
            </a:xfrm>
            <a:prstGeom prst="rect">
              <a:avLst/>
            </a:prstGeom>
            <a:noFill/>
            <a:ln>
              <a:noFill/>
            </a:ln>
          </p:spPr>
          <p:txBody>
            <a:bodyPr anchorCtr="0" anchor="b"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 5. Input from  Industry Experts/ Employers.</a:t>
              </a:r>
              <a:endParaRPr b="1" sz="1200">
                <a:solidFill>
                  <a:schemeClr val="dk1"/>
                </a:solidFill>
                <a:latin typeface="Tahoma"/>
                <a:ea typeface="Tahoma"/>
                <a:cs typeface="Tahoma"/>
                <a:sym typeface="Tahoma"/>
              </a:endParaRPr>
            </a:p>
          </p:txBody>
        </p:sp>
        <p:sp>
          <p:nvSpPr>
            <p:cNvPr id="756" name="Google Shape;756;p15"/>
            <p:cNvSpPr/>
            <p:nvPr/>
          </p:nvSpPr>
          <p:spPr>
            <a:xfrm>
              <a:off x="4145565" y="1537380"/>
              <a:ext cx="341640" cy="341640"/>
            </a:xfrm>
            <a:prstGeom prst="ellipse">
              <a:avLst/>
            </a:prstGeom>
            <a:solidFill>
              <a:srgbClr val="EDFD4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15"/>
            <p:cNvSpPr/>
            <p:nvPr/>
          </p:nvSpPr>
          <p:spPr>
            <a:xfrm>
              <a:off x="4821458" y="204984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15"/>
            <p:cNvSpPr txBox="1"/>
            <p:nvPr/>
          </p:nvSpPr>
          <p:spPr>
            <a:xfrm>
              <a:off x="4666825" y="2194308"/>
              <a:ext cx="1882546" cy="1366559"/>
            </a:xfrm>
            <a:prstGeom prst="rect">
              <a:avLst/>
            </a:prstGeom>
            <a:noFill/>
            <a:ln>
              <a:noFill/>
            </a:ln>
          </p:spPr>
          <p:txBody>
            <a:bodyPr anchorCtr="0" anchor="t"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6. Feedback from the placement cell/industry.</a:t>
              </a:r>
              <a:endParaRPr b="1" sz="1200">
                <a:solidFill>
                  <a:schemeClr val="dk1"/>
                </a:solidFill>
                <a:latin typeface="Tahoma"/>
                <a:ea typeface="Tahoma"/>
                <a:cs typeface="Tahoma"/>
                <a:sym typeface="Tahoma"/>
              </a:endParaRPr>
            </a:p>
          </p:txBody>
        </p:sp>
        <p:sp>
          <p:nvSpPr>
            <p:cNvPr id="759" name="Google Shape;759;p15"/>
            <p:cNvSpPr/>
            <p:nvPr/>
          </p:nvSpPr>
          <p:spPr>
            <a:xfrm>
              <a:off x="5109796" y="1537380"/>
              <a:ext cx="341640" cy="341640"/>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5"/>
            <p:cNvSpPr/>
            <p:nvPr/>
          </p:nvSpPr>
          <p:spPr>
            <a:xfrm>
              <a:off x="5785689" y="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15"/>
            <p:cNvSpPr txBox="1"/>
            <p:nvPr/>
          </p:nvSpPr>
          <p:spPr>
            <a:xfrm>
              <a:off x="6099083" y="-204931"/>
              <a:ext cx="1653402" cy="1366559"/>
            </a:xfrm>
            <a:prstGeom prst="rect">
              <a:avLst/>
            </a:prstGeom>
            <a:noFill/>
            <a:ln>
              <a:noFill/>
            </a:ln>
          </p:spPr>
          <p:txBody>
            <a:bodyPr anchorCtr="0" anchor="b"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7. Alumni feedback</a:t>
              </a:r>
              <a:r>
                <a:rPr lang="en-US"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p:txBody>
        </p:sp>
        <p:sp>
          <p:nvSpPr>
            <p:cNvPr id="762" name="Google Shape;762;p15"/>
            <p:cNvSpPr/>
            <p:nvPr/>
          </p:nvSpPr>
          <p:spPr>
            <a:xfrm>
              <a:off x="6074027" y="1537380"/>
              <a:ext cx="341640" cy="341640"/>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15"/>
            <p:cNvSpPr/>
            <p:nvPr/>
          </p:nvSpPr>
          <p:spPr>
            <a:xfrm>
              <a:off x="6749920" y="2049840"/>
              <a:ext cx="918315" cy="13665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15"/>
            <p:cNvSpPr txBox="1"/>
            <p:nvPr/>
          </p:nvSpPr>
          <p:spPr>
            <a:xfrm>
              <a:off x="6669587" y="2162054"/>
              <a:ext cx="1926859" cy="1366559"/>
            </a:xfrm>
            <a:prstGeom prst="rect">
              <a:avLst/>
            </a:prstGeom>
            <a:noFill/>
            <a:ln>
              <a:noFill/>
            </a:ln>
          </p:spPr>
          <p:txBody>
            <a:bodyPr anchorCtr="0" anchor="t" bIns="64000" lIns="64000" spcFirstLastPara="1" rIns="64000" wrap="square" tIns="64000">
              <a:noAutofit/>
            </a:bodyPr>
            <a:lstStyle/>
            <a:p>
              <a:pPr indent="0" lvl="0" marL="0" marR="0" rtl="0" algn="ctr">
                <a:lnSpc>
                  <a:spcPct val="90000"/>
                </a:lnSpc>
                <a:spcBef>
                  <a:spcPts val="0"/>
                </a:spcBef>
                <a:spcAft>
                  <a:spcPts val="0"/>
                </a:spcAft>
                <a:buNone/>
              </a:pPr>
              <a:r>
                <a:rPr b="1" lang="en-US" sz="1200">
                  <a:solidFill>
                    <a:schemeClr val="dk1"/>
                  </a:solidFill>
                  <a:latin typeface="Tahoma"/>
                  <a:ea typeface="Tahoma"/>
                  <a:cs typeface="Tahoma"/>
                  <a:sym typeface="Tahoma"/>
                </a:rPr>
                <a:t>8. Finally, as a corrective measure, the content beyond syllabus or activities are suggested and conducted to bridge the gap.</a:t>
              </a:r>
              <a:endParaRPr b="1" sz="1200">
                <a:solidFill>
                  <a:schemeClr val="dk1"/>
                </a:solidFill>
                <a:latin typeface="Tahoma"/>
                <a:ea typeface="Tahoma"/>
                <a:cs typeface="Tahoma"/>
                <a:sym typeface="Tahoma"/>
              </a:endParaRPr>
            </a:p>
          </p:txBody>
        </p:sp>
        <p:sp>
          <p:nvSpPr>
            <p:cNvPr id="765" name="Google Shape;765;p15"/>
            <p:cNvSpPr/>
            <p:nvPr/>
          </p:nvSpPr>
          <p:spPr>
            <a:xfrm>
              <a:off x="7038258" y="1537380"/>
              <a:ext cx="341640" cy="341640"/>
            </a:xfrm>
            <a:prstGeom prst="ellipse">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66" name="Google Shape;766;p15"/>
          <p:cNvSpPr txBox="1"/>
          <p:nvPr/>
        </p:nvSpPr>
        <p:spPr>
          <a:xfrm>
            <a:off x="1665441" y="3745901"/>
            <a:ext cx="4572000" cy="37407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The entire process of Gap Identification  </a:t>
            </a:r>
            <a:endParaRPr b="1" sz="1800">
              <a:solidFill>
                <a:schemeClr val="dk1"/>
              </a:solidFill>
              <a:latin typeface="Times New Roman"/>
              <a:ea typeface="Times New Roman"/>
              <a:cs typeface="Times New Roman"/>
              <a:sym typeface="Times New Roman"/>
            </a:endParaRPr>
          </a:p>
        </p:txBody>
      </p:sp>
      <p:grpSp>
        <p:nvGrpSpPr>
          <p:cNvPr id="767" name="Google Shape;767;p15"/>
          <p:cNvGrpSpPr/>
          <p:nvPr/>
        </p:nvGrpSpPr>
        <p:grpSpPr>
          <a:xfrm>
            <a:off x="1854587" y="4396575"/>
            <a:ext cx="3087377" cy="2217163"/>
            <a:chOff x="3521650" y="3613688"/>
            <a:chExt cx="3864011" cy="3016103"/>
          </a:xfrm>
        </p:grpSpPr>
        <p:sp>
          <p:nvSpPr>
            <p:cNvPr id="768" name="Google Shape;768;p15"/>
            <p:cNvSpPr/>
            <p:nvPr/>
          </p:nvSpPr>
          <p:spPr>
            <a:xfrm>
              <a:off x="3995840" y="3613688"/>
              <a:ext cx="2915632" cy="2915632"/>
            </a:xfrm>
            <a:custGeom>
              <a:rect b="b" l="l" r="r" t="t"/>
              <a:pathLst>
                <a:path extrusionOk="0" h="120000" w="120000">
                  <a:moveTo>
                    <a:pt x="84004" y="8271"/>
                  </a:moveTo>
                  <a:lnTo>
                    <a:pt x="84004" y="8271"/>
                  </a:lnTo>
                  <a:cubicBezTo>
                    <a:pt x="106456" y="18602"/>
                    <a:pt x="119702" y="42126"/>
                    <a:pt x="116842" y="66590"/>
                  </a:cubicBezTo>
                  <a:cubicBezTo>
                    <a:pt x="113982" y="91053"/>
                    <a:pt x="95663" y="110918"/>
                    <a:pt x="71429" y="115836"/>
                  </a:cubicBezTo>
                  <a:cubicBezTo>
                    <a:pt x="47194" y="120755"/>
                    <a:pt x="22529" y="109614"/>
                    <a:pt x="10283" y="88217"/>
                  </a:cubicBezTo>
                  <a:cubicBezTo>
                    <a:pt x="-1964" y="66820"/>
                    <a:pt x="979" y="40010"/>
                    <a:pt x="17579" y="21753"/>
                  </a:cubicBezTo>
                  <a:lnTo>
                    <a:pt x="15582" y="19656"/>
                  </a:lnTo>
                  <a:lnTo>
                    <a:pt x="22482" y="20603"/>
                  </a:lnTo>
                  <a:lnTo>
                    <a:pt x="23279" y="27738"/>
                  </a:lnTo>
                  <a:lnTo>
                    <a:pt x="21282" y="25641"/>
                  </a:lnTo>
                  <a:lnTo>
                    <a:pt x="21282" y="25641"/>
                  </a:lnTo>
                  <a:cubicBezTo>
                    <a:pt x="6233" y="42154"/>
                    <a:pt x="3637" y="66338"/>
                    <a:pt x="14848" y="85594"/>
                  </a:cubicBezTo>
                  <a:cubicBezTo>
                    <a:pt x="26058" y="104851"/>
                    <a:pt x="48537" y="114822"/>
                    <a:pt x="70573" y="110312"/>
                  </a:cubicBezTo>
                  <a:cubicBezTo>
                    <a:pt x="92610" y="105803"/>
                    <a:pt x="109217" y="87834"/>
                    <a:pt x="111743" y="65767"/>
                  </a:cubicBezTo>
                  <a:cubicBezTo>
                    <a:pt x="114269" y="43699"/>
                    <a:pt x="102141" y="22528"/>
                    <a:pt x="81679" y="13282"/>
                  </a:cubicBezTo>
                  <a:close/>
                </a:path>
              </a:pathLst>
            </a:cu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15"/>
            <p:cNvSpPr/>
            <p:nvPr/>
          </p:nvSpPr>
          <p:spPr>
            <a:xfrm>
              <a:off x="4568556" y="3650880"/>
              <a:ext cx="1770199" cy="885099"/>
            </a:xfrm>
            <a:custGeom>
              <a:rect b="b" l="l" r="r" t="t"/>
              <a:pathLst>
                <a:path extrusionOk="0" h="885099" w="1770199">
                  <a:moveTo>
                    <a:pt x="0" y="147519"/>
                  </a:moveTo>
                  <a:cubicBezTo>
                    <a:pt x="0" y="66047"/>
                    <a:pt x="66047" y="0"/>
                    <a:pt x="147519" y="0"/>
                  </a:cubicBezTo>
                  <a:lnTo>
                    <a:pt x="1622680" y="0"/>
                  </a:lnTo>
                  <a:cubicBezTo>
                    <a:pt x="1704152" y="0"/>
                    <a:pt x="1770199" y="66047"/>
                    <a:pt x="1770199" y="147519"/>
                  </a:cubicBezTo>
                  <a:lnTo>
                    <a:pt x="1770199" y="737580"/>
                  </a:lnTo>
                  <a:cubicBezTo>
                    <a:pt x="1770199" y="819052"/>
                    <a:pt x="1704152" y="885099"/>
                    <a:pt x="1622680" y="885099"/>
                  </a:cubicBezTo>
                  <a:lnTo>
                    <a:pt x="147519" y="885099"/>
                  </a:lnTo>
                  <a:cubicBezTo>
                    <a:pt x="66047" y="885099"/>
                    <a:pt x="0" y="819052"/>
                    <a:pt x="0" y="737580"/>
                  </a:cubicBezTo>
                  <a:lnTo>
                    <a:pt x="0" y="147519"/>
                  </a:lnTo>
                  <a:close/>
                </a:path>
              </a:pathLst>
            </a:custGeom>
            <a:solidFill>
              <a:schemeClr val="lt1"/>
            </a:solidFill>
            <a:ln cap="flat" cmpd="sng" w="12700">
              <a:solidFill>
                <a:schemeClr val="accent2"/>
              </a:solidFill>
              <a:prstDash val="solid"/>
              <a:miter lim="800000"/>
              <a:headEnd len="sm" w="sm" type="none"/>
              <a:tailEnd len="sm" w="sm" type="none"/>
            </a:ln>
          </p:spPr>
          <p:txBody>
            <a:bodyPr anchorCtr="0" anchor="ctr" bIns="153675" lIns="153675" spcFirstLastPara="1" rIns="153675" wrap="square" tIns="153675">
              <a:noAutofit/>
            </a:bodyPr>
            <a:lstStyle/>
            <a:p>
              <a:pPr indent="0" lvl="0" marL="0" marR="0" rtl="0" algn="ctr">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A. Plan</a:t>
              </a:r>
              <a:endParaRPr/>
            </a:p>
          </p:txBody>
        </p:sp>
        <p:sp>
          <p:nvSpPr>
            <p:cNvPr id="770" name="Google Shape;770;p15"/>
            <p:cNvSpPr/>
            <p:nvPr/>
          </p:nvSpPr>
          <p:spPr>
            <a:xfrm>
              <a:off x="5615462" y="4697786"/>
              <a:ext cx="1770199" cy="885099"/>
            </a:xfrm>
            <a:custGeom>
              <a:rect b="b" l="l" r="r" t="t"/>
              <a:pathLst>
                <a:path extrusionOk="0" h="885099" w="1770199">
                  <a:moveTo>
                    <a:pt x="0" y="147519"/>
                  </a:moveTo>
                  <a:cubicBezTo>
                    <a:pt x="0" y="66047"/>
                    <a:pt x="66047" y="0"/>
                    <a:pt x="147519" y="0"/>
                  </a:cubicBezTo>
                  <a:lnTo>
                    <a:pt x="1622680" y="0"/>
                  </a:lnTo>
                  <a:cubicBezTo>
                    <a:pt x="1704152" y="0"/>
                    <a:pt x="1770199" y="66047"/>
                    <a:pt x="1770199" y="147519"/>
                  </a:cubicBezTo>
                  <a:lnTo>
                    <a:pt x="1770199" y="737580"/>
                  </a:lnTo>
                  <a:cubicBezTo>
                    <a:pt x="1770199" y="819052"/>
                    <a:pt x="1704152" y="885099"/>
                    <a:pt x="1622680" y="885099"/>
                  </a:cubicBezTo>
                  <a:lnTo>
                    <a:pt x="147519" y="885099"/>
                  </a:lnTo>
                  <a:cubicBezTo>
                    <a:pt x="66047" y="885099"/>
                    <a:pt x="0" y="819052"/>
                    <a:pt x="0" y="737580"/>
                  </a:cubicBezTo>
                  <a:lnTo>
                    <a:pt x="0" y="147519"/>
                  </a:lnTo>
                  <a:close/>
                </a:path>
              </a:pathLst>
            </a:custGeom>
            <a:solidFill>
              <a:schemeClr val="lt1"/>
            </a:solidFill>
            <a:ln cap="flat" cmpd="sng" w="12700">
              <a:solidFill>
                <a:schemeClr val="accent2"/>
              </a:solidFill>
              <a:prstDash val="solid"/>
              <a:miter lim="800000"/>
              <a:headEnd len="sm" w="sm" type="none"/>
              <a:tailEnd len="sm" w="sm" type="none"/>
            </a:ln>
          </p:spPr>
          <p:txBody>
            <a:bodyPr anchorCtr="0" anchor="ctr" bIns="153675" lIns="153675" spcFirstLastPara="1" rIns="153675" wrap="square" tIns="153675">
              <a:noAutofit/>
            </a:bodyPr>
            <a:lstStyle/>
            <a:p>
              <a:pPr indent="0" lvl="0" marL="0" marR="0" rtl="0" algn="ctr">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B. Do</a:t>
              </a:r>
              <a:endParaRPr/>
            </a:p>
          </p:txBody>
        </p:sp>
        <p:sp>
          <p:nvSpPr>
            <p:cNvPr id="771" name="Google Shape;771;p15"/>
            <p:cNvSpPr/>
            <p:nvPr/>
          </p:nvSpPr>
          <p:spPr>
            <a:xfrm>
              <a:off x="4568556" y="5744692"/>
              <a:ext cx="1958791" cy="885099"/>
            </a:xfrm>
            <a:custGeom>
              <a:rect b="b" l="l" r="r" t="t"/>
              <a:pathLst>
                <a:path extrusionOk="0" h="885099" w="1770199">
                  <a:moveTo>
                    <a:pt x="0" y="147519"/>
                  </a:moveTo>
                  <a:cubicBezTo>
                    <a:pt x="0" y="66047"/>
                    <a:pt x="66047" y="0"/>
                    <a:pt x="147519" y="0"/>
                  </a:cubicBezTo>
                  <a:lnTo>
                    <a:pt x="1622680" y="0"/>
                  </a:lnTo>
                  <a:cubicBezTo>
                    <a:pt x="1704152" y="0"/>
                    <a:pt x="1770199" y="66047"/>
                    <a:pt x="1770199" y="147519"/>
                  </a:cubicBezTo>
                  <a:lnTo>
                    <a:pt x="1770199" y="737580"/>
                  </a:lnTo>
                  <a:cubicBezTo>
                    <a:pt x="1770199" y="819052"/>
                    <a:pt x="1704152" y="885099"/>
                    <a:pt x="1622680" y="885099"/>
                  </a:cubicBezTo>
                  <a:lnTo>
                    <a:pt x="147519" y="885099"/>
                  </a:lnTo>
                  <a:cubicBezTo>
                    <a:pt x="66047" y="885099"/>
                    <a:pt x="0" y="819052"/>
                    <a:pt x="0" y="737580"/>
                  </a:cubicBezTo>
                  <a:lnTo>
                    <a:pt x="0" y="147519"/>
                  </a:lnTo>
                  <a:close/>
                </a:path>
              </a:pathLst>
            </a:custGeom>
            <a:solidFill>
              <a:schemeClr val="lt1"/>
            </a:solidFill>
            <a:ln cap="flat" cmpd="sng" w="12700">
              <a:solidFill>
                <a:schemeClr val="accent2"/>
              </a:solidFill>
              <a:prstDash val="solid"/>
              <a:miter lim="800000"/>
              <a:headEnd len="sm" w="sm" type="none"/>
              <a:tailEnd len="sm" w="sm" type="none"/>
            </a:ln>
          </p:spPr>
          <p:txBody>
            <a:bodyPr anchorCtr="0" anchor="ctr" bIns="153675" lIns="153675" spcFirstLastPara="1" rIns="153675" wrap="square" tIns="153675">
              <a:noAutofit/>
            </a:bodyPr>
            <a:lstStyle/>
            <a:p>
              <a:pPr indent="0" lvl="0" marL="0" marR="0" rtl="0" algn="ctr">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C. Check</a:t>
              </a:r>
              <a:endParaRPr/>
            </a:p>
          </p:txBody>
        </p:sp>
        <p:sp>
          <p:nvSpPr>
            <p:cNvPr id="772" name="Google Shape;772;p15"/>
            <p:cNvSpPr/>
            <p:nvPr/>
          </p:nvSpPr>
          <p:spPr>
            <a:xfrm>
              <a:off x="3521650" y="4697786"/>
              <a:ext cx="1770199" cy="885099"/>
            </a:xfrm>
            <a:custGeom>
              <a:rect b="b" l="l" r="r" t="t"/>
              <a:pathLst>
                <a:path extrusionOk="0" h="885099" w="1770199">
                  <a:moveTo>
                    <a:pt x="0" y="147519"/>
                  </a:moveTo>
                  <a:cubicBezTo>
                    <a:pt x="0" y="66047"/>
                    <a:pt x="66047" y="0"/>
                    <a:pt x="147519" y="0"/>
                  </a:cubicBezTo>
                  <a:lnTo>
                    <a:pt x="1622680" y="0"/>
                  </a:lnTo>
                  <a:cubicBezTo>
                    <a:pt x="1704152" y="0"/>
                    <a:pt x="1770199" y="66047"/>
                    <a:pt x="1770199" y="147519"/>
                  </a:cubicBezTo>
                  <a:lnTo>
                    <a:pt x="1770199" y="737580"/>
                  </a:lnTo>
                  <a:cubicBezTo>
                    <a:pt x="1770199" y="819052"/>
                    <a:pt x="1704152" y="885099"/>
                    <a:pt x="1622680" y="885099"/>
                  </a:cubicBezTo>
                  <a:lnTo>
                    <a:pt x="147519" y="885099"/>
                  </a:lnTo>
                  <a:cubicBezTo>
                    <a:pt x="66047" y="885099"/>
                    <a:pt x="0" y="819052"/>
                    <a:pt x="0" y="737580"/>
                  </a:cubicBezTo>
                  <a:lnTo>
                    <a:pt x="0" y="147519"/>
                  </a:lnTo>
                  <a:close/>
                </a:path>
              </a:pathLst>
            </a:custGeom>
            <a:solidFill>
              <a:schemeClr val="lt1"/>
            </a:solidFill>
            <a:ln cap="flat" cmpd="sng" w="12700">
              <a:solidFill>
                <a:schemeClr val="accent2"/>
              </a:solidFill>
              <a:prstDash val="solid"/>
              <a:miter lim="800000"/>
              <a:headEnd len="sm" w="sm" type="none"/>
              <a:tailEnd len="sm" w="sm" type="none"/>
            </a:ln>
          </p:spPr>
          <p:txBody>
            <a:bodyPr anchorCtr="0" anchor="ctr" bIns="153675" lIns="153675" spcFirstLastPara="1" rIns="153675" wrap="square" tIns="153675">
              <a:noAutofit/>
            </a:bodyPr>
            <a:lstStyle/>
            <a:p>
              <a:pPr indent="0" lvl="0" marL="0" marR="0" rtl="0" algn="ctr">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D. ACT</a:t>
              </a:r>
              <a:endParaRPr/>
            </a:p>
          </p:txBody>
        </p:sp>
      </p:grpSp>
      <p:cxnSp>
        <p:nvCxnSpPr>
          <p:cNvPr id="773" name="Google Shape;773;p15"/>
          <p:cNvCxnSpPr/>
          <p:nvPr/>
        </p:nvCxnSpPr>
        <p:spPr>
          <a:xfrm>
            <a:off x="6105525" y="3587854"/>
            <a:ext cx="0" cy="3351897"/>
          </a:xfrm>
          <a:prstGeom prst="straightConnector1">
            <a:avLst/>
          </a:prstGeom>
          <a:noFill/>
          <a:ln cap="flat" cmpd="sng" w="34925">
            <a:solidFill>
              <a:schemeClr val="accent1"/>
            </a:solidFill>
            <a:prstDash val="solid"/>
            <a:miter lim="800000"/>
            <a:headEnd len="sm" w="sm" type="none"/>
            <a:tailEnd len="sm" w="sm" type="none"/>
          </a:ln>
        </p:spPr>
      </p:cxnSp>
      <p:sp>
        <p:nvSpPr>
          <p:cNvPr id="774" name="Google Shape;774;p15"/>
          <p:cNvSpPr/>
          <p:nvPr/>
        </p:nvSpPr>
        <p:spPr>
          <a:xfrm>
            <a:off x="6695047" y="3685899"/>
            <a:ext cx="4091137" cy="436854"/>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400" u="sng">
                <a:solidFill>
                  <a:schemeClr val="lt1"/>
                </a:solidFill>
                <a:latin typeface="Times New Roman"/>
                <a:ea typeface="Times New Roman"/>
                <a:cs typeface="Times New Roman"/>
                <a:sym typeface="Times New Roman"/>
                <a:hlinkClick r:id="rId3">
                  <a:extLst>
                    <a:ext uri="{A12FA001-AC4F-418D-AE19-62706E023703}">
                      <ahyp:hlinkClr val="tx"/>
                    </a:ext>
                  </a:extLst>
                </a:hlinkClick>
              </a:rPr>
              <a:t>The process to identify extent of compliance of the curriculum for attaining the POs and PSOs</a:t>
            </a:r>
            <a:endParaRPr sz="1400">
              <a:solidFill>
                <a:schemeClr val="lt1"/>
              </a:solidFill>
              <a:latin typeface="Calibri"/>
              <a:ea typeface="Calibri"/>
              <a:cs typeface="Calibri"/>
              <a:sym typeface="Calibri"/>
            </a:endParaRPr>
          </a:p>
        </p:txBody>
      </p:sp>
      <p:sp>
        <p:nvSpPr>
          <p:cNvPr id="775" name="Google Shape;775;p15"/>
          <p:cNvSpPr/>
          <p:nvPr/>
        </p:nvSpPr>
        <p:spPr>
          <a:xfrm>
            <a:off x="7178443" y="4188281"/>
            <a:ext cx="4091137" cy="436854"/>
          </a:xfrm>
          <a:prstGeom prst="rect">
            <a:avLst/>
          </a:prstGeom>
          <a:solidFill>
            <a:srgbClr val="F8D6CC">
              <a:alpha val="89803"/>
            </a:srgbClr>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15"/>
          <p:cNvSpPr/>
          <p:nvPr/>
        </p:nvSpPr>
        <p:spPr>
          <a:xfrm>
            <a:off x="6695047" y="4690663"/>
            <a:ext cx="4160510" cy="436854"/>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lang="en-US" sz="1400" u="sng">
                <a:solidFill>
                  <a:schemeClr val="lt1"/>
                </a:solidFill>
                <a:latin typeface="Times New Roman"/>
                <a:ea typeface="Times New Roman"/>
                <a:cs typeface="Times New Roman"/>
                <a:sym typeface="Times New Roman"/>
                <a:hlinkClick r:id="rId4">
                  <a:extLst>
                    <a:ext uri="{A12FA001-AC4F-418D-AE19-62706E023703}">
                      <ahyp:hlinkClr val="tx"/>
                    </a:ext>
                  </a:extLst>
                </a:hlinkClick>
              </a:rPr>
              <a:t>Curriculum Gaps Identification Process and activity alignment</a:t>
            </a:r>
            <a:endParaRPr b="1" sz="1400">
              <a:solidFill>
                <a:schemeClr val="lt1"/>
              </a:solidFill>
              <a:latin typeface="Times New Roman"/>
              <a:ea typeface="Times New Roman"/>
              <a:cs typeface="Times New Roman"/>
              <a:sym typeface="Times New Roman"/>
            </a:endParaRPr>
          </a:p>
        </p:txBody>
      </p:sp>
      <p:sp>
        <p:nvSpPr>
          <p:cNvPr id="777" name="Google Shape;777;p15"/>
          <p:cNvSpPr/>
          <p:nvPr/>
        </p:nvSpPr>
        <p:spPr>
          <a:xfrm>
            <a:off x="7143757" y="5193045"/>
            <a:ext cx="4160510" cy="436854"/>
          </a:xfrm>
          <a:prstGeom prst="rect">
            <a:avLst/>
          </a:prstGeom>
          <a:solidFill>
            <a:srgbClr val="F8D6CC">
              <a:alpha val="89803"/>
            </a:srgbClr>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15"/>
          <p:cNvSpPr/>
          <p:nvPr/>
        </p:nvSpPr>
        <p:spPr>
          <a:xfrm>
            <a:off x="6695047" y="5695427"/>
            <a:ext cx="4160510" cy="436854"/>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chemeClr val="lt1"/>
              </a:buClr>
              <a:buSzPts val="1400"/>
              <a:buFont typeface="Times New Roman"/>
              <a:buNone/>
            </a:pPr>
            <a:r>
              <a:rPr b="1" lang="en-US" sz="1400" u="sng">
                <a:solidFill>
                  <a:schemeClr val="lt1"/>
                </a:solidFill>
                <a:latin typeface="Times New Roman"/>
                <a:ea typeface="Times New Roman"/>
                <a:cs typeface="Times New Roman"/>
                <a:sym typeface="Times New Roman"/>
                <a:hlinkClick r:id="rId5">
                  <a:extLst>
                    <a:ext uri="{A12FA001-AC4F-418D-AE19-62706E023703}">
                      <ahyp:hlinkClr val="tx"/>
                    </a:ext>
                  </a:extLst>
                </a:hlinkClick>
              </a:rPr>
              <a:t>Programme curriculum Grouping based on Course Component and Program Outcomes</a:t>
            </a:r>
            <a:endParaRPr b="1" sz="1400">
              <a:solidFill>
                <a:schemeClr val="lt1"/>
              </a:solidFill>
              <a:latin typeface="Times New Roman"/>
              <a:ea typeface="Times New Roman"/>
              <a:cs typeface="Times New Roman"/>
              <a:sym typeface="Times New Roman"/>
            </a:endParaRPr>
          </a:p>
        </p:txBody>
      </p:sp>
      <p:sp>
        <p:nvSpPr>
          <p:cNvPr id="779" name="Google Shape;779;p15"/>
          <p:cNvSpPr/>
          <p:nvPr/>
        </p:nvSpPr>
        <p:spPr>
          <a:xfrm>
            <a:off x="7143757" y="6197809"/>
            <a:ext cx="4160510" cy="436854"/>
          </a:xfrm>
          <a:prstGeom prst="rect">
            <a:avLst/>
          </a:prstGeom>
          <a:solidFill>
            <a:srgbClr val="F8D6CC">
              <a:alpha val="89803"/>
            </a:srgbClr>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81" name="Google Shape;781;p15"/>
          <p:cNvSpPr txBox="1"/>
          <p:nvPr/>
        </p:nvSpPr>
        <p:spPr>
          <a:xfrm>
            <a:off x="274111" y="3216876"/>
            <a:ext cx="3007763" cy="3740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Sample Scheme SEM V</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graphicFrame>
        <p:nvGraphicFramePr>
          <p:cNvPr id="786" name="Google Shape;786;p16"/>
          <p:cNvGraphicFramePr/>
          <p:nvPr/>
        </p:nvGraphicFramePr>
        <p:xfrm>
          <a:off x="1009934" y="578498"/>
          <a:ext cx="3000000" cy="3000000"/>
        </p:xfrm>
        <a:graphic>
          <a:graphicData uri="http://schemas.openxmlformats.org/drawingml/2006/table">
            <a:tbl>
              <a:tblPr bandRow="1" firstCol="1" firstRow="1">
                <a:noFill/>
                <a:tableStyleId>{D28BB27B-1B80-46D1-8E21-6DE8FFF5F8F1}</a:tableStyleId>
              </a:tblPr>
              <a:tblGrid>
                <a:gridCol w="4756075"/>
                <a:gridCol w="1410100"/>
                <a:gridCol w="1410100"/>
                <a:gridCol w="1051600"/>
                <a:gridCol w="1362300"/>
              </a:tblGrid>
              <a:tr h="446400">
                <a:tc>
                  <a:txBody>
                    <a:bodyPr/>
                    <a:lstStyle/>
                    <a:p>
                      <a:pPr indent="0" lvl="0" marL="0" marR="0" rtl="0" algn="ctr">
                        <a:lnSpc>
                          <a:spcPct val="107000"/>
                        </a:lnSpc>
                        <a:spcBef>
                          <a:spcPts val="0"/>
                        </a:spcBef>
                        <a:spcAft>
                          <a:spcPts val="0"/>
                        </a:spcAft>
                        <a:buNone/>
                      </a:pPr>
                      <a:r>
                        <a:rPr b="1" lang="en-US" sz="1800" u="none" cap="none" strike="noStrike">
                          <a:solidFill>
                            <a:srgbClr val="C00000"/>
                          </a:solidFill>
                        </a:rPr>
                        <a:t>Category</a:t>
                      </a:r>
                      <a:endParaRPr b="1" sz="1200" u="none" cap="none" strike="noStrike">
                        <a:solidFill>
                          <a:srgbClr val="C00000"/>
                        </a:solidFill>
                        <a:latin typeface="Times New Roman"/>
                        <a:ea typeface="Times New Roman"/>
                        <a:cs typeface="Times New Roman"/>
                        <a:sym typeface="Times New Roman"/>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t>AICTE Credits</a:t>
                      </a:r>
                      <a:endParaRPr b="1" sz="1200" u="none" cap="none" strike="noStrike">
                        <a:latin typeface="Times New Roman"/>
                        <a:ea typeface="Times New Roman"/>
                        <a:cs typeface="Times New Roman"/>
                        <a:sym typeface="Times New Roman"/>
                      </a:endParaRPr>
                    </a:p>
                  </a:txBody>
                  <a:tcPr marT="7025" marB="0" marR="35575" marL="35575"/>
                </a:tc>
                <a:tc>
                  <a:txBody>
                    <a:bodyPr/>
                    <a:lstStyle/>
                    <a:p>
                      <a:pPr indent="0" lvl="0" marL="0" marR="0" rtl="0" algn="just">
                        <a:lnSpc>
                          <a:spcPct val="107000"/>
                        </a:lnSpc>
                        <a:spcBef>
                          <a:spcPts val="0"/>
                        </a:spcBef>
                        <a:spcAft>
                          <a:spcPts val="0"/>
                        </a:spcAft>
                        <a:buNone/>
                      </a:pPr>
                      <a:r>
                        <a:rPr b="1" lang="en-US" sz="1600" u="none" cap="none" strike="noStrike"/>
                        <a:t>   2019-20</a:t>
                      </a:r>
                      <a:endParaRPr b="1" sz="1200" u="none" cap="none" strike="noStrike">
                        <a:latin typeface="Times New Roman"/>
                        <a:ea typeface="Times New Roman"/>
                        <a:cs typeface="Times New Roman"/>
                        <a:sym typeface="Times New Roman"/>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t>2020-21</a:t>
                      </a:r>
                      <a:endParaRPr b="1" sz="1600" u="none" cap="none" strike="noStrike">
                        <a:latin typeface="Times New Roman"/>
                        <a:ea typeface="Times New Roman"/>
                        <a:cs typeface="Times New Roman"/>
                        <a:sym typeface="Times New Roman"/>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t>2021-22</a:t>
                      </a:r>
                      <a:endParaRPr b="1" sz="1600" u="none" cap="none" strike="noStrike">
                        <a:latin typeface="Times New Roman"/>
                        <a:ea typeface="Times New Roman"/>
                        <a:cs typeface="Times New Roman"/>
                        <a:sym typeface="Times New Roman"/>
                      </a:endParaRPr>
                    </a:p>
                  </a:txBody>
                  <a:tcPr marT="7025" marB="0" marR="35575" marL="35575"/>
                </a:tc>
              </a:tr>
              <a:tr h="425550">
                <a:tc>
                  <a:txBody>
                    <a:bodyPr/>
                    <a:lstStyle/>
                    <a:p>
                      <a:pPr indent="0" lvl="0" marL="0" marR="0" rtl="0" algn="l">
                        <a:lnSpc>
                          <a:spcPct val="107000"/>
                        </a:lnSpc>
                        <a:spcBef>
                          <a:spcPts val="0"/>
                        </a:spcBef>
                        <a:spcAft>
                          <a:spcPts val="0"/>
                        </a:spcAft>
                        <a:buNone/>
                      </a:pPr>
                      <a:r>
                        <a:rPr lang="en-US" sz="1200" u="none" cap="none" strike="noStrike">
                          <a:solidFill>
                            <a:schemeClr val="dk1"/>
                          </a:solidFill>
                          <a:latin typeface="Calibri"/>
                          <a:ea typeface="Calibri"/>
                          <a:cs typeface="Calibri"/>
                          <a:sym typeface="Calibri"/>
                        </a:rPr>
                        <a:t>Humanities and Social ,Sciences including,</a:t>
                      </a:r>
                      <a:br>
                        <a:rPr lang="en-US" sz="1200" u="none" cap="none" strike="noStrike">
                          <a:solidFill>
                            <a:schemeClr val="dk1"/>
                          </a:solidFill>
                          <a:latin typeface="Calibri"/>
                          <a:ea typeface="Calibri"/>
                          <a:cs typeface="Calibri"/>
                          <a:sym typeface="Calibri"/>
                        </a:rPr>
                      </a:br>
                      <a:r>
                        <a:rPr lang="en-US" sz="1200" u="none" cap="none" strike="noStrike">
                          <a:solidFill>
                            <a:schemeClr val="dk1"/>
                          </a:solidFill>
                          <a:latin typeface="Calibri"/>
                          <a:ea typeface="Calibri"/>
                          <a:cs typeface="Calibri"/>
                          <a:sym typeface="Calibri"/>
                        </a:rPr>
                        <a:t>Management courses</a:t>
                      </a:r>
                      <a:endParaRPr sz="1200" u="none" cap="none" strike="noStrike">
                        <a:solidFill>
                          <a:schemeClr val="dk1"/>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9</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9</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9</a:t>
                      </a:r>
                      <a:endParaRPr sz="1200" u="none" cap="none" strike="noStrike">
                        <a:latin typeface="Calibri"/>
                        <a:ea typeface="Calibri"/>
                        <a:cs typeface="Calibri"/>
                        <a:sym typeface="Calibri"/>
                      </a:endParaRPr>
                    </a:p>
                  </a:txBody>
                  <a:tcPr marT="7025" marB="0" marR="35575" marL="35575"/>
                </a:tc>
              </a:tr>
              <a:tr h="251325">
                <a:tc>
                  <a:txBody>
                    <a:bodyPr/>
                    <a:lstStyle/>
                    <a:p>
                      <a:pPr indent="0" lvl="0" marL="0" marR="0" rtl="0" algn="l">
                        <a:lnSpc>
                          <a:spcPct val="107000"/>
                        </a:lnSpc>
                        <a:spcBef>
                          <a:spcPts val="0"/>
                        </a:spcBef>
                        <a:spcAft>
                          <a:spcPts val="0"/>
                        </a:spcAft>
                        <a:buNone/>
                      </a:pPr>
                      <a:r>
                        <a:rPr lang="en-US" sz="1200" u="none" cap="none" strike="noStrike">
                          <a:solidFill>
                            <a:schemeClr val="dk1"/>
                          </a:solidFill>
                          <a:latin typeface="Calibri"/>
                          <a:ea typeface="Calibri"/>
                          <a:cs typeface="Calibri"/>
                          <a:sym typeface="Calibri"/>
                        </a:rPr>
                        <a:t>Basic Science courses</a:t>
                      </a:r>
                      <a:endParaRPr sz="1200" u="none" cap="none" strike="noStrike">
                        <a:solidFill>
                          <a:schemeClr val="dk1"/>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25</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27</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27</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27</a:t>
                      </a:r>
                      <a:endParaRPr sz="1200" u="none" cap="none" strike="noStrike">
                        <a:latin typeface="Calibri"/>
                        <a:ea typeface="Calibri"/>
                        <a:cs typeface="Calibri"/>
                        <a:sym typeface="Calibri"/>
                      </a:endParaRPr>
                    </a:p>
                  </a:txBody>
                  <a:tcPr marT="7025" marB="0" marR="35575" marL="35575"/>
                </a:tc>
              </a:tr>
              <a:tr h="425550">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Engineering Science courses including workshop, drawing, basics of electrical/mechanical/computer etc.</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28</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Professional Core Courses</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57</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57</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57</a:t>
                      </a:r>
                      <a:endParaRPr sz="1200" u="none" cap="none" strike="noStrike">
                        <a:latin typeface="Calibri"/>
                        <a:ea typeface="Calibri"/>
                        <a:cs typeface="Calibri"/>
                        <a:sym typeface="Calibri"/>
                      </a:endParaRPr>
                    </a:p>
                  </a:txBody>
                  <a:tcPr marT="7025" marB="0" marR="35575" marL="35575"/>
                </a:tc>
              </a:tr>
              <a:tr h="425550">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Professional Elective courses</a:t>
                      </a:r>
                      <a:br>
                        <a:rPr lang="en-US" sz="1200" u="none" cap="none" strike="noStrike">
                          <a:latin typeface="Calibri"/>
                          <a:ea typeface="Calibri"/>
                          <a:cs typeface="Calibri"/>
                          <a:sym typeface="Calibri"/>
                        </a:rPr>
                      </a:br>
                      <a:r>
                        <a:rPr lang="en-US" sz="1200" u="none" cap="none" strike="noStrike">
                          <a:latin typeface="Calibri"/>
                          <a:ea typeface="Calibri"/>
                          <a:cs typeface="Calibri"/>
                          <a:sym typeface="Calibri"/>
                        </a:rPr>
                        <a:t>relevant to chosen specialization/branch</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a:t>
                      </a:r>
                      <a:endParaRPr sz="1200" u="none" cap="none" strike="noStrike">
                        <a:latin typeface="Calibri"/>
                        <a:ea typeface="Calibri"/>
                        <a:cs typeface="Calibri"/>
                        <a:sym typeface="Calibri"/>
                      </a:endParaRPr>
                    </a:p>
                  </a:txBody>
                  <a:tcPr marT="7025" marB="0" marR="35575" marL="35575"/>
                </a:tc>
              </a:tr>
              <a:tr h="425550">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Open subjects – Electives from</a:t>
                      </a:r>
                      <a:br>
                        <a:rPr lang="en-US" sz="1200" u="none" cap="none" strike="noStrike">
                          <a:latin typeface="Calibri"/>
                          <a:ea typeface="Calibri"/>
                          <a:cs typeface="Calibri"/>
                          <a:sym typeface="Calibri"/>
                        </a:rPr>
                      </a:br>
                      <a:r>
                        <a:rPr lang="en-US" sz="1200" u="none" cap="none" strike="noStrike">
                          <a:latin typeface="Calibri"/>
                          <a:ea typeface="Calibri"/>
                          <a:cs typeface="Calibri"/>
                          <a:sym typeface="Calibri"/>
                        </a:rPr>
                        <a:t>other technical and /or emerging subjects</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r>
              <a:tr h="425550">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Project work, seminar and</a:t>
                      </a:r>
                      <a:br>
                        <a:rPr lang="en-US" sz="1200" u="none" cap="none" strike="noStrike">
                          <a:latin typeface="Calibri"/>
                          <a:ea typeface="Calibri"/>
                          <a:cs typeface="Calibri"/>
                          <a:sym typeface="Calibri"/>
                        </a:rPr>
                      </a:br>
                      <a:r>
                        <a:rPr lang="en-US" sz="1200" u="none" cap="none" strike="noStrike">
                          <a:latin typeface="Calibri"/>
                          <a:ea typeface="Calibri"/>
                          <a:cs typeface="Calibri"/>
                          <a:sym typeface="Calibri"/>
                        </a:rPr>
                        <a:t>internship in industry or elsewhere</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15</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 23</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 23</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b="1" lang="en-US" sz="1200" u="none" cap="none" strike="noStrike">
                          <a:latin typeface="Calibri"/>
                          <a:ea typeface="Calibri"/>
                          <a:cs typeface="Calibri"/>
                          <a:sym typeface="Calibri"/>
                        </a:rPr>
                        <a:t> </a:t>
                      </a:r>
                      <a:r>
                        <a:rPr b="1" lang="en-US" sz="1600" u="none" cap="none" strike="noStrike">
                          <a:solidFill>
                            <a:srgbClr val="C00000"/>
                          </a:solidFill>
                          <a:latin typeface="Calibri"/>
                          <a:ea typeface="Calibri"/>
                          <a:cs typeface="Calibri"/>
                          <a:sym typeface="Calibri"/>
                        </a:rPr>
                        <a:t>Total Academic Credits</a:t>
                      </a:r>
                      <a:endParaRPr b="1" sz="12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160</a:t>
                      </a:r>
                      <a:endParaRPr b="1" sz="16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165</a:t>
                      </a:r>
                      <a:endParaRPr b="1" sz="16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 176</a:t>
                      </a:r>
                      <a:endParaRPr b="1" sz="16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 176</a:t>
                      </a:r>
                      <a:endParaRPr b="1" sz="1600" u="none" cap="none" strike="noStrike">
                        <a:solidFill>
                          <a:srgbClr val="C00000"/>
                        </a:solidFill>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                               </a:t>
                      </a:r>
                      <a:r>
                        <a:rPr b="1" lang="en-US" sz="1400" u="none" cap="none" strike="noStrike">
                          <a:latin typeface="Calibri"/>
                          <a:ea typeface="Calibri"/>
                          <a:cs typeface="Calibri"/>
                          <a:sym typeface="Calibri"/>
                        </a:rPr>
                        <a:t>HSD credits</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Employability Skill Development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Professional Skills</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14</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Research Based learning</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Project Based Learning</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Activity Based Learning</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4</a:t>
                      </a:r>
                      <a:endParaRPr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b="1" lang="en-US" sz="1400" u="none" cap="none" strike="noStrike">
                          <a:latin typeface="Calibri"/>
                          <a:ea typeface="Calibri"/>
                          <a:cs typeface="Calibri"/>
                          <a:sym typeface="Calibri"/>
                        </a:rPr>
                        <a:t>Total Holistic Student Development  Credits </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200" u="none" cap="none" strike="noStrike">
                          <a:latin typeface="Calibri"/>
                          <a:ea typeface="Calibri"/>
                          <a:cs typeface="Calibri"/>
                          <a:sym typeface="Calibri"/>
                        </a:rPr>
                        <a:t>24</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200" u="none" cap="none" strike="noStrike">
                          <a:latin typeface="Calibri"/>
                          <a:ea typeface="Calibri"/>
                          <a:cs typeface="Calibri"/>
                          <a:sym typeface="Calibri"/>
                        </a:rPr>
                        <a:t>30</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200" u="none" cap="none" strike="noStrike">
                          <a:latin typeface="Calibri"/>
                          <a:ea typeface="Calibri"/>
                          <a:cs typeface="Calibri"/>
                          <a:sym typeface="Calibri"/>
                        </a:rPr>
                        <a:t>30</a:t>
                      </a:r>
                      <a:endParaRPr b="1" sz="1200" u="none" cap="none" strike="noStrike">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b="1" lang="en-US" sz="1400" u="none" cap="none" strike="noStrike">
                          <a:latin typeface="Calibri"/>
                          <a:ea typeface="Calibri"/>
                          <a:cs typeface="Calibri"/>
                          <a:sym typeface="Calibri"/>
                        </a:rPr>
                        <a:t>Sub Total Credits</a:t>
                      </a:r>
                      <a:endParaRPr b="1"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160</a:t>
                      </a:r>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189</a:t>
                      </a:r>
                      <a:endParaRPr b="1" sz="16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206</a:t>
                      </a:r>
                      <a:endParaRPr b="1" sz="1600" u="none" cap="none" strike="noStrike">
                        <a:solidFill>
                          <a:srgbClr val="C00000"/>
                        </a:solidFill>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b="1" lang="en-US" sz="1600" u="none" cap="none" strike="noStrike">
                          <a:solidFill>
                            <a:srgbClr val="C00000"/>
                          </a:solidFill>
                          <a:latin typeface="Calibri"/>
                          <a:ea typeface="Calibri"/>
                          <a:cs typeface="Calibri"/>
                          <a:sym typeface="Calibri"/>
                        </a:rPr>
                        <a:t>206</a:t>
                      </a:r>
                      <a:endParaRPr b="1" sz="1600" u="none" cap="none" strike="noStrike">
                        <a:solidFill>
                          <a:srgbClr val="C00000"/>
                        </a:solidFill>
                        <a:latin typeface="Calibri"/>
                        <a:ea typeface="Calibri"/>
                        <a:cs typeface="Calibri"/>
                        <a:sym typeface="Calibri"/>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Additional Credits(major/minor)</a:t>
                      </a:r>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18</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18</a:t>
                      </a:r>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Sub Total</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160</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209</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224</a:t>
                      </a:r>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224</a:t>
                      </a:r>
                      <a:endParaRPr/>
                    </a:p>
                  </a:txBody>
                  <a:tcPr marT="7025" marB="0" marR="35575" marL="35575"/>
                </a:tc>
              </a:tr>
              <a:tr h="2165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Extraordinary Achievement Credits(optional credits)</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8</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8</a:t>
                      </a:r>
                      <a:endParaRPr sz="1200" u="none" cap="none" strike="noStrike">
                        <a:latin typeface="Calibri"/>
                        <a:ea typeface="Calibri"/>
                        <a:cs typeface="Calibri"/>
                        <a:sym typeface="Calibri"/>
                      </a:endParaRPr>
                    </a:p>
                  </a:txBody>
                  <a:tcPr marT="7025" marB="0" marR="35575" marL="35575"/>
                </a:tc>
              </a:tr>
              <a:tr h="2513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Grand Total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217</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232</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232</a:t>
                      </a:r>
                      <a:endParaRPr sz="1200" u="none" cap="none" strike="noStrike">
                        <a:latin typeface="Calibri"/>
                        <a:ea typeface="Calibri"/>
                        <a:cs typeface="Calibri"/>
                        <a:sym typeface="Calibri"/>
                      </a:endParaRPr>
                    </a:p>
                  </a:txBody>
                  <a:tcPr marT="7025" marB="0" marR="35575" marL="35575"/>
                </a:tc>
              </a:tr>
              <a:tr h="251325">
                <a:tc>
                  <a:txBody>
                    <a:bodyPr/>
                    <a:lstStyle/>
                    <a:p>
                      <a:pPr indent="0" lvl="0" marL="0" marR="0" rtl="0" algn="l">
                        <a:lnSpc>
                          <a:spcPct val="107000"/>
                        </a:lnSpc>
                        <a:spcBef>
                          <a:spcPts val="0"/>
                        </a:spcBef>
                        <a:spcAft>
                          <a:spcPts val="0"/>
                        </a:spcAft>
                        <a:buNone/>
                      </a:pPr>
                      <a:r>
                        <a:rPr lang="en-US" sz="1200" u="none" cap="none" strike="noStrike">
                          <a:latin typeface="Calibri"/>
                          <a:ea typeface="Calibri"/>
                          <a:cs typeface="Calibri"/>
                          <a:sym typeface="Calibri"/>
                        </a:rPr>
                        <a:t>AICTE Activity  Points</a:t>
                      </a:r>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7025" marB="0" marR="35575" marL="35575"/>
                </a:tc>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100</a:t>
                      </a:r>
                      <a:endParaRPr/>
                    </a:p>
                  </a:txBody>
                  <a:tcPr marT="7025" marB="0" marR="35575" marL="35575"/>
                </a:tc>
              </a:tr>
            </a:tbl>
          </a:graphicData>
        </a:graphic>
      </p:graphicFrame>
      <p:sp>
        <p:nvSpPr>
          <p:cNvPr id="787" name="Google Shape;78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88" name="Google Shape;788;p16"/>
          <p:cNvSpPr txBox="1"/>
          <p:nvPr/>
        </p:nvSpPr>
        <p:spPr>
          <a:xfrm>
            <a:off x="1706516" y="0"/>
            <a:ext cx="631362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Calibri"/>
                <a:ea typeface="Calibri"/>
                <a:cs typeface="Calibri"/>
                <a:sym typeface="Calibri"/>
              </a:rPr>
              <a:t>Program Curriculum </a:t>
            </a:r>
            <a:endParaRPr b="1" sz="3200">
              <a:solidFill>
                <a:srgbClr val="C00000"/>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p17"/>
          <p:cNvPicPr preferRelativeResize="0"/>
          <p:nvPr>
            <p:ph idx="1" type="body"/>
          </p:nvPr>
        </p:nvPicPr>
        <p:blipFill rotWithShape="1">
          <a:blip r:embed="rId3">
            <a:alphaModFix/>
          </a:blip>
          <a:srcRect b="0" l="0" r="0" t="0"/>
          <a:stretch/>
        </p:blipFill>
        <p:spPr>
          <a:xfrm>
            <a:off x="1166884" y="491320"/>
            <a:ext cx="9471546" cy="5865030"/>
          </a:xfrm>
          <a:prstGeom prst="rect">
            <a:avLst/>
          </a:prstGeom>
          <a:noFill/>
          <a:ln>
            <a:noFill/>
          </a:ln>
        </p:spPr>
      </p:pic>
      <p:sp>
        <p:nvSpPr>
          <p:cNvPr id="794" name="Google Shape;79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95" name="Google Shape;795;p17"/>
          <p:cNvSpPr txBox="1"/>
          <p:nvPr/>
        </p:nvSpPr>
        <p:spPr>
          <a:xfrm>
            <a:off x="1050878" y="122830"/>
            <a:ext cx="97035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The process to identify extent of compliance of the curriculum for attaining the POs and PSOs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17"/>
          <p:cNvSpPr txBox="1"/>
          <p:nvPr/>
        </p:nvSpPr>
        <p:spPr>
          <a:xfrm>
            <a:off x="573206" y="6356350"/>
            <a:ext cx="85980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Curriculum Gaps Identification Process and activity alignment</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0" name="Shape 800"/>
        <p:cNvGrpSpPr/>
        <p:nvPr/>
      </p:nvGrpSpPr>
      <p:grpSpPr>
        <a:xfrm>
          <a:off x="0" y="0"/>
          <a:ext cx="0" cy="0"/>
          <a:chOff x="0" y="0"/>
          <a:chExt cx="0" cy="0"/>
        </a:xfrm>
      </p:grpSpPr>
      <p:sp>
        <p:nvSpPr>
          <p:cNvPr id="801" name="Google Shape;801;p18"/>
          <p:cNvSpPr txBox="1"/>
          <p:nvPr>
            <p:ph idx="4294967295" type="title"/>
          </p:nvPr>
        </p:nvSpPr>
        <p:spPr>
          <a:xfrm>
            <a:off x="1582056" y="246741"/>
            <a:ext cx="9085943" cy="94343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10000"/>
              <a:buFont typeface="Calibri"/>
              <a:buNone/>
            </a:pPr>
            <a:r>
              <a:rPr b="1" lang="en-US">
                <a:solidFill>
                  <a:srgbClr val="002060"/>
                </a:solidFill>
                <a:latin typeface="Calibri"/>
                <a:ea typeface="Calibri"/>
                <a:cs typeface="Calibri"/>
                <a:sym typeface="Calibri"/>
              </a:rPr>
              <a:t>  </a:t>
            </a:r>
            <a:r>
              <a:rPr b="1" lang="en-US" sz="3600">
                <a:solidFill>
                  <a:srgbClr val="002060"/>
                </a:solidFill>
                <a:latin typeface="Calibri"/>
                <a:ea typeface="Calibri"/>
                <a:cs typeface="Calibri"/>
                <a:sym typeface="Calibri"/>
              </a:rPr>
              <a:t>Students Centric – </a:t>
            </a:r>
            <a:br>
              <a:rPr b="1" lang="en-US" sz="3600">
                <a:solidFill>
                  <a:srgbClr val="002060"/>
                </a:solidFill>
                <a:latin typeface="Calibri"/>
                <a:ea typeface="Calibri"/>
                <a:cs typeface="Calibri"/>
                <a:sym typeface="Calibri"/>
              </a:rPr>
            </a:br>
            <a:r>
              <a:rPr b="1" lang="en-US" sz="3600">
                <a:solidFill>
                  <a:srgbClr val="002060"/>
                </a:solidFill>
                <a:latin typeface="Calibri"/>
                <a:ea typeface="Calibri"/>
                <a:cs typeface="Calibri"/>
                <a:sym typeface="Calibri"/>
              </a:rPr>
              <a:t>Modes of Teaching Delivery</a:t>
            </a:r>
            <a:endParaRPr b="1" sz="4000">
              <a:solidFill>
                <a:srgbClr val="002060"/>
              </a:solidFill>
            </a:endParaRPr>
          </a:p>
        </p:txBody>
      </p:sp>
      <p:sp>
        <p:nvSpPr>
          <p:cNvPr id="802" name="Google Shape;802;p18"/>
          <p:cNvSpPr/>
          <p:nvPr/>
        </p:nvSpPr>
        <p:spPr>
          <a:xfrm>
            <a:off x="624114" y="1436914"/>
            <a:ext cx="11205029" cy="530731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Modes of Delivery</a:t>
            </a:r>
            <a:endParaRPr b="1" i="0" sz="2000" u="none" cap="none" strike="noStrike">
              <a:solidFill>
                <a:schemeClr val="dk1"/>
              </a:solidFill>
              <a:latin typeface="Calibri"/>
              <a:ea typeface="Calibri"/>
              <a:cs typeface="Calibri"/>
              <a:sym typeface="Calibri"/>
            </a:endParaRPr>
          </a:p>
          <a:p>
            <a:pPr indent="-114300" lvl="2" marL="228600" marR="0" rtl="0" algn="l">
              <a:lnSpc>
                <a:spcPct val="75000"/>
              </a:lnSpc>
              <a:spcBef>
                <a:spcPts val="20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M1-Lecture with chalk and board</a:t>
            </a:r>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M2-Power point presentation </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M3-Lab work</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M4-Projects </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M5-Assignments </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M6-Industry experts</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M7-Seminars/webinars </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M8-Remedial class</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M9-Tutorial class</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03" name="Google Shape;80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7" name="Shape 807"/>
        <p:cNvGrpSpPr/>
        <p:nvPr/>
      </p:nvGrpSpPr>
      <p:grpSpPr>
        <a:xfrm>
          <a:off x="0" y="0"/>
          <a:ext cx="0" cy="0"/>
          <a:chOff x="0" y="0"/>
          <a:chExt cx="0" cy="0"/>
        </a:xfrm>
      </p:grpSpPr>
      <p:sp>
        <p:nvSpPr>
          <p:cNvPr id="808" name="Google Shape;808;p19"/>
          <p:cNvSpPr/>
          <p:nvPr/>
        </p:nvSpPr>
        <p:spPr>
          <a:xfrm>
            <a:off x="3152633" y="4885899"/>
            <a:ext cx="7670042" cy="28660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19"/>
          <p:cNvSpPr txBox="1"/>
          <p:nvPr>
            <p:ph idx="4294967295" type="title"/>
          </p:nvPr>
        </p:nvSpPr>
        <p:spPr>
          <a:xfrm>
            <a:off x="1422400" y="232227"/>
            <a:ext cx="9400275" cy="74251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600">
                <a:solidFill>
                  <a:srgbClr val="002060"/>
                </a:solidFill>
                <a:latin typeface="Calibri"/>
                <a:ea typeface="Calibri"/>
                <a:cs typeface="Calibri"/>
                <a:sym typeface="Calibri"/>
              </a:rPr>
              <a:t>Comparison of Curriculum Credits-US-IT, AICTE &amp; UoM</a:t>
            </a:r>
            <a:endParaRPr b="1" sz="3600">
              <a:solidFill>
                <a:srgbClr val="002060"/>
              </a:solidFill>
            </a:endParaRPr>
          </a:p>
        </p:txBody>
      </p:sp>
      <p:graphicFrame>
        <p:nvGraphicFramePr>
          <p:cNvPr id="810" name="Google Shape;810;p19"/>
          <p:cNvGraphicFramePr/>
          <p:nvPr/>
        </p:nvGraphicFramePr>
        <p:xfrm>
          <a:off x="573881" y="2864808"/>
          <a:ext cx="11044238" cy="4042182"/>
        </p:xfrm>
        <a:graphic>
          <a:graphicData uri="http://schemas.openxmlformats.org/drawingml/2006/chart">
            <c:chart r:id="rId3"/>
          </a:graphicData>
        </a:graphic>
      </p:graphicFrame>
      <p:sp>
        <p:nvSpPr>
          <p:cNvPr id="811" name="Google Shape;811;p19"/>
          <p:cNvSpPr txBox="1"/>
          <p:nvPr/>
        </p:nvSpPr>
        <p:spPr>
          <a:xfrm>
            <a:off x="1222651" y="972046"/>
            <a:ext cx="113056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Inference</a:t>
            </a:r>
            <a:r>
              <a:rPr lang="en-US" sz="18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On comparison of various curriculums the differentiator component offered to TCET students are </a:t>
            </a:r>
            <a:r>
              <a:rPr b="1" lang="en-US" sz="1800">
                <a:solidFill>
                  <a:srgbClr val="C00000"/>
                </a:solidFill>
                <a:latin typeface="Calibri"/>
                <a:ea typeface="Calibri"/>
                <a:cs typeface="Calibri"/>
                <a:sym typeface="Calibri"/>
              </a:rPr>
              <a:t>HME ( ESD, PS, ABL, RBL, PBL, Internship, Value Added Courses) component and specializations</a:t>
            </a:r>
            <a:r>
              <a:rPr lang="en-US" sz="18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The TCET autonomy scheme has a curriculum content distribution of 13.11% for BS, 4.37% for HSMC,13.59% for ES,27.69% for PC,9.71% for PE,5.83% for OE, 11.17 % for PROJ &amp; SI and 14.56 % for HSD.</a:t>
            </a:r>
            <a:endParaRPr/>
          </a:p>
          <a:p>
            <a:pPr indent="-342900" lvl="0" marL="342900" marR="0" rtl="0" algn="l">
              <a:spcBef>
                <a:spcPts val="0"/>
              </a:spcBef>
              <a:spcAft>
                <a:spcPts val="0"/>
              </a:spcAft>
              <a:buClr>
                <a:schemeClr val="dk1"/>
              </a:buClr>
              <a:buSzPts val="1800"/>
              <a:buFont typeface="Calibri"/>
              <a:buAutoNum type="alphaLcPeriod"/>
            </a:pPr>
            <a:r>
              <a:rPr b="1" lang="en-US" sz="1800">
                <a:solidFill>
                  <a:schemeClr val="dk1"/>
                </a:solidFill>
                <a:latin typeface="Calibri"/>
                <a:ea typeface="Calibri"/>
                <a:cs typeface="Calibri"/>
                <a:sym typeface="Calibri"/>
              </a:rPr>
              <a:t>206 credits</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176 credits of Scholastic </a:t>
            </a:r>
            <a:r>
              <a:rPr lang="en-US" sz="1800">
                <a:solidFill>
                  <a:schemeClr val="dk1"/>
                </a:solidFill>
                <a:latin typeface="Calibri"/>
                <a:ea typeface="Calibri"/>
                <a:cs typeface="Calibri"/>
                <a:sym typeface="Calibri"/>
              </a:rPr>
              <a:t>(includes 23 credits for project work &amp; internship)+ </a:t>
            </a:r>
            <a:r>
              <a:rPr b="1" lang="en-US" sz="1800">
                <a:solidFill>
                  <a:schemeClr val="dk1"/>
                </a:solidFill>
                <a:latin typeface="Calibri"/>
                <a:ea typeface="Calibri"/>
                <a:cs typeface="Calibri"/>
                <a:sym typeface="Calibri"/>
              </a:rPr>
              <a:t>30 credits of Co- Scholastic </a:t>
            </a:r>
            <a:r>
              <a:rPr lang="en-US" sz="1800">
                <a:solidFill>
                  <a:schemeClr val="dk1"/>
                </a:solidFill>
                <a:latin typeface="Calibri"/>
                <a:ea typeface="Calibri"/>
                <a:cs typeface="Calibri"/>
                <a:sym typeface="Calibri"/>
              </a:rPr>
              <a:t>(comprising of HME)</a:t>
            </a:r>
            <a:endParaRPr/>
          </a:p>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
          <p:cNvSpPr txBox="1"/>
          <p:nvPr>
            <p:ph idx="4294967295" type="title"/>
          </p:nvPr>
        </p:nvSpPr>
        <p:spPr>
          <a:xfrm>
            <a:off x="1625600" y="348343"/>
            <a:ext cx="9114972" cy="97722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Presentation Outline</a:t>
            </a:r>
            <a:endParaRPr/>
          </a:p>
        </p:txBody>
      </p:sp>
      <p:sp>
        <p:nvSpPr>
          <p:cNvPr id="520" name="Google Shape;520;p2"/>
          <p:cNvSpPr txBox="1"/>
          <p:nvPr>
            <p:ph idx="2" type="body"/>
          </p:nvPr>
        </p:nvSpPr>
        <p:spPr>
          <a:xfrm>
            <a:off x="4404405" y="1580015"/>
            <a:ext cx="7398657" cy="5082042"/>
          </a:xfrm>
          <a:prstGeom prst="rect">
            <a:avLst/>
          </a:prstGeom>
          <a:noFill/>
          <a:ln>
            <a:noFill/>
          </a:ln>
        </p:spPr>
        <p:txBody>
          <a:bodyPr anchorCtr="0" anchor="t" bIns="45700" lIns="91425" spcFirstLastPara="1" rIns="91425" wrap="square" tIns="45700">
            <a:normAutofit/>
          </a:bodyPr>
          <a:lstStyle/>
          <a:p>
            <a:pPr indent="-336550" lvl="0" marL="514350" rtl="0" algn="l">
              <a:lnSpc>
                <a:spcPct val="90000"/>
              </a:lnSpc>
              <a:spcBef>
                <a:spcPts val="0"/>
              </a:spcBef>
              <a:spcAft>
                <a:spcPts val="0"/>
              </a:spcAft>
              <a:buClr>
                <a:schemeClr val="dk1"/>
              </a:buClr>
              <a:buSzPts val="2800"/>
              <a:buFont typeface="Calibri"/>
              <a:buNone/>
            </a:pPr>
            <a:r>
              <a:t/>
            </a:r>
            <a:endParaRPr>
              <a:solidFill>
                <a:srgbClr val="C00000"/>
              </a:solidFill>
            </a:endParaRPr>
          </a:p>
          <a:p>
            <a:pPr indent="0" lvl="0" marL="0" rtl="0" algn="l">
              <a:lnSpc>
                <a:spcPct val="90000"/>
              </a:lnSpc>
              <a:spcBef>
                <a:spcPts val="1000"/>
              </a:spcBef>
              <a:spcAft>
                <a:spcPts val="0"/>
              </a:spcAft>
              <a:buClr>
                <a:srgbClr val="C00000"/>
              </a:buClr>
              <a:buSzPts val="2800"/>
              <a:buNone/>
            </a:pPr>
            <a:r>
              <a:rPr lang="en-US">
                <a:solidFill>
                  <a:srgbClr val="C00000"/>
                </a:solidFill>
              </a:rPr>
              <a:t>Part I: Compliance to previous NBA reports</a:t>
            </a:r>
            <a:endParaRPr/>
          </a:p>
          <a:p>
            <a:pPr indent="0" lvl="0" marL="0" rtl="0" algn="l">
              <a:lnSpc>
                <a:spcPct val="90000"/>
              </a:lnSpc>
              <a:spcBef>
                <a:spcPts val="1000"/>
              </a:spcBef>
              <a:spcAft>
                <a:spcPts val="0"/>
              </a:spcAft>
              <a:buClr>
                <a:srgbClr val="C00000"/>
              </a:buClr>
              <a:buSzPts val="2800"/>
              <a:buNone/>
            </a:pPr>
            <a:r>
              <a:rPr lang="en-US">
                <a:solidFill>
                  <a:srgbClr val="C00000"/>
                </a:solidFill>
              </a:rPr>
              <a:t>            Department Achievements/ Recognition –</a:t>
            </a:r>
            <a:endParaRPr/>
          </a:p>
          <a:p>
            <a:pPr indent="0" lvl="0" marL="0" rtl="0" algn="l">
              <a:lnSpc>
                <a:spcPct val="90000"/>
              </a:lnSpc>
              <a:spcBef>
                <a:spcPts val="1000"/>
              </a:spcBef>
              <a:spcAft>
                <a:spcPts val="0"/>
              </a:spcAft>
              <a:buClr>
                <a:srgbClr val="C00000"/>
              </a:buClr>
              <a:buSzPts val="2800"/>
              <a:buNone/>
            </a:pPr>
            <a:r>
              <a:rPr lang="en-US">
                <a:solidFill>
                  <a:srgbClr val="C00000"/>
                </a:solidFill>
              </a:rPr>
              <a:t>            Criteria-wise detailing</a:t>
            </a:r>
            <a:endParaRPr/>
          </a:p>
          <a:p>
            <a:pPr indent="0" lvl="0" marL="0" rtl="0" algn="l">
              <a:lnSpc>
                <a:spcPct val="90000"/>
              </a:lnSpc>
              <a:spcBef>
                <a:spcPts val="1000"/>
              </a:spcBef>
              <a:spcAft>
                <a:spcPts val="0"/>
              </a:spcAft>
              <a:buClr>
                <a:srgbClr val="C00000"/>
              </a:buClr>
              <a:buSzPts val="2800"/>
              <a:buNone/>
            </a:pPr>
            <a:r>
              <a:rPr lang="en-US">
                <a:solidFill>
                  <a:srgbClr val="C00000"/>
                </a:solidFill>
              </a:rPr>
              <a:t> </a:t>
            </a:r>
            <a:endParaRPr/>
          </a:p>
          <a:p>
            <a:pPr indent="0" lvl="0" marL="0" rtl="0" algn="l">
              <a:lnSpc>
                <a:spcPct val="90000"/>
              </a:lnSpc>
              <a:spcBef>
                <a:spcPts val="1000"/>
              </a:spcBef>
              <a:spcAft>
                <a:spcPts val="0"/>
              </a:spcAft>
              <a:buClr>
                <a:srgbClr val="C00000"/>
              </a:buClr>
              <a:buSzPts val="2800"/>
              <a:buNone/>
            </a:pPr>
            <a:r>
              <a:rPr lang="en-US">
                <a:solidFill>
                  <a:srgbClr val="C00000"/>
                </a:solidFill>
              </a:rPr>
              <a:t>Part II: OBE Philosophy of the Department </a:t>
            </a:r>
            <a:endParaRPr/>
          </a:p>
          <a:p>
            <a:pPr indent="-336550" lvl="0" marL="514350" rtl="0" algn="l">
              <a:lnSpc>
                <a:spcPct val="90000"/>
              </a:lnSpc>
              <a:spcBef>
                <a:spcPts val="1000"/>
              </a:spcBef>
              <a:spcAft>
                <a:spcPts val="0"/>
              </a:spcAft>
              <a:buClr>
                <a:schemeClr val="dk1"/>
              </a:buClr>
              <a:buSzPts val="2800"/>
              <a:buFont typeface="Calibri"/>
              <a:buNone/>
            </a:pPr>
            <a:r>
              <a:t/>
            </a:r>
            <a:endParaRPr>
              <a:solidFill>
                <a:srgbClr val="C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521" name="Google Shape;521;p2"/>
          <p:cNvPicPr preferRelativeResize="0"/>
          <p:nvPr/>
        </p:nvPicPr>
        <p:blipFill rotWithShape="1">
          <a:blip r:embed="rId3">
            <a:alphaModFix/>
          </a:blip>
          <a:srcRect b="0" l="0" r="0" t="0"/>
          <a:stretch/>
        </p:blipFill>
        <p:spPr>
          <a:xfrm>
            <a:off x="388938" y="1580015"/>
            <a:ext cx="3573461" cy="5277985"/>
          </a:xfrm>
          <a:prstGeom prst="rect">
            <a:avLst/>
          </a:prstGeom>
          <a:noFill/>
          <a:ln>
            <a:noFill/>
          </a:ln>
        </p:spPr>
      </p:pic>
      <p:sp>
        <p:nvSpPr>
          <p:cNvPr id="522" name="Google Shape;5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20"/>
          <p:cNvSpPr txBox="1"/>
          <p:nvPr>
            <p:ph idx="4294967295" type="title"/>
          </p:nvPr>
        </p:nvSpPr>
        <p:spPr>
          <a:xfrm>
            <a:off x="1464670" y="153424"/>
            <a:ext cx="9262660" cy="920634"/>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Gaps Identification and Action Taken </a:t>
            </a:r>
            <a:endParaRPr>
              <a:solidFill>
                <a:srgbClr val="002060"/>
              </a:solidFill>
            </a:endParaRPr>
          </a:p>
        </p:txBody>
      </p:sp>
      <p:sp>
        <p:nvSpPr>
          <p:cNvPr id="818" name="Google Shape;818;p20"/>
          <p:cNvSpPr/>
          <p:nvPr/>
        </p:nvSpPr>
        <p:spPr>
          <a:xfrm>
            <a:off x="838200" y="925457"/>
            <a:ext cx="10974317" cy="615167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203200" lvl="1" marL="114300" marR="0" rtl="0" algn="l">
              <a:lnSpc>
                <a:spcPct val="75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AY 2019-20</a:t>
            </a:r>
            <a:endParaRPr/>
          </a:p>
          <a:p>
            <a:pPr indent="-114300" lvl="2" marL="228600" marR="0" rtl="0" algn="l">
              <a:lnSpc>
                <a:spcPct val="75000"/>
              </a:lnSpc>
              <a:spcBef>
                <a:spcPts val="32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Gaps: </a:t>
            </a:r>
            <a:r>
              <a:rPr b="0" i="0" lang="en-US" sz="1400" u="none" cap="none" strike="noStrike">
                <a:solidFill>
                  <a:schemeClr val="dk1"/>
                </a:solidFill>
                <a:latin typeface="Calibri"/>
                <a:ea typeface="Calibri"/>
                <a:cs typeface="Calibri"/>
                <a:sym typeface="Calibri"/>
              </a:rPr>
              <a:t>Solutions in societal and environmental context, Entrepreneurship, higher studies &amp; modern tool usage , identification and support for Slow, Medium , fast learners</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Action Taken </a:t>
            </a:r>
            <a:r>
              <a:rPr b="0" i="0" lang="en-US" sz="1400" u="none" cap="none" strike="noStrike">
                <a:solidFill>
                  <a:schemeClr val="dk1"/>
                </a:solidFill>
                <a:latin typeface="Calibri"/>
                <a:ea typeface="Calibri"/>
                <a:cs typeface="Calibri"/>
                <a:sym typeface="Calibri"/>
              </a:rPr>
              <a:t>:Social internship, Audit / Mandatory/ /Holistic Student Development – </a:t>
            </a:r>
            <a:r>
              <a:rPr b="1" i="0" lang="en-US" sz="1400" u="none" cap="none" strike="noStrike">
                <a:solidFill>
                  <a:srgbClr val="C00000"/>
                </a:solidFill>
                <a:latin typeface="Calibri"/>
                <a:ea typeface="Calibri"/>
                <a:cs typeface="Calibri"/>
                <a:sym typeface="Calibri"/>
              </a:rPr>
              <a:t>HME courses with credit, Activity Points  in curriculum, case study based on Slow, Medium , fast learners </a:t>
            </a:r>
            <a:endParaRPr b="1" i="0" sz="1400" u="none" cap="none" strike="noStrike">
              <a:solidFill>
                <a:srgbClr val="C00000"/>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203200" lvl="1" marL="114300" marR="0" rtl="0" algn="l">
              <a:lnSpc>
                <a:spcPct val="75000"/>
              </a:lnSpc>
              <a:spcBef>
                <a:spcPts val="18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AY 2020-21</a:t>
            </a:r>
            <a:endParaRPr/>
          </a:p>
          <a:p>
            <a:pPr indent="-114300" lvl="2" marL="228600" marR="0" rtl="0" algn="l">
              <a:lnSpc>
                <a:spcPct val="75000"/>
              </a:lnSpc>
              <a:spcBef>
                <a:spcPts val="32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Gaps : </a:t>
            </a:r>
            <a:r>
              <a:rPr b="0" i="0" lang="en-US" sz="1400" u="none" cap="none" strike="noStrike">
                <a:solidFill>
                  <a:schemeClr val="dk1"/>
                </a:solidFill>
                <a:latin typeface="Calibri"/>
                <a:ea typeface="Calibri"/>
                <a:cs typeface="Calibri"/>
                <a:sym typeface="Calibri"/>
              </a:rPr>
              <a:t>Courses related the Engineer and Society, professional ethics, modern tool usage</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Action Taken: </a:t>
            </a:r>
            <a:r>
              <a:rPr b="0" i="0" lang="en-US" sz="1400" u="none" cap="none" strike="noStrike">
                <a:solidFill>
                  <a:schemeClr val="dk1"/>
                </a:solidFill>
                <a:latin typeface="Calibri"/>
                <a:ea typeface="Calibri"/>
                <a:cs typeface="Calibri"/>
                <a:sym typeface="Calibri"/>
              </a:rPr>
              <a:t>Social internship, Audit / Mandatory/ /Holistic Student Development </a:t>
            </a:r>
            <a:r>
              <a:rPr b="1" i="0" lang="en-US" sz="1400" u="none" cap="none" strike="noStrike">
                <a:solidFill>
                  <a:schemeClr val="dk1"/>
                </a:solidFill>
                <a:latin typeface="Calibri"/>
                <a:ea typeface="Calibri"/>
                <a:cs typeface="Calibri"/>
                <a:sym typeface="Calibri"/>
              </a:rPr>
              <a:t>– </a:t>
            </a:r>
            <a:r>
              <a:rPr b="1" i="0" lang="en-US" sz="1400" u="none" cap="none" strike="noStrike">
                <a:solidFill>
                  <a:srgbClr val="C00000"/>
                </a:solidFill>
                <a:latin typeface="Calibri"/>
                <a:ea typeface="Calibri"/>
                <a:cs typeface="Calibri"/>
                <a:sym typeface="Calibri"/>
              </a:rPr>
              <a:t>HSD courses with credit in curriculum</a:t>
            </a:r>
            <a:endParaRPr b="1" i="0" sz="1400" u="none" cap="none" strike="noStrike">
              <a:solidFill>
                <a:srgbClr val="C00000"/>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203200" lvl="1" marL="114300" marR="0" rtl="0" algn="l">
              <a:lnSpc>
                <a:spcPct val="75000"/>
              </a:lnSpc>
              <a:spcBef>
                <a:spcPts val="18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AY 2021-22</a:t>
            </a:r>
            <a:endParaRPr/>
          </a:p>
          <a:p>
            <a:pPr indent="-114300" lvl="2" marL="228600" marR="0" rtl="0" algn="l">
              <a:lnSpc>
                <a:spcPct val="75000"/>
              </a:lnSpc>
              <a:spcBef>
                <a:spcPts val="32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Gaps: </a:t>
            </a:r>
            <a:r>
              <a:rPr b="0" i="0" lang="en-US" sz="1400" u="none" cap="none" strike="noStrike">
                <a:solidFill>
                  <a:schemeClr val="dk1"/>
                </a:solidFill>
                <a:latin typeface="Calibri"/>
                <a:ea typeface="Calibri"/>
                <a:cs typeface="Calibri"/>
                <a:sym typeface="Calibri"/>
              </a:rPr>
              <a:t>Value based  and environmental context courses, modern tool usage</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Action Taken: </a:t>
            </a:r>
            <a:r>
              <a:rPr b="0" i="0" lang="en-US" sz="1400" u="none" cap="none" strike="noStrike">
                <a:solidFill>
                  <a:schemeClr val="dk1"/>
                </a:solidFill>
                <a:latin typeface="Calibri"/>
                <a:ea typeface="Calibri"/>
                <a:cs typeface="Calibri"/>
                <a:sym typeface="Calibri"/>
              </a:rPr>
              <a:t>Audit / Mandatory/ Holistic Student Development </a:t>
            </a:r>
            <a:r>
              <a:rPr b="1" i="0" lang="en-US" sz="1400" u="none" cap="none" strike="noStrike">
                <a:solidFill>
                  <a:schemeClr val="dk1"/>
                </a:solidFill>
                <a:latin typeface="Calibri"/>
                <a:ea typeface="Calibri"/>
                <a:cs typeface="Calibri"/>
                <a:sym typeface="Calibri"/>
              </a:rPr>
              <a:t>– </a:t>
            </a:r>
            <a:r>
              <a:rPr b="1" i="0" lang="en-US" sz="1400" u="none" cap="none" strike="noStrike">
                <a:solidFill>
                  <a:srgbClr val="C00000"/>
                </a:solidFill>
                <a:latin typeface="Calibri"/>
                <a:ea typeface="Calibri"/>
                <a:cs typeface="Calibri"/>
                <a:sym typeface="Calibri"/>
              </a:rPr>
              <a:t>HME courses with credit in curriculum, Activity points in curriculum  </a:t>
            </a:r>
            <a:endParaRPr/>
          </a:p>
        </p:txBody>
      </p:sp>
      <p:sp>
        <p:nvSpPr>
          <p:cNvPr id="819" name="Google Shape;819;p20"/>
          <p:cNvSpPr txBox="1"/>
          <p:nvPr/>
        </p:nvSpPr>
        <p:spPr>
          <a:xfrm>
            <a:off x="2968117" y="6517537"/>
            <a:ext cx="7833233" cy="37407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1" lang="en-US" sz="1400" u="sng">
                <a:solidFill>
                  <a:srgbClr val="00B050"/>
                </a:solidFill>
                <a:latin typeface="Times New Roman"/>
                <a:ea typeface="Times New Roman"/>
                <a:cs typeface="Times New Roman"/>
                <a:sym typeface="Times New Roman"/>
                <a:hlinkClick r:id="rId3">
                  <a:extLst>
                    <a:ext uri="{A12FA001-AC4F-418D-AE19-62706E023703}">
                      <ahyp:hlinkClr val="tx"/>
                    </a:ext>
                  </a:extLst>
                </a:hlinkClick>
              </a:rPr>
              <a:t> </a:t>
            </a:r>
            <a:r>
              <a:rPr b="1" i="1" lang="en-US" sz="1800" u="sng">
                <a:solidFill>
                  <a:srgbClr val="00B050"/>
                </a:solidFill>
                <a:latin typeface="Times New Roman"/>
                <a:ea typeface="Times New Roman"/>
                <a:cs typeface="Times New Roman"/>
                <a:sym typeface="Times New Roman"/>
                <a:hlinkClick r:id="rId4">
                  <a:extLst>
                    <a:ext uri="{A12FA001-AC4F-418D-AE19-62706E023703}">
                      <ahyp:hlinkClr val="tx"/>
                    </a:ext>
                  </a:extLst>
                </a:hlinkClick>
              </a:rPr>
              <a:t>Comparative enhancements in Programme Curriculum and TLP over the years</a:t>
            </a:r>
            <a:endParaRPr sz="1800">
              <a:solidFill>
                <a:schemeClr val="dk1"/>
              </a:solidFill>
              <a:latin typeface="Calibri"/>
              <a:ea typeface="Calibri"/>
              <a:cs typeface="Calibri"/>
              <a:sym typeface="Calibri"/>
            </a:endParaRPr>
          </a:p>
        </p:txBody>
      </p:sp>
      <p:sp>
        <p:nvSpPr>
          <p:cNvPr id="820" name="Google Shape;8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21"/>
          <p:cNvSpPr txBox="1"/>
          <p:nvPr/>
        </p:nvSpPr>
        <p:spPr>
          <a:xfrm>
            <a:off x="1240748" y="56274"/>
            <a:ext cx="9720467" cy="898134"/>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2400">
                <a:solidFill>
                  <a:srgbClr val="002060"/>
                </a:solidFill>
                <a:latin typeface="Fira Sans Extra Condensed"/>
                <a:ea typeface="Fira Sans Extra Condensed"/>
                <a:cs typeface="Fira Sans Extra Condensed"/>
                <a:sym typeface="Fira Sans Extra Condensed"/>
              </a:rPr>
              <a:t>State the delivery details of the content beyond the syllabus </a:t>
            </a:r>
            <a:endParaRPr/>
          </a:p>
          <a:p>
            <a:pPr indent="0" lvl="0" marL="0" marR="0" rtl="0" algn="ctr">
              <a:spcBef>
                <a:spcPts val="0"/>
              </a:spcBef>
              <a:spcAft>
                <a:spcPts val="0"/>
              </a:spcAft>
              <a:buNone/>
            </a:pPr>
            <a:r>
              <a:rPr b="1" lang="en-US" sz="2400">
                <a:solidFill>
                  <a:srgbClr val="002060"/>
                </a:solidFill>
                <a:latin typeface="Fira Sans Extra Condensed"/>
                <a:ea typeface="Fira Sans Extra Condensed"/>
                <a:cs typeface="Fira Sans Extra Condensed"/>
                <a:sym typeface="Fira Sans Extra Condensed"/>
              </a:rPr>
              <a:t>for the attainment of POs and PSOs: Course Delivery Methods </a:t>
            </a:r>
            <a:endParaRPr b="1" sz="2400">
              <a:solidFill>
                <a:srgbClr val="002060"/>
              </a:solidFill>
              <a:latin typeface="Fira Sans Extra Condensed"/>
              <a:ea typeface="Fira Sans Extra Condensed"/>
              <a:cs typeface="Fira Sans Extra Condensed"/>
              <a:sym typeface="Fira Sans Extra Condensed"/>
            </a:endParaRPr>
          </a:p>
        </p:txBody>
      </p:sp>
      <p:sp>
        <p:nvSpPr>
          <p:cNvPr id="826" name="Google Shape;826;p21"/>
          <p:cNvSpPr txBox="1"/>
          <p:nvPr/>
        </p:nvSpPr>
        <p:spPr>
          <a:xfrm>
            <a:off x="2085474" y="937650"/>
            <a:ext cx="2650000" cy="832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1800"/>
              <a:buFont typeface="Arial"/>
              <a:buNone/>
            </a:pPr>
            <a:r>
              <a:rPr b="1" lang="en-US" sz="1800"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Seminars</a:t>
            </a:r>
            <a:r>
              <a:rPr b="1" lang="en-US" sz="1800">
                <a:solidFill>
                  <a:srgbClr val="000000"/>
                </a:solidFill>
                <a:latin typeface="Times New Roman"/>
                <a:ea typeface="Times New Roman"/>
                <a:cs typeface="Times New Roman"/>
                <a:sym typeface="Times New Roman"/>
              </a:rPr>
              <a:t>, </a:t>
            </a:r>
            <a:r>
              <a:rPr b="1" lang="en-US" sz="18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Workshops</a:t>
            </a:r>
            <a:endParaRPr b="1" sz="1800">
              <a:solidFill>
                <a:srgbClr val="000000"/>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rgbClr val="000000"/>
              </a:buClr>
              <a:buSzPts val="1800"/>
              <a:buFont typeface="Arial"/>
              <a:buNone/>
            </a:pPr>
            <a:r>
              <a:rPr b="1" lang="en-US" sz="1800">
                <a:solidFill>
                  <a:schemeClr val="dk1"/>
                </a:solidFill>
                <a:latin typeface="Times New Roman"/>
                <a:ea typeface="Times New Roman"/>
                <a:cs typeface="Times New Roman"/>
                <a:sym typeface="Times New Roman"/>
              </a:rPr>
              <a:t>ACM, Non-Teaching</a:t>
            </a:r>
            <a:endParaRPr sz="1800">
              <a:solidFill>
                <a:schemeClr val="dk1"/>
              </a:solidFill>
              <a:latin typeface="Times New Roman"/>
              <a:ea typeface="Times New Roman"/>
              <a:cs typeface="Times New Roman"/>
              <a:sym typeface="Times New Roman"/>
            </a:endParaRPr>
          </a:p>
        </p:txBody>
      </p:sp>
      <p:sp>
        <p:nvSpPr>
          <p:cNvPr id="827" name="Google Shape;827;p21"/>
          <p:cNvSpPr txBox="1"/>
          <p:nvPr/>
        </p:nvSpPr>
        <p:spPr>
          <a:xfrm>
            <a:off x="932072" y="2196311"/>
            <a:ext cx="2650000" cy="832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rgbClr val="000000"/>
                </a:solidFill>
                <a:latin typeface="Times New Roman"/>
                <a:ea typeface="Times New Roman"/>
                <a:cs typeface="Times New Roman"/>
                <a:sym typeface="Times New Roman"/>
              </a:rPr>
              <a:t>Expert talks – </a:t>
            </a:r>
            <a:endParaRPr/>
          </a:p>
          <a:p>
            <a:pPr indent="0" lvl="0" marL="0" marR="0" rtl="0" algn="ctr">
              <a:lnSpc>
                <a:spcPct val="90000"/>
              </a:lnSpc>
              <a:spcBef>
                <a:spcPts val="0"/>
              </a:spcBef>
              <a:spcAft>
                <a:spcPts val="0"/>
              </a:spcAft>
              <a:buClr>
                <a:srgbClr val="000000"/>
              </a:buClr>
              <a:buSzPts val="1800"/>
              <a:buFont typeface="Arial"/>
              <a:buNone/>
            </a:pPr>
            <a:r>
              <a:rPr b="1" lang="en-US" sz="1800">
                <a:solidFill>
                  <a:srgbClr val="0070C0"/>
                </a:solidFill>
                <a:latin typeface="Times New Roman"/>
                <a:ea typeface="Times New Roman"/>
                <a:cs typeface="Times New Roman"/>
                <a:sym typeface="Times New Roman"/>
              </a:rPr>
              <a:t>SQL Training</a:t>
            </a:r>
            <a:endParaRPr/>
          </a:p>
          <a:p>
            <a:pPr indent="0" lvl="0" marL="0" marR="0" rtl="0" algn="ctr">
              <a:lnSpc>
                <a:spcPct val="90000"/>
              </a:lnSpc>
              <a:spcBef>
                <a:spcPts val="0"/>
              </a:spcBef>
              <a:spcAft>
                <a:spcPts val="0"/>
              </a:spcAft>
              <a:buClr>
                <a:srgbClr val="000000"/>
              </a:buClr>
              <a:buSzPts val="1800"/>
              <a:buFont typeface="Arial"/>
              <a:buNone/>
            </a:pPr>
            <a:r>
              <a:rPr b="1" lang="en-US" sz="1800">
                <a:solidFill>
                  <a:srgbClr val="0070C0"/>
                </a:solidFill>
                <a:latin typeface="Times New Roman"/>
                <a:ea typeface="Times New Roman"/>
                <a:cs typeface="Times New Roman"/>
                <a:sym typeface="Times New Roman"/>
              </a:rPr>
              <a:t>ASP .NET Training</a:t>
            </a:r>
            <a:endParaRPr sz="1800">
              <a:solidFill>
                <a:srgbClr val="0070C0"/>
              </a:solidFill>
              <a:latin typeface="Times New Roman"/>
              <a:ea typeface="Times New Roman"/>
              <a:cs typeface="Times New Roman"/>
              <a:sym typeface="Times New Roman"/>
            </a:endParaRPr>
          </a:p>
          <a:p>
            <a:pPr indent="0" lvl="0" marL="0" marR="0" rtl="0" algn="l">
              <a:lnSpc>
                <a:spcPct val="90000"/>
              </a:lnSpc>
              <a:spcBef>
                <a:spcPts val="2133"/>
              </a:spcBef>
              <a:spcAft>
                <a:spcPts val="2133"/>
              </a:spcAft>
              <a:buClr>
                <a:schemeClr val="dk1"/>
              </a:buClr>
              <a:buSzPts val="1600"/>
              <a:buFont typeface="Arial"/>
              <a:buNone/>
            </a:pPr>
            <a:r>
              <a:t/>
            </a:r>
            <a:endParaRPr sz="1600">
              <a:solidFill>
                <a:schemeClr val="dk1"/>
              </a:solidFill>
              <a:latin typeface="Roboto"/>
              <a:ea typeface="Roboto"/>
              <a:cs typeface="Roboto"/>
              <a:sym typeface="Roboto"/>
            </a:endParaRPr>
          </a:p>
        </p:txBody>
      </p:sp>
      <p:sp>
        <p:nvSpPr>
          <p:cNvPr id="828" name="Google Shape;828;p21"/>
          <p:cNvSpPr txBox="1"/>
          <p:nvPr/>
        </p:nvSpPr>
        <p:spPr>
          <a:xfrm>
            <a:off x="2104137" y="5886807"/>
            <a:ext cx="2650000" cy="832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1600"/>
              <a:buFont typeface="Arial"/>
              <a:buNone/>
            </a:pPr>
            <a:r>
              <a:rPr b="1" lang="en-US" sz="16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Certification courses COURSERA, UDEMY, UDACITY, SPOKEN TUTORIAL, NPTEL</a:t>
            </a:r>
            <a:endParaRPr sz="1600">
              <a:solidFill>
                <a:srgbClr val="000000"/>
              </a:solidFill>
              <a:latin typeface="Times New Roman"/>
              <a:ea typeface="Times New Roman"/>
              <a:cs typeface="Times New Roman"/>
              <a:sym typeface="Times New Roman"/>
            </a:endParaRPr>
          </a:p>
        </p:txBody>
      </p:sp>
      <p:sp>
        <p:nvSpPr>
          <p:cNvPr id="829" name="Google Shape;829;p21"/>
          <p:cNvSpPr txBox="1"/>
          <p:nvPr/>
        </p:nvSpPr>
        <p:spPr>
          <a:xfrm>
            <a:off x="7598347" y="905302"/>
            <a:ext cx="2766000" cy="1698054"/>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Times New Roman"/>
                <a:ea typeface="Times New Roman"/>
                <a:cs typeface="Times New Roman"/>
                <a:sym typeface="Times New Roman"/>
              </a:rPr>
              <a:t>Gap analysis and conduction of prerequisite lectures, </a:t>
            </a:r>
            <a:endParaRPr/>
          </a:p>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Times New Roman"/>
                <a:ea typeface="Times New Roman"/>
                <a:cs typeface="Times New Roman"/>
                <a:sym typeface="Times New Roman"/>
              </a:rPr>
              <a:t>Lab </a:t>
            </a:r>
            <a:endParaRPr sz="1800">
              <a:solidFill>
                <a:srgbClr val="000000"/>
              </a:solidFill>
              <a:latin typeface="Times New Roman"/>
              <a:ea typeface="Times New Roman"/>
              <a:cs typeface="Times New Roman"/>
              <a:sym typeface="Times New Roman"/>
            </a:endParaRPr>
          </a:p>
        </p:txBody>
      </p:sp>
      <p:sp>
        <p:nvSpPr>
          <p:cNvPr id="830" name="Google Shape;830;p21"/>
          <p:cNvSpPr txBox="1"/>
          <p:nvPr/>
        </p:nvSpPr>
        <p:spPr>
          <a:xfrm>
            <a:off x="8137558" y="2626430"/>
            <a:ext cx="2766000" cy="832800"/>
          </a:xfrm>
          <a:prstGeom prst="rect">
            <a:avLst/>
          </a:prstGeom>
          <a:noFill/>
          <a:ln>
            <a:noFill/>
          </a:ln>
        </p:spPr>
        <p:txBody>
          <a:bodyPr anchorCtr="0" anchor="t" bIns="121900" lIns="121900" spcFirstLastPara="1" rIns="121900" wrap="square" tIns="121900">
            <a:noAutofit/>
          </a:bodyPr>
          <a:lstStyle/>
          <a:p>
            <a:pPr indent="0" lvl="0" marL="0" marR="0" rtl="0" algn="r">
              <a:lnSpc>
                <a:spcPct val="90000"/>
              </a:lnSpc>
              <a:spcBef>
                <a:spcPts val="1000"/>
              </a:spcBef>
              <a:spcAft>
                <a:spcPts val="2133"/>
              </a:spcAft>
              <a:buClr>
                <a:schemeClr val="dk1"/>
              </a:buClr>
              <a:buSzPts val="1600"/>
              <a:buFont typeface="Arial"/>
              <a:buNone/>
            </a:pPr>
            <a:r>
              <a:rPr b="1" lang="en-US" sz="1600">
                <a:solidFill>
                  <a:schemeClr val="dk1"/>
                </a:solidFill>
                <a:latin typeface="Times New Roman"/>
                <a:ea typeface="Times New Roman"/>
                <a:cs typeface="Times New Roman"/>
                <a:sym typeface="Times New Roman"/>
              </a:rPr>
              <a:t>Mini Minor and Major project developments</a:t>
            </a:r>
            <a:endParaRPr sz="1600">
              <a:solidFill>
                <a:schemeClr val="dk1"/>
              </a:solidFill>
              <a:latin typeface="Roboto"/>
              <a:ea typeface="Roboto"/>
              <a:cs typeface="Roboto"/>
              <a:sym typeface="Roboto"/>
            </a:endParaRPr>
          </a:p>
        </p:txBody>
      </p:sp>
      <p:sp>
        <p:nvSpPr>
          <p:cNvPr id="831" name="Google Shape;831;p21"/>
          <p:cNvSpPr txBox="1"/>
          <p:nvPr/>
        </p:nvSpPr>
        <p:spPr>
          <a:xfrm>
            <a:off x="7998002" y="5898497"/>
            <a:ext cx="2766000" cy="832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1000"/>
              </a:spcBef>
              <a:spcAft>
                <a:spcPts val="0"/>
              </a:spcAft>
              <a:buClr>
                <a:srgbClr val="000000"/>
              </a:buClr>
              <a:buSzPts val="1600"/>
              <a:buFont typeface="Arial"/>
              <a:buNone/>
            </a:pPr>
            <a:r>
              <a:rPr b="1" lang="en-US" sz="1600" u="sng">
                <a:solidFill>
                  <a:schemeClr val="dk1"/>
                </a:solidFill>
                <a:latin typeface="Times New Roman"/>
                <a:ea typeface="Times New Roman"/>
                <a:cs typeface="Times New Roman"/>
                <a:sym typeface="Times New Roman"/>
                <a:hlinkClick r:id="rId6">
                  <a:extLst>
                    <a:ext uri="{A12FA001-AC4F-418D-AE19-62706E023703}">
                      <ahyp:hlinkClr val="tx"/>
                    </a:ext>
                  </a:extLst>
                </a:hlinkClick>
              </a:rPr>
              <a:t>Major or additional Minor degree through</a:t>
            </a:r>
            <a:r>
              <a:rPr lang="en-US" sz="1600" u="sng">
                <a:solidFill>
                  <a:schemeClr val="dk1"/>
                </a:solidFill>
                <a:latin typeface="Times New Roman"/>
                <a:ea typeface="Times New Roman"/>
                <a:cs typeface="Times New Roman"/>
                <a:sym typeface="Times New Roman"/>
                <a:hlinkClick r:id="rId7">
                  <a:extLst>
                    <a:ext uri="{A12FA001-AC4F-418D-AE19-62706E023703}">
                      <ahyp:hlinkClr val="tx"/>
                    </a:ext>
                  </a:extLst>
                </a:hlinkClick>
              </a:rPr>
              <a:t> </a:t>
            </a:r>
            <a:r>
              <a:rPr b="1" lang="en-US" sz="1600" u="sng">
                <a:solidFill>
                  <a:schemeClr val="dk1"/>
                </a:solidFill>
                <a:latin typeface="Times New Roman"/>
                <a:ea typeface="Times New Roman"/>
                <a:cs typeface="Times New Roman"/>
                <a:sym typeface="Times New Roman"/>
                <a:hlinkClick r:id="rId8">
                  <a:extLst>
                    <a:ext uri="{A12FA001-AC4F-418D-AE19-62706E023703}">
                      <ahyp:hlinkClr val="tx"/>
                    </a:ext>
                  </a:extLst>
                </a:hlinkClick>
              </a:rPr>
              <a:t>Specialization</a:t>
            </a:r>
            <a:endParaRPr sz="1600">
              <a:solidFill>
                <a:schemeClr val="dk1"/>
              </a:solidFill>
              <a:latin typeface="Times New Roman"/>
              <a:ea typeface="Times New Roman"/>
              <a:cs typeface="Times New Roman"/>
              <a:sym typeface="Times New Roman"/>
            </a:endParaRPr>
          </a:p>
        </p:txBody>
      </p:sp>
      <p:sp>
        <p:nvSpPr>
          <p:cNvPr id="832" name="Google Shape;832;p21"/>
          <p:cNvSpPr txBox="1"/>
          <p:nvPr/>
        </p:nvSpPr>
        <p:spPr>
          <a:xfrm>
            <a:off x="1197260" y="4032455"/>
            <a:ext cx="2650000" cy="1069548"/>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rgbClr val="000000"/>
              </a:buClr>
              <a:buSzPts val="1600"/>
              <a:buFont typeface="Arial"/>
              <a:buNone/>
            </a:pPr>
            <a:r>
              <a:rPr b="1" lang="en-US" sz="1600">
                <a:solidFill>
                  <a:srgbClr val="000000"/>
                </a:solidFill>
                <a:latin typeface="Times New Roman"/>
                <a:ea typeface="Times New Roman"/>
                <a:cs typeface="Times New Roman"/>
                <a:sym typeface="Times New Roman"/>
              </a:rPr>
              <a:t>Value addition courses activities</a:t>
            </a:r>
            <a:endParaRPr sz="1800">
              <a:solidFill>
                <a:srgbClr val="000000"/>
              </a:solidFill>
              <a:latin typeface="Times New Roman"/>
              <a:ea typeface="Times New Roman"/>
              <a:cs typeface="Times New Roman"/>
              <a:sym typeface="Times New Roman"/>
            </a:endParaRPr>
          </a:p>
          <a:p>
            <a:pPr indent="0" lvl="0" marL="0" marR="0" rtl="0" algn="l">
              <a:lnSpc>
                <a:spcPct val="90000"/>
              </a:lnSpc>
              <a:spcBef>
                <a:spcPts val="420"/>
              </a:spcBef>
              <a:spcAft>
                <a:spcPts val="0"/>
              </a:spcAft>
              <a:buClr>
                <a:srgbClr val="000000"/>
              </a:buClr>
              <a:buSzPts val="1600"/>
              <a:buFont typeface="Arial"/>
              <a:buNone/>
            </a:pPr>
            <a:r>
              <a:rPr b="1" lang="en-US" sz="1600" u="sng">
                <a:solidFill>
                  <a:srgbClr val="000000"/>
                </a:solidFill>
                <a:latin typeface="Times New Roman"/>
                <a:ea typeface="Times New Roman"/>
                <a:cs typeface="Times New Roman"/>
                <a:sym typeface="Times New Roman"/>
                <a:hlinkClick r:id="rId9">
                  <a:extLst>
                    <a:ext uri="{A12FA001-AC4F-418D-AE19-62706E023703}">
                      <ahyp:hlinkClr val="tx"/>
                    </a:ext>
                  </a:extLst>
                </a:hlinkClick>
              </a:rPr>
              <a:t>INNOVATIVE  EXAMINATION</a:t>
            </a:r>
            <a:endParaRPr sz="1600">
              <a:solidFill>
                <a:srgbClr val="000000"/>
              </a:solidFill>
              <a:latin typeface="Times New Roman"/>
              <a:ea typeface="Times New Roman"/>
              <a:cs typeface="Times New Roman"/>
              <a:sym typeface="Times New Roman"/>
            </a:endParaRPr>
          </a:p>
        </p:txBody>
      </p:sp>
      <p:sp>
        <p:nvSpPr>
          <p:cNvPr id="833" name="Google Shape;833;p21"/>
          <p:cNvSpPr txBox="1"/>
          <p:nvPr/>
        </p:nvSpPr>
        <p:spPr>
          <a:xfrm>
            <a:off x="8493518" y="4256560"/>
            <a:ext cx="3099483" cy="8328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1000"/>
              </a:spcBef>
              <a:spcAft>
                <a:spcPts val="0"/>
              </a:spcAft>
              <a:buClr>
                <a:srgbClr val="000000"/>
              </a:buClr>
              <a:buSzPts val="1600"/>
              <a:buFont typeface="Arial"/>
              <a:buNone/>
            </a:pPr>
            <a:r>
              <a:rPr b="1" lang="en-US" sz="1600">
                <a:solidFill>
                  <a:schemeClr val="dk1"/>
                </a:solidFill>
                <a:latin typeface="Times New Roman"/>
                <a:ea typeface="Times New Roman"/>
                <a:cs typeface="Times New Roman"/>
                <a:sym typeface="Times New Roman"/>
              </a:rPr>
              <a:t>Curricular and Co-curricular activities,</a:t>
            </a:r>
            <a:endParaRPr/>
          </a:p>
          <a:p>
            <a:pPr indent="0" lvl="0" marL="0" marR="0" rtl="0" algn="ctr">
              <a:lnSpc>
                <a:spcPct val="90000"/>
              </a:lnSpc>
              <a:spcBef>
                <a:spcPts val="1000"/>
              </a:spcBef>
              <a:spcAft>
                <a:spcPts val="0"/>
              </a:spcAft>
              <a:buClr>
                <a:srgbClr val="000000"/>
              </a:buClr>
              <a:buSzPts val="1600"/>
              <a:buFont typeface="Arial"/>
              <a:buNone/>
            </a:pPr>
            <a:r>
              <a:rPr b="1" lang="en-US" sz="1600" u="sng">
                <a:solidFill>
                  <a:schemeClr val="dk1"/>
                </a:solidFill>
                <a:latin typeface="Times New Roman"/>
                <a:ea typeface="Times New Roman"/>
                <a:cs typeface="Times New Roman"/>
                <a:sym typeface="Times New Roman"/>
                <a:hlinkClick r:id="rId10">
                  <a:extLst>
                    <a:ext uri="{A12FA001-AC4F-418D-AE19-62706E023703}">
                      <ahyp:hlinkClr val="tx"/>
                    </a:ext>
                  </a:extLst>
                </a:hlinkClick>
              </a:rPr>
              <a:t>Industrial Visits</a:t>
            </a:r>
            <a:endParaRPr sz="1600">
              <a:solidFill>
                <a:schemeClr val="dk1"/>
              </a:solidFill>
              <a:latin typeface="Times New Roman"/>
              <a:ea typeface="Times New Roman"/>
              <a:cs typeface="Times New Roman"/>
              <a:sym typeface="Times New Roman"/>
            </a:endParaRPr>
          </a:p>
          <a:p>
            <a:pPr indent="0" lvl="0" marL="0" marR="0" rtl="0" algn="ctr">
              <a:lnSpc>
                <a:spcPct val="90000"/>
              </a:lnSpc>
              <a:spcBef>
                <a:spcPts val="1000"/>
              </a:spcBef>
              <a:spcAft>
                <a:spcPts val="0"/>
              </a:spcAft>
              <a:buClr>
                <a:srgbClr val="000000"/>
              </a:buClr>
              <a:buSzPts val="1600"/>
              <a:buFont typeface="Arial"/>
              <a:buNone/>
            </a:pPr>
            <a:r>
              <a:t/>
            </a:r>
            <a:endParaRPr b="1" sz="1600">
              <a:solidFill>
                <a:schemeClr val="dk1"/>
              </a:solidFill>
              <a:latin typeface="Times New Roman"/>
              <a:ea typeface="Times New Roman"/>
              <a:cs typeface="Times New Roman"/>
              <a:sym typeface="Times New Roman"/>
            </a:endParaRPr>
          </a:p>
        </p:txBody>
      </p:sp>
      <p:grpSp>
        <p:nvGrpSpPr>
          <p:cNvPr id="834" name="Google Shape;834;p21"/>
          <p:cNvGrpSpPr/>
          <p:nvPr/>
        </p:nvGrpSpPr>
        <p:grpSpPr>
          <a:xfrm>
            <a:off x="3659365" y="1476234"/>
            <a:ext cx="4873276" cy="4826973"/>
            <a:chOff x="2744523" y="1107175"/>
            <a:chExt cx="3654957" cy="3620230"/>
          </a:xfrm>
        </p:grpSpPr>
        <p:sp>
          <p:nvSpPr>
            <p:cNvPr id="835" name="Google Shape;835;p21"/>
            <p:cNvSpPr/>
            <p:nvPr/>
          </p:nvSpPr>
          <p:spPr>
            <a:xfrm>
              <a:off x="2937446" y="1787122"/>
              <a:ext cx="1549970" cy="1096052"/>
            </a:xfrm>
            <a:custGeom>
              <a:rect b="b" l="l" r="r" t="t"/>
              <a:pathLst>
                <a:path extrusionOk="0" h="12328" w="17434">
                  <a:moveTo>
                    <a:pt x="5106" y="1"/>
                  </a:moveTo>
                  <a:cubicBezTo>
                    <a:pt x="2024" y="3215"/>
                    <a:pt x="99" y="7547"/>
                    <a:pt x="0" y="12327"/>
                  </a:cubicBezTo>
                  <a:lnTo>
                    <a:pt x="17433" y="12327"/>
                  </a:lnTo>
                  <a:lnTo>
                    <a:pt x="5106" y="1"/>
                  </a:ln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36" name="Google Shape;836;p21"/>
            <p:cNvSpPr/>
            <p:nvPr/>
          </p:nvSpPr>
          <p:spPr>
            <a:xfrm>
              <a:off x="2937446" y="2951958"/>
              <a:ext cx="1549970" cy="1096052"/>
            </a:xfrm>
            <a:custGeom>
              <a:rect b="b" l="l" r="r" t="t"/>
              <a:pathLst>
                <a:path extrusionOk="0" h="12328" w="17434">
                  <a:moveTo>
                    <a:pt x="0" y="1"/>
                  </a:moveTo>
                  <a:cubicBezTo>
                    <a:pt x="99" y="4782"/>
                    <a:pt x="2023" y="9114"/>
                    <a:pt x="5106" y="12327"/>
                  </a:cubicBezTo>
                  <a:lnTo>
                    <a:pt x="17433" y="1"/>
                  </a:ln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37" name="Google Shape;837;p21"/>
            <p:cNvSpPr/>
            <p:nvPr/>
          </p:nvSpPr>
          <p:spPr>
            <a:xfrm>
              <a:off x="4605117" y="1284363"/>
              <a:ext cx="1095932" cy="1550013"/>
            </a:xfrm>
            <a:custGeom>
              <a:rect b="b" l="l" r="r" t="t"/>
              <a:pathLst>
                <a:path extrusionOk="0" h="17434" w="12327">
                  <a:moveTo>
                    <a:pt x="0" y="1"/>
                  </a:moveTo>
                  <a:lnTo>
                    <a:pt x="0" y="17434"/>
                  </a:lnTo>
                  <a:lnTo>
                    <a:pt x="6873" y="10560"/>
                  </a:lnTo>
                  <a:lnTo>
                    <a:pt x="12327" y="5106"/>
                  </a:lnTo>
                  <a:cubicBezTo>
                    <a:pt x="9113" y="2025"/>
                    <a:pt x="4781" y="100"/>
                    <a:pt x="0" y="1"/>
                  </a:cubicBez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38" name="Google Shape;838;p21"/>
            <p:cNvSpPr/>
            <p:nvPr/>
          </p:nvSpPr>
          <p:spPr>
            <a:xfrm>
              <a:off x="4653837" y="1787122"/>
              <a:ext cx="1549881" cy="1096052"/>
            </a:xfrm>
            <a:custGeom>
              <a:rect b="b" l="l" r="r" t="t"/>
              <a:pathLst>
                <a:path extrusionOk="0" h="12328" w="17433">
                  <a:moveTo>
                    <a:pt x="12327" y="1"/>
                  </a:moveTo>
                  <a:lnTo>
                    <a:pt x="1" y="12327"/>
                  </a:lnTo>
                  <a:lnTo>
                    <a:pt x="17433" y="12327"/>
                  </a:lnTo>
                  <a:cubicBezTo>
                    <a:pt x="17334" y="7545"/>
                    <a:pt x="15410" y="3214"/>
                    <a:pt x="12327" y="1"/>
                  </a:cubicBez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39" name="Google Shape;839;p21"/>
            <p:cNvSpPr/>
            <p:nvPr/>
          </p:nvSpPr>
          <p:spPr>
            <a:xfrm>
              <a:off x="3440112" y="3000767"/>
              <a:ext cx="1096021" cy="1549924"/>
            </a:xfrm>
            <a:custGeom>
              <a:rect b="b" l="l" r="r" t="t"/>
              <a:pathLst>
                <a:path extrusionOk="0" h="17433" w="12328">
                  <a:moveTo>
                    <a:pt x="12328" y="0"/>
                  </a:moveTo>
                  <a:lnTo>
                    <a:pt x="0" y="12327"/>
                  </a:lnTo>
                  <a:cubicBezTo>
                    <a:pt x="3215" y="15409"/>
                    <a:pt x="7547" y="17334"/>
                    <a:pt x="12328" y="17432"/>
                  </a:cubicBezTo>
                  <a:lnTo>
                    <a:pt x="12328" y="0"/>
                  </a:ln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0" name="Google Shape;840;p21"/>
            <p:cNvSpPr/>
            <p:nvPr/>
          </p:nvSpPr>
          <p:spPr>
            <a:xfrm>
              <a:off x="3440112" y="1284363"/>
              <a:ext cx="1096021" cy="1550013"/>
            </a:xfrm>
            <a:custGeom>
              <a:rect b="b" l="l" r="r" t="t"/>
              <a:pathLst>
                <a:path extrusionOk="0" h="17434" w="12328">
                  <a:moveTo>
                    <a:pt x="12328" y="1"/>
                  </a:moveTo>
                  <a:cubicBezTo>
                    <a:pt x="7547" y="100"/>
                    <a:pt x="3215" y="2025"/>
                    <a:pt x="0" y="5106"/>
                  </a:cubicBezTo>
                  <a:lnTo>
                    <a:pt x="5454" y="10560"/>
                  </a:lnTo>
                  <a:lnTo>
                    <a:pt x="12328" y="17434"/>
                  </a:lnTo>
                  <a:lnTo>
                    <a:pt x="12328" y="1"/>
                  </a:ln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1" name="Google Shape;841;p21"/>
            <p:cNvSpPr/>
            <p:nvPr/>
          </p:nvSpPr>
          <p:spPr>
            <a:xfrm>
              <a:off x="4605117" y="3000767"/>
              <a:ext cx="1095932" cy="1549924"/>
            </a:xfrm>
            <a:custGeom>
              <a:rect b="b" l="l" r="r" t="t"/>
              <a:pathLst>
                <a:path extrusionOk="0" h="17433" w="12327">
                  <a:moveTo>
                    <a:pt x="0" y="0"/>
                  </a:moveTo>
                  <a:lnTo>
                    <a:pt x="0" y="17432"/>
                  </a:lnTo>
                  <a:cubicBezTo>
                    <a:pt x="4782" y="17334"/>
                    <a:pt x="9114" y="15409"/>
                    <a:pt x="12327" y="12327"/>
                  </a:cubicBezTo>
                  <a:lnTo>
                    <a:pt x="0" y="0"/>
                  </a:ln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2" name="Google Shape;842;p21"/>
            <p:cNvSpPr/>
            <p:nvPr/>
          </p:nvSpPr>
          <p:spPr>
            <a:xfrm>
              <a:off x="4653837" y="2951958"/>
              <a:ext cx="1549881" cy="1096052"/>
            </a:xfrm>
            <a:custGeom>
              <a:rect b="b" l="l" r="r" t="t"/>
              <a:pathLst>
                <a:path extrusionOk="0" h="12328" w="17433">
                  <a:moveTo>
                    <a:pt x="1" y="1"/>
                  </a:moveTo>
                  <a:lnTo>
                    <a:pt x="12327" y="12327"/>
                  </a:lnTo>
                  <a:cubicBezTo>
                    <a:pt x="15410" y="9113"/>
                    <a:pt x="17335" y="4781"/>
                    <a:pt x="17433" y="1"/>
                  </a:cubicBez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3" name="Google Shape;843;p21"/>
            <p:cNvSpPr/>
            <p:nvPr/>
          </p:nvSpPr>
          <p:spPr>
            <a:xfrm>
              <a:off x="2930956" y="1777787"/>
              <a:ext cx="1572107" cy="1111699"/>
            </a:xfrm>
            <a:custGeom>
              <a:rect b="b" l="l" r="r" t="t"/>
              <a:pathLst>
                <a:path extrusionOk="0" h="12504" w="17683">
                  <a:moveTo>
                    <a:pt x="17682" y="12504"/>
                  </a:moveTo>
                  <a:lnTo>
                    <a:pt x="1" y="12504"/>
                  </a:lnTo>
                  <a:lnTo>
                    <a:pt x="2" y="12430"/>
                  </a:lnTo>
                  <a:cubicBezTo>
                    <a:pt x="98" y="7796"/>
                    <a:pt x="1918" y="3401"/>
                    <a:pt x="5128" y="55"/>
                  </a:cubicBezTo>
                  <a:lnTo>
                    <a:pt x="5179" y="0"/>
                  </a:lnTo>
                  <a:lnTo>
                    <a:pt x="5231" y="53"/>
                  </a:lnTo>
                  <a:close/>
                  <a:moveTo>
                    <a:pt x="149" y="12360"/>
                  </a:moveTo>
                  <a:lnTo>
                    <a:pt x="17330" y="12360"/>
                  </a:lnTo>
                  <a:lnTo>
                    <a:pt x="5182" y="209"/>
                  </a:lnTo>
                  <a:cubicBezTo>
                    <a:pt x="2046" y="3505"/>
                    <a:pt x="262" y="7814"/>
                    <a:pt x="149" y="12360"/>
                  </a:cubicBezTo>
                  <a:close/>
                </a:path>
              </a:pathLst>
            </a:custGeom>
            <a:solidFill>
              <a:srgbClr val="F9F9F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4" name="Google Shape;844;p21"/>
            <p:cNvSpPr/>
            <p:nvPr/>
          </p:nvSpPr>
          <p:spPr>
            <a:xfrm>
              <a:off x="3430955" y="2985209"/>
              <a:ext cx="1111668" cy="1572062"/>
            </a:xfrm>
            <a:custGeom>
              <a:rect b="b" l="l" r="r" t="t"/>
              <a:pathLst>
                <a:path extrusionOk="0" h="17682" w="12504">
                  <a:moveTo>
                    <a:pt x="12504" y="17682"/>
                  </a:moveTo>
                  <a:lnTo>
                    <a:pt x="12430" y="17681"/>
                  </a:lnTo>
                  <a:cubicBezTo>
                    <a:pt x="7796" y="17585"/>
                    <a:pt x="3400" y="15765"/>
                    <a:pt x="54" y="12555"/>
                  </a:cubicBezTo>
                  <a:lnTo>
                    <a:pt x="0" y="12504"/>
                  </a:lnTo>
                  <a:lnTo>
                    <a:pt x="52" y="12450"/>
                  </a:lnTo>
                  <a:lnTo>
                    <a:pt x="12504" y="0"/>
                  </a:lnTo>
                  <a:close/>
                  <a:moveTo>
                    <a:pt x="209" y="12501"/>
                  </a:moveTo>
                  <a:cubicBezTo>
                    <a:pt x="3504" y="15637"/>
                    <a:pt x="7812" y="17421"/>
                    <a:pt x="12358" y="17534"/>
                  </a:cubicBezTo>
                  <a:lnTo>
                    <a:pt x="12358" y="351"/>
                  </a:lnTo>
                  <a:close/>
                </a:path>
              </a:pathLst>
            </a:custGeom>
            <a:solidFill>
              <a:srgbClr val="F9F9F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5" name="Google Shape;845;p21"/>
            <p:cNvSpPr/>
            <p:nvPr/>
          </p:nvSpPr>
          <p:spPr>
            <a:xfrm>
              <a:off x="3788796" y="2135630"/>
              <a:ext cx="1563750" cy="1563883"/>
            </a:xfrm>
            <a:custGeom>
              <a:rect b="b" l="l" r="r" t="t"/>
              <a:pathLst>
                <a:path extrusionOk="0" h="17590" w="17589">
                  <a:moveTo>
                    <a:pt x="8795" y="17589"/>
                  </a:moveTo>
                  <a:cubicBezTo>
                    <a:pt x="3945" y="17589"/>
                    <a:pt x="0" y="13644"/>
                    <a:pt x="0" y="8795"/>
                  </a:cubicBezTo>
                  <a:cubicBezTo>
                    <a:pt x="0" y="3945"/>
                    <a:pt x="3946" y="1"/>
                    <a:pt x="8795" y="1"/>
                  </a:cubicBezTo>
                  <a:cubicBezTo>
                    <a:pt x="13644" y="1"/>
                    <a:pt x="17589" y="3946"/>
                    <a:pt x="17589" y="8795"/>
                  </a:cubicBezTo>
                  <a:cubicBezTo>
                    <a:pt x="17589" y="13644"/>
                    <a:pt x="13644" y="17589"/>
                    <a:pt x="8795" y="17589"/>
                  </a:cubicBezTo>
                  <a:close/>
                  <a:moveTo>
                    <a:pt x="8795" y="93"/>
                  </a:moveTo>
                  <a:cubicBezTo>
                    <a:pt x="3996" y="93"/>
                    <a:pt x="92" y="3996"/>
                    <a:pt x="92" y="8795"/>
                  </a:cubicBezTo>
                  <a:cubicBezTo>
                    <a:pt x="92" y="13594"/>
                    <a:pt x="3996" y="17497"/>
                    <a:pt x="8795" y="17497"/>
                  </a:cubicBezTo>
                  <a:cubicBezTo>
                    <a:pt x="13593" y="17497"/>
                    <a:pt x="17497" y="13594"/>
                    <a:pt x="17497" y="8795"/>
                  </a:cubicBezTo>
                  <a:cubicBezTo>
                    <a:pt x="17497" y="3996"/>
                    <a:pt x="13592" y="93"/>
                    <a:pt x="8795" y="93"/>
                  </a:cubicBezTo>
                  <a:close/>
                </a:path>
              </a:pathLst>
            </a:custGeom>
            <a:solidFill>
              <a:srgbClr val="F9F9F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6" name="Google Shape;846;p21"/>
            <p:cNvSpPr/>
            <p:nvPr/>
          </p:nvSpPr>
          <p:spPr>
            <a:xfrm>
              <a:off x="2937446" y="2951958"/>
              <a:ext cx="1549970" cy="1096052"/>
            </a:xfrm>
            <a:custGeom>
              <a:rect b="b" l="l" r="r" t="t"/>
              <a:pathLst>
                <a:path extrusionOk="0" h="12328" w="17434">
                  <a:moveTo>
                    <a:pt x="0" y="1"/>
                  </a:moveTo>
                  <a:cubicBezTo>
                    <a:pt x="99" y="4782"/>
                    <a:pt x="2023" y="9114"/>
                    <a:pt x="5106" y="12327"/>
                  </a:cubicBezTo>
                  <a:lnTo>
                    <a:pt x="17433" y="1"/>
                  </a:ln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7" name="Google Shape;847;p21"/>
            <p:cNvSpPr/>
            <p:nvPr/>
          </p:nvSpPr>
          <p:spPr>
            <a:xfrm>
              <a:off x="2744523" y="3298866"/>
              <a:ext cx="420254" cy="555050"/>
            </a:xfrm>
            <a:custGeom>
              <a:rect b="b" l="l" r="r" t="t"/>
              <a:pathLst>
                <a:path extrusionOk="0" h="6243" w="4727">
                  <a:moveTo>
                    <a:pt x="2136" y="0"/>
                  </a:moveTo>
                  <a:cubicBezTo>
                    <a:pt x="1828" y="157"/>
                    <a:pt x="1540" y="361"/>
                    <a:pt x="1284" y="619"/>
                  </a:cubicBezTo>
                  <a:cubicBezTo>
                    <a:pt x="0" y="1908"/>
                    <a:pt x="5" y="3998"/>
                    <a:pt x="1295" y="5282"/>
                  </a:cubicBezTo>
                  <a:cubicBezTo>
                    <a:pt x="1938" y="5923"/>
                    <a:pt x="2779" y="6242"/>
                    <a:pt x="3620" y="6242"/>
                  </a:cubicBezTo>
                  <a:cubicBezTo>
                    <a:pt x="3995" y="6242"/>
                    <a:pt x="4369" y="6179"/>
                    <a:pt x="4726" y="6052"/>
                  </a:cubicBezTo>
                  <a:cubicBezTo>
                    <a:pt x="3531" y="4229"/>
                    <a:pt x="2644" y="2188"/>
                    <a:pt x="21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8" name="Google Shape;848;p21"/>
            <p:cNvSpPr/>
            <p:nvPr/>
          </p:nvSpPr>
          <p:spPr>
            <a:xfrm>
              <a:off x="3622989" y="2951958"/>
              <a:ext cx="585884" cy="611150"/>
            </a:xfrm>
            <a:custGeom>
              <a:rect b="b" l="l" r="r" t="t"/>
              <a:pathLst>
                <a:path extrusionOk="0" h="6874" w="6590">
                  <a:moveTo>
                    <a:pt x="0" y="1"/>
                  </a:moveTo>
                  <a:cubicBezTo>
                    <a:pt x="95" y="2653"/>
                    <a:pt x="1158" y="5058"/>
                    <a:pt x="2849" y="6874"/>
                  </a:cubicBezTo>
                  <a:lnTo>
                    <a:pt x="4757" y="4965"/>
                  </a:lnTo>
                  <a:cubicBezTo>
                    <a:pt x="6589" y="3134"/>
                    <a:pt x="5292" y="1"/>
                    <a:pt x="269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49" name="Google Shape;849;p21"/>
            <p:cNvSpPr/>
            <p:nvPr/>
          </p:nvSpPr>
          <p:spPr>
            <a:xfrm>
              <a:off x="3440112" y="3000767"/>
              <a:ext cx="1096021" cy="1549924"/>
            </a:xfrm>
            <a:custGeom>
              <a:rect b="b" l="l" r="r" t="t"/>
              <a:pathLst>
                <a:path extrusionOk="0" h="17433" w="12328">
                  <a:moveTo>
                    <a:pt x="12328" y="0"/>
                  </a:moveTo>
                  <a:lnTo>
                    <a:pt x="0" y="12327"/>
                  </a:lnTo>
                  <a:cubicBezTo>
                    <a:pt x="3215" y="15409"/>
                    <a:pt x="7547" y="17334"/>
                    <a:pt x="12328" y="17432"/>
                  </a:cubicBezTo>
                  <a:lnTo>
                    <a:pt x="12328" y="0"/>
                  </a:ln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0" name="Google Shape;850;p21"/>
            <p:cNvSpPr/>
            <p:nvPr/>
          </p:nvSpPr>
          <p:spPr>
            <a:xfrm>
              <a:off x="3664241" y="4341635"/>
              <a:ext cx="557612" cy="385770"/>
            </a:xfrm>
            <a:custGeom>
              <a:rect b="b" l="l" r="r" t="t"/>
              <a:pathLst>
                <a:path extrusionOk="0" h="4339" w="6272">
                  <a:moveTo>
                    <a:pt x="169" y="0"/>
                  </a:moveTo>
                  <a:cubicBezTo>
                    <a:pt x="61" y="326"/>
                    <a:pt x="2" y="676"/>
                    <a:pt x="2" y="1040"/>
                  </a:cubicBezTo>
                  <a:cubicBezTo>
                    <a:pt x="1" y="2861"/>
                    <a:pt x="1475" y="4336"/>
                    <a:pt x="3296" y="4338"/>
                  </a:cubicBezTo>
                  <a:cubicBezTo>
                    <a:pt x="3297" y="4338"/>
                    <a:pt x="3298" y="4338"/>
                    <a:pt x="3299" y="4338"/>
                  </a:cubicBezTo>
                  <a:cubicBezTo>
                    <a:pt x="4610" y="4338"/>
                    <a:pt x="5741" y="3574"/>
                    <a:pt x="6272" y="2467"/>
                  </a:cubicBezTo>
                  <a:cubicBezTo>
                    <a:pt x="4072" y="2002"/>
                    <a:pt x="2015" y="1156"/>
                    <a:pt x="1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1" name="Google Shape;851;p21"/>
            <p:cNvSpPr/>
            <p:nvPr/>
          </p:nvSpPr>
          <p:spPr>
            <a:xfrm>
              <a:off x="3924998" y="3365812"/>
              <a:ext cx="611133" cy="499216"/>
            </a:xfrm>
            <a:custGeom>
              <a:rect b="b" l="l" r="r" t="t"/>
              <a:pathLst>
                <a:path extrusionOk="0" h="5615" w="6874">
                  <a:moveTo>
                    <a:pt x="3944" y="1"/>
                  </a:moveTo>
                  <a:cubicBezTo>
                    <a:pt x="3230" y="1"/>
                    <a:pt x="2501" y="266"/>
                    <a:pt x="1908" y="859"/>
                  </a:cubicBezTo>
                  <a:lnTo>
                    <a:pt x="0" y="2767"/>
                  </a:lnTo>
                  <a:cubicBezTo>
                    <a:pt x="1815" y="4458"/>
                    <a:pt x="4221" y="5521"/>
                    <a:pt x="6874" y="5615"/>
                  </a:cubicBezTo>
                  <a:lnTo>
                    <a:pt x="6874" y="2915"/>
                  </a:lnTo>
                  <a:cubicBezTo>
                    <a:pt x="6874" y="1162"/>
                    <a:pt x="5440" y="1"/>
                    <a:pt x="39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2" name="Google Shape;852;p21"/>
            <p:cNvSpPr/>
            <p:nvPr/>
          </p:nvSpPr>
          <p:spPr>
            <a:xfrm>
              <a:off x="4605117" y="1284363"/>
              <a:ext cx="1095932" cy="1550013"/>
            </a:xfrm>
            <a:custGeom>
              <a:rect b="b" l="l" r="r" t="t"/>
              <a:pathLst>
                <a:path extrusionOk="0" h="17434" w="12327">
                  <a:moveTo>
                    <a:pt x="0" y="1"/>
                  </a:moveTo>
                  <a:lnTo>
                    <a:pt x="0" y="17434"/>
                  </a:lnTo>
                  <a:lnTo>
                    <a:pt x="6873" y="10560"/>
                  </a:lnTo>
                  <a:lnTo>
                    <a:pt x="12327" y="5106"/>
                  </a:lnTo>
                  <a:cubicBezTo>
                    <a:pt x="9113" y="2025"/>
                    <a:pt x="4781" y="100"/>
                    <a:pt x="0" y="1"/>
                  </a:cubicBez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3" name="Google Shape;853;p21"/>
            <p:cNvSpPr/>
            <p:nvPr/>
          </p:nvSpPr>
          <p:spPr>
            <a:xfrm>
              <a:off x="4918239" y="1107175"/>
              <a:ext cx="557612" cy="385592"/>
            </a:xfrm>
            <a:custGeom>
              <a:rect b="b" l="l" r="r" t="t"/>
              <a:pathLst>
                <a:path extrusionOk="0" h="4337" w="6272">
                  <a:moveTo>
                    <a:pt x="2976" y="1"/>
                  </a:moveTo>
                  <a:cubicBezTo>
                    <a:pt x="1664" y="1"/>
                    <a:pt x="531" y="766"/>
                    <a:pt x="0" y="1874"/>
                  </a:cubicBezTo>
                  <a:cubicBezTo>
                    <a:pt x="2200" y="2335"/>
                    <a:pt x="4260" y="3181"/>
                    <a:pt x="6105" y="4337"/>
                  </a:cubicBezTo>
                  <a:cubicBezTo>
                    <a:pt x="6212" y="4011"/>
                    <a:pt x="6271" y="3660"/>
                    <a:pt x="6271" y="3297"/>
                  </a:cubicBezTo>
                  <a:cubicBezTo>
                    <a:pt x="6271" y="1477"/>
                    <a:pt x="4795" y="2"/>
                    <a:pt x="297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4" name="Google Shape;854;p21"/>
            <p:cNvSpPr/>
            <p:nvPr/>
          </p:nvSpPr>
          <p:spPr>
            <a:xfrm>
              <a:off x="4605117" y="1970000"/>
              <a:ext cx="611133" cy="499127"/>
            </a:xfrm>
            <a:custGeom>
              <a:rect b="b" l="l" r="r" t="t"/>
              <a:pathLst>
                <a:path extrusionOk="0" h="5614" w="6874">
                  <a:moveTo>
                    <a:pt x="0" y="0"/>
                  </a:moveTo>
                  <a:lnTo>
                    <a:pt x="0" y="2699"/>
                  </a:lnTo>
                  <a:cubicBezTo>
                    <a:pt x="0" y="4452"/>
                    <a:pt x="1434" y="5613"/>
                    <a:pt x="2929" y="5613"/>
                  </a:cubicBezTo>
                  <a:cubicBezTo>
                    <a:pt x="3644" y="5613"/>
                    <a:pt x="4372" y="5348"/>
                    <a:pt x="4965" y="4755"/>
                  </a:cubicBezTo>
                  <a:lnTo>
                    <a:pt x="6873" y="2847"/>
                  </a:lnTo>
                  <a:cubicBezTo>
                    <a:pt x="5058" y="1157"/>
                    <a:pt x="2653" y="94"/>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5" name="Google Shape;855;p21"/>
            <p:cNvSpPr/>
            <p:nvPr/>
          </p:nvSpPr>
          <p:spPr>
            <a:xfrm>
              <a:off x="4653837" y="2951958"/>
              <a:ext cx="1549881" cy="1096052"/>
            </a:xfrm>
            <a:custGeom>
              <a:rect b="b" l="l" r="r" t="t"/>
              <a:pathLst>
                <a:path extrusionOk="0" h="12328" w="17433">
                  <a:moveTo>
                    <a:pt x="1" y="1"/>
                  </a:moveTo>
                  <a:lnTo>
                    <a:pt x="12327" y="12327"/>
                  </a:lnTo>
                  <a:cubicBezTo>
                    <a:pt x="15410" y="9113"/>
                    <a:pt x="17335" y="4781"/>
                    <a:pt x="17433" y="1"/>
                  </a:cubicBez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6" name="Google Shape;856;p21"/>
            <p:cNvSpPr/>
            <p:nvPr/>
          </p:nvSpPr>
          <p:spPr>
            <a:xfrm>
              <a:off x="5998518" y="3259037"/>
              <a:ext cx="385136" cy="557983"/>
            </a:xfrm>
            <a:custGeom>
              <a:rect b="b" l="l" r="r" t="t"/>
              <a:pathLst>
                <a:path extrusionOk="0" h="6276" w="4332">
                  <a:moveTo>
                    <a:pt x="2441" y="0"/>
                  </a:moveTo>
                  <a:cubicBezTo>
                    <a:pt x="1987" y="2202"/>
                    <a:pt x="1150" y="4263"/>
                    <a:pt x="1" y="6112"/>
                  </a:cubicBezTo>
                  <a:cubicBezTo>
                    <a:pt x="323" y="6217"/>
                    <a:pt x="666" y="6275"/>
                    <a:pt x="1022" y="6275"/>
                  </a:cubicBezTo>
                  <a:cubicBezTo>
                    <a:pt x="1028" y="6275"/>
                    <a:pt x="1034" y="6275"/>
                    <a:pt x="1040" y="6275"/>
                  </a:cubicBezTo>
                  <a:cubicBezTo>
                    <a:pt x="2863" y="6268"/>
                    <a:pt x="4332" y="4789"/>
                    <a:pt x="4325" y="2967"/>
                  </a:cubicBezTo>
                  <a:cubicBezTo>
                    <a:pt x="4322" y="1656"/>
                    <a:pt x="3551" y="527"/>
                    <a:pt x="244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7" name="Google Shape;857;p21"/>
            <p:cNvSpPr/>
            <p:nvPr/>
          </p:nvSpPr>
          <p:spPr>
            <a:xfrm>
              <a:off x="4932375" y="2951958"/>
              <a:ext cx="585884" cy="611150"/>
            </a:xfrm>
            <a:custGeom>
              <a:rect b="b" l="l" r="r" t="t"/>
              <a:pathLst>
                <a:path extrusionOk="0" h="6874" w="6590">
                  <a:moveTo>
                    <a:pt x="3891" y="1"/>
                  </a:moveTo>
                  <a:cubicBezTo>
                    <a:pt x="1298" y="1"/>
                    <a:pt x="1" y="3134"/>
                    <a:pt x="1832" y="4965"/>
                  </a:cubicBezTo>
                  <a:lnTo>
                    <a:pt x="3741" y="6874"/>
                  </a:lnTo>
                  <a:cubicBezTo>
                    <a:pt x="5433" y="5058"/>
                    <a:pt x="6495" y="2653"/>
                    <a:pt x="658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8" name="Google Shape;858;p21"/>
            <p:cNvSpPr/>
            <p:nvPr/>
          </p:nvSpPr>
          <p:spPr>
            <a:xfrm>
              <a:off x="3910382" y="3965699"/>
              <a:ext cx="270920" cy="259427"/>
            </a:xfrm>
            <a:custGeom>
              <a:rect b="b" l="l" r="r" t="t"/>
              <a:pathLst>
                <a:path extrusionOk="0" h="1305" w="1363">
                  <a:moveTo>
                    <a:pt x="372" y="533"/>
                  </a:moveTo>
                  <a:lnTo>
                    <a:pt x="621" y="533"/>
                  </a:lnTo>
                  <a:lnTo>
                    <a:pt x="621" y="1305"/>
                  </a:lnTo>
                  <a:lnTo>
                    <a:pt x="372" y="1305"/>
                  </a:lnTo>
                  <a:close/>
                  <a:moveTo>
                    <a:pt x="743" y="262"/>
                  </a:moveTo>
                  <a:lnTo>
                    <a:pt x="992" y="262"/>
                  </a:lnTo>
                  <a:lnTo>
                    <a:pt x="992" y="1305"/>
                  </a:lnTo>
                  <a:lnTo>
                    <a:pt x="743" y="1305"/>
                  </a:lnTo>
                  <a:close/>
                  <a:moveTo>
                    <a:pt x="1114" y="0"/>
                  </a:moveTo>
                  <a:lnTo>
                    <a:pt x="1363" y="0"/>
                  </a:lnTo>
                  <a:lnTo>
                    <a:pt x="1363" y="1305"/>
                  </a:lnTo>
                  <a:lnTo>
                    <a:pt x="1114" y="1305"/>
                  </a:lnTo>
                  <a:close/>
                  <a:moveTo>
                    <a:pt x="1" y="766"/>
                  </a:moveTo>
                  <a:lnTo>
                    <a:pt x="251" y="766"/>
                  </a:lnTo>
                  <a:lnTo>
                    <a:pt x="251" y="1305"/>
                  </a:lnTo>
                  <a:lnTo>
                    <a:pt x="1" y="1305"/>
                  </a:ln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59" name="Google Shape;859;p21"/>
            <p:cNvSpPr/>
            <p:nvPr/>
          </p:nvSpPr>
          <p:spPr>
            <a:xfrm>
              <a:off x="4605117" y="3000767"/>
              <a:ext cx="1095932" cy="1549924"/>
            </a:xfrm>
            <a:custGeom>
              <a:rect b="b" l="l" r="r" t="t"/>
              <a:pathLst>
                <a:path extrusionOk="0" h="17433" w="12327">
                  <a:moveTo>
                    <a:pt x="0" y="0"/>
                  </a:moveTo>
                  <a:lnTo>
                    <a:pt x="0" y="17432"/>
                  </a:lnTo>
                  <a:cubicBezTo>
                    <a:pt x="4782" y="17334"/>
                    <a:pt x="9114" y="15409"/>
                    <a:pt x="12327" y="12327"/>
                  </a:cubicBezTo>
                  <a:lnTo>
                    <a:pt x="0" y="0"/>
                  </a:ln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0" name="Google Shape;860;p21"/>
            <p:cNvSpPr/>
            <p:nvPr/>
          </p:nvSpPr>
          <p:spPr>
            <a:xfrm>
              <a:off x="4948289" y="4325632"/>
              <a:ext cx="574860" cy="390748"/>
            </a:xfrm>
            <a:custGeom>
              <a:rect b="b" l="l" r="r" t="t"/>
              <a:pathLst>
                <a:path extrusionOk="0" h="4395" w="6466">
                  <a:moveTo>
                    <a:pt x="6056" y="1"/>
                  </a:moveTo>
                  <a:cubicBezTo>
                    <a:pt x="4232" y="1190"/>
                    <a:pt x="2189" y="2073"/>
                    <a:pt x="1" y="2575"/>
                  </a:cubicBezTo>
                  <a:cubicBezTo>
                    <a:pt x="153" y="2883"/>
                    <a:pt x="359" y="3172"/>
                    <a:pt x="617" y="3429"/>
                  </a:cubicBezTo>
                  <a:cubicBezTo>
                    <a:pt x="1260" y="4073"/>
                    <a:pt x="2104" y="4395"/>
                    <a:pt x="2947" y="4395"/>
                  </a:cubicBezTo>
                  <a:cubicBezTo>
                    <a:pt x="3791" y="4395"/>
                    <a:pt x="4635" y="4073"/>
                    <a:pt x="5279" y="3430"/>
                  </a:cubicBezTo>
                  <a:cubicBezTo>
                    <a:pt x="6206" y="2503"/>
                    <a:pt x="6465" y="1159"/>
                    <a:pt x="605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1" name="Google Shape;861;p21"/>
            <p:cNvSpPr/>
            <p:nvPr/>
          </p:nvSpPr>
          <p:spPr>
            <a:xfrm>
              <a:off x="4605117" y="3365990"/>
              <a:ext cx="611133" cy="499216"/>
            </a:xfrm>
            <a:custGeom>
              <a:rect b="b" l="l" r="r" t="t"/>
              <a:pathLst>
                <a:path extrusionOk="0" h="5615" w="6874">
                  <a:moveTo>
                    <a:pt x="2930" y="0"/>
                  </a:moveTo>
                  <a:cubicBezTo>
                    <a:pt x="1435" y="0"/>
                    <a:pt x="0" y="1162"/>
                    <a:pt x="0" y="2916"/>
                  </a:cubicBezTo>
                  <a:lnTo>
                    <a:pt x="0" y="5615"/>
                  </a:lnTo>
                  <a:cubicBezTo>
                    <a:pt x="2653" y="5520"/>
                    <a:pt x="5058" y="4457"/>
                    <a:pt x="6873" y="2767"/>
                  </a:cubicBezTo>
                  <a:lnTo>
                    <a:pt x="4965" y="859"/>
                  </a:lnTo>
                  <a:cubicBezTo>
                    <a:pt x="4373" y="266"/>
                    <a:pt x="3644" y="0"/>
                    <a:pt x="293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2" name="Google Shape;862;p21"/>
            <p:cNvSpPr/>
            <p:nvPr/>
          </p:nvSpPr>
          <p:spPr>
            <a:xfrm>
              <a:off x="4888759" y="3931661"/>
              <a:ext cx="327503" cy="327503"/>
            </a:xfrm>
            <a:custGeom>
              <a:rect b="b" l="l" r="r" t="t"/>
              <a:pathLst>
                <a:path extrusionOk="0" h="1372" w="1372">
                  <a:moveTo>
                    <a:pt x="686" y="257"/>
                  </a:moveTo>
                  <a:cubicBezTo>
                    <a:pt x="639" y="257"/>
                    <a:pt x="600" y="296"/>
                    <a:pt x="600" y="343"/>
                  </a:cubicBezTo>
                  <a:lnTo>
                    <a:pt x="600" y="686"/>
                  </a:lnTo>
                  <a:cubicBezTo>
                    <a:pt x="600" y="733"/>
                    <a:pt x="639" y="772"/>
                    <a:pt x="686" y="772"/>
                  </a:cubicBezTo>
                  <a:lnTo>
                    <a:pt x="1029" y="772"/>
                  </a:lnTo>
                  <a:cubicBezTo>
                    <a:pt x="1076" y="772"/>
                    <a:pt x="1115" y="733"/>
                    <a:pt x="1115" y="686"/>
                  </a:cubicBezTo>
                  <a:cubicBezTo>
                    <a:pt x="1115" y="639"/>
                    <a:pt x="1076" y="600"/>
                    <a:pt x="1029" y="600"/>
                  </a:cubicBezTo>
                  <a:lnTo>
                    <a:pt x="772" y="600"/>
                  </a:lnTo>
                  <a:lnTo>
                    <a:pt x="772" y="343"/>
                  </a:lnTo>
                  <a:cubicBezTo>
                    <a:pt x="772" y="296"/>
                    <a:pt x="733" y="257"/>
                    <a:pt x="686" y="257"/>
                  </a:cubicBezTo>
                  <a:close/>
                  <a:moveTo>
                    <a:pt x="686" y="171"/>
                  </a:moveTo>
                  <a:cubicBezTo>
                    <a:pt x="969" y="171"/>
                    <a:pt x="1200" y="402"/>
                    <a:pt x="1200" y="686"/>
                  </a:cubicBezTo>
                  <a:cubicBezTo>
                    <a:pt x="1200" y="969"/>
                    <a:pt x="969" y="1200"/>
                    <a:pt x="686" y="1200"/>
                  </a:cubicBezTo>
                  <a:cubicBezTo>
                    <a:pt x="401" y="1200"/>
                    <a:pt x="171" y="970"/>
                    <a:pt x="171" y="686"/>
                  </a:cubicBezTo>
                  <a:cubicBezTo>
                    <a:pt x="171" y="402"/>
                    <a:pt x="401" y="171"/>
                    <a:pt x="686" y="171"/>
                  </a:cubicBezTo>
                  <a:close/>
                  <a:moveTo>
                    <a:pt x="686" y="1"/>
                  </a:moveTo>
                  <a:cubicBezTo>
                    <a:pt x="307" y="1"/>
                    <a:pt x="0" y="308"/>
                    <a:pt x="0" y="686"/>
                  </a:cubicBezTo>
                  <a:cubicBezTo>
                    <a:pt x="0" y="1065"/>
                    <a:pt x="307" y="1372"/>
                    <a:pt x="686" y="1372"/>
                  </a:cubicBezTo>
                  <a:cubicBezTo>
                    <a:pt x="1065" y="1372"/>
                    <a:pt x="1371" y="1065"/>
                    <a:pt x="1371" y="686"/>
                  </a:cubicBezTo>
                  <a:cubicBezTo>
                    <a:pt x="1371" y="308"/>
                    <a:pt x="1065" y="1"/>
                    <a:pt x="68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3" name="Google Shape;863;p21"/>
            <p:cNvSpPr/>
            <p:nvPr/>
          </p:nvSpPr>
          <p:spPr>
            <a:xfrm>
              <a:off x="4653837" y="1787122"/>
              <a:ext cx="1549881" cy="1096052"/>
            </a:xfrm>
            <a:custGeom>
              <a:rect b="b" l="l" r="r" t="t"/>
              <a:pathLst>
                <a:path extrusionOk="0" h="12328" w="17433">
                  <a:moveTo>
                    <a:pt x="12327" y="1"/>
                  </a:moveTo>
                  <a:lnTo>
                    <a:pt x="1" y="12327"/>
                  </a:lnTo>
                  <a:lnTo>
                    <a:pt x="17433" y="12327"/>
                  </a:lnTo>
                  <a:cubicBezTo>
                    <a:pt x="17334" y="7545"/>
                    <a:pt x="15410" y="3214"/>
                    <a:pt x="12327" y="1"/>
                  </a:cubicBez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4" name="Google Shape;864;p21"/>
            <p:cNvSpPr/>
            <p:nvPr/>
          </p:nvSpPr>
          <p:spPr>
            <a:xfrm>
              <a:off x="5980560" y="1987692"/>
              <a:ext cx="418920" cy="555494"/>
            </a:xfrm>
            <a:custGeom>
              <a:rect b="b" l="l" r="r" t="t"/>
              <a:pathLst>
                <a:path extrusionOk="0" h="6248" w="4712">
                  <a:moveTo>
                    <a:pt x="1092" y="0"/>
                  </a:moveTo>
                  <a:cubicBezTo>
                    <a:pt x="722" y="0"/>
                    <a:pt x="353" y="62"/>
                    <a:pt x="0" y="186"/>
                  </a:cubicBezTo>
                  <a:cubicBezTo>
                    <a:pt x="1187" y="2013"/>
                    <a:pt x="2064" y="4058"/>
                    <a:pt x="2563" y="6248"/>
                  </a:cubicBezTo>
                  <a:cubicBezTo>
                    <a:pt x="2871" y="6095"/>
                    <a:pt x="3160" y="5889"/>
                    <a:pt x="3418" y="5634"/>
                  </a:cubicBezTo>
                  <a:cubicBezTo>
                    <a:pt x="4708" y="4348"/>
                    <a:pt x="4712" y="2262"/>
                    <a:pt x="3428" y="971"/>
                  </a:cubicBezTo>
                  <a:cubicBezTo>
                    <a:pt x="2784" y="324"/>
                    <a:pt x="1938" y="0"/>
                    <a:pt x="109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5" name="Google Shape;865;p21"/>
            <p:cNvSpPr/>
            <p:nvPr/>
          </p:nvSpPr>
          <p:spPr>
            <a:xfrm>
              <a:off x="4932464" y="2271833"/>
              <a:ext cx="585795" cy="611239"/>
            </a:xfrm>
            <a:custGeom>
              <a:rect b="b" l="l" r="r" t="t"/>
              <a:pathLst>
                <a:path extrusionOk="0" h="6875" w="6589">
                  <a:moveTo>
                    <a:pt x="3740" y="0"/>
                  </a:moveTo>
                  <a:lnTo>
                    <a:pt x="1831" y="1909"/>
                  </a:lnTo>
                  <a:cubicBezTo>
                    <a:pt x="0" y="3742"/>
                    <a:pt x="1297" y="6874"/>
                    <a:pt x="3889" y="6874"/>
                  </a:cubicBezTo>
                  <a:cubicBezTo>
                    <a:pt x="3889" y="6874"/>
                    <a:pt x="3890" y="6874"/>
                    <a:pt x="3890" y="6874"/>
                  </a:cubicBezTo>
                  <a:lnTo>
                    <a:pt x="6588" y="6874"/>
                  </a:lnTo>
                  <a:cubicBezTo>
                    <a:pt x="6493" y="4221"/>
                    <a:pt x="5431" y="1816"/>
                    <a:pt x="37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866" name="Google Shape;866;p21"/>
            <p:cNvGrpSpPr/>
            <p:nvPr/>
          </p:nvGrpSpPr>
          <p:grpSpPr>
            <a:xfrm>
              <a:off x="4853147" y="1537488"/>
              <a:ext cx="310838" cy="308617"/>
              <a:chOff x="5224693" y="2554196"/>
              <a:chExt cx="111664" cy="110866"/>
            </a:xfrm>
          </p:grpSpPr>
          <p:sp>
            <p:nvSpPr>
              <p:cNvPr id="867" name="Google Shape;867;p21"/>
              <p:cNvSpPr/>
              <p:nvPr/>
            </p:nvSpPr>
            <p:spPr>
              <a:xfrm>
                <a:off x="5224693" y="2621853"/>
                <a:ext cx="44186" cy="43209"/>
              </a:xfrm>
              <a:custGeom>
                <a:rect b="b" l="l" r="r" t="t"/>
                <a:pathLst>
                  <a:path extrusionOk="0" h="486" w="497">
                    <a:moveTo>
                      <a:pt x="332" y="1"/>
                    </a:moveTo>
                    <a:lnTo>
                      <a:pt x="46" y="287"/>
                    </a:lnTo>
                    <a:cubicBezTo>
                      <a:pt x="0" y="333"/>
                      <a:pt x="0" y="407"/>
                      <a:pt x="46" y="452"/>
                    </a:cubicBezTo>
                    <a:cubicBezTo>
                      <a:pt x="69" y="474"/>
                      <a:pt x="98" y="486"/>
                      <a:pt x="128" y="486"/>
                    </a:cubicBezTo>
                    <a:cubicBezTo>
                      <a:pt x="158" y="486"/>
                      <a:pt x="188" y="474"/>
                      <a:pt x="211" y="451"/>
                    </a:cubicBezTo>
                    <a:lnTo>
                      <a:pt x="497" y="165"/>
                    </a:lnTo>
                    <a:cubicBezTo>
                      <a:pt x="430" y="123"/>
                      <a:pt x="374" y="67"/>
                      <a:pt x="3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8" name="Google Shape;868;p21"/>
              <p:cNvSpPr/>
              <p:nvPr/>
            </p:nvSpPr>
            <p:spPr>
              <a:xfrm>
                <a:off x="5253320" y="2554196"/>
                <a:ext cx="83037" cy="83129"/>
              </a:xfrm>
              <a:custGeom>
                <a:rect b="b" l="l" r="r" t="t"/>
                <a:pathLst>
                  <a:path extrusionOk="0" h="935" w="934">
                    <a:moveTo>
                      <a:pt x="468" y="117"/>
                    </a:moveTo>
                    <a:cubicBezTo>
                      <a:pt x="662" y="117"/>
                      <a:pt x="819" y="275"/>
                      <a:pt x="819" y="467"/>
                    </a:cubicBezTo>
                    <a:cubicBezTo>
                      <a:pt x="819" y="660"/>
                      <a:pt x="662" y="818"/>
                      <a:pt x="468" y="818"/>
                    </a:cubicBezTo>
                    <a:cubicBezTo>
                      <a:pt x="274" y="818"/>
                      <a:pt x="118" y="660"/>
                      <a:pt x="118" y="467"/>
                    </a:cubicBezTo>
                    <a:cubicBezTo>
                      <a:pt x="118" y="275"/>
                      <a:pt x="276" y="117"/>
                      <a:pt x="468" y="117"/>
                    </a:cubicBezTo>
                    <a:close/>
                    <a:moveTo>
                      <a:pt x="467" y="0"/>
                    </a:moveTo>
                    <a:cubicBezTo>
                      <a:pt x="209" y="0"/>
                      <a:pt x="1" y="210"/>
                      <a:pt x="1" y="467"/>
                    </a:cubicBezTo>
                    <a:cubicBezTo>
                      <a:pt x="1" y="726"/>
                      <a:pt x="210" y="935"/>
                      <a:pt x="467" y="935"/>
                    </a:cubicBezTo>
                    <a:cubicBezTo>
                      <a:pt x="726" y="935"/>
                      <a:pt x="934" y="725"/>
                      <a:pt x="934" y="467"/>
                    </a:cubicBezTo>
                    <a:cubicBezTo>
                      <a:pt x="934" y="209"/>
                      <a:pt x="724" y="0"/>
                      <a:pt x="46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69" name="Google Shape;869;p21"/>
              <p:cNvSpPr/>
              <p:nvPr/>
            </p:nvSpPr>
            <p:spPr>
              <a:xfrm>
                <a:off x="5294839" y="2571444"/>
                <a:ext cx="24271" cy="24272"/>
              </a:xfrm>
              <a:custGeom>
                <a:rect b="b" l="l" r="r" t="t"/>
                <a:pathLst>
                  <a:path extrusionOk="0" h="273" w="273">
                    <a:moveTo>
                      <a:pt x="0" y="1"/>
                    </a:moveTo>
                    <a:lnTo>
                      <a:pt x="0" y="79"/>
                    </a:lnTo>
                    <a:cubicBezTo>
                      <a:pt x="108" y="79"/>
                      <a:pt x="195" y="166"/>
                      <a:pt x="195" y="273"/>
                    </a:cubicBezTo>
                    <a:lnTo>
                      <a:pt x="272" y="273"/>
                    </a:lnTo>
                    <a:cubicBezTo>
                      <a:pt x="272" y="123"/>
                      <a:pt x="152" y="1"/>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870" name="Google Shape;870;p21"/>
            <p:cNvSpPr/>
            <p:nvPr/>
          </p:nvSpPr>
          <p:spPr>
            <a:xfrm>
              <a:off x="2937446" y="1787122"/>
              <a:ext cx="1549970" cy="1096052"/>
            </a:xfrm>
            <a:custGeom>
              <a:rect b="b" l="l" r="r" t="t"/>
              <a:pathLst>
                <a:path extrusionOk="0" h="12328" w="17434">
                  <a:moveTo>
                    <a:pt x="5106" y="1"/>
                  </a:moveTo>
                  <a:cubicBezTo>
                    <a:pt x="2024" y="3215"/>
                    <a:pt x="99" y="7547"/>
                    <a:pt x="0" y="12327"/>
                  </a:cubicBezTo>
                  <a:lnTo>
                    <a:pt x="17433" y="12327"/>
                  </a:lnTo>
                  <a:lnTo>
                    <a:pt x="5106" y="1"/>
                  </a:ln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1" name="Google Shape;871;p21"/>
            <p:cNvSpPr/>
            <p:nvPr/>
          </p:nvSpPr>
          <p:spPr>
            <a:xfrm>
              <a:off x="2757503" y="2017831"/>
              <a:ext cx="385225" cy="558072"/>
            </a:xfrm>
            <a:custGeom>
              <a:rect b="b" l="l" r="r" t="t"/>
              <a:pathLst>
                <a:path extrusionOk="0" h="6277" w="4333">
                  <a:moveTo>
                    <a:pt x="3292" y="1"/>
                  </a:moveTo>
                  <a:cubicBezTo>
                    <a:pt x="1472" y="8"/>
                    <a:pt x="0" y="1488"/>
                    <a:pt x="8" y="3310"/>
                  </a:cubicBezTo>
                  <a:cubicBezTo>
                    <a:pt x="13" y="4620"/>
                    <a:pt x="782" y="5750"/>
                    <a:pt x="1892" y="6277"/>
                  </a:cubicBezTo>
                  <a:cubicBezTo>
                    <a:pt x="2347" y="4075"/>
                    <a:pt x="3185" y="2013"/>
                    <a:pt x="4333" y="165"/>
                  </a:cubicBezTo>
                  <a:cubicBezTo>
                    <a:pt x="4005" y="58"/>
                    <a:pt x="3656" y="1"/>
                    <a:pt x="329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2" name="Google Shape;872;p21"/>
            <p:cNvSpPr/>
            <p:nvPr/>
          </p:nvSpPr>
          <p:spPr>
            <a:xfrm>
              <a:off x="3623078" y="2272011"/>
              <a:ext cx="585795" cy="611150"/>
            </a:xfrm>
            <a:custGeom>
              <a:rect b="b" l="l" r="r" t="t"/>
              <a:pathLst>
                <a:path extrusionOk="0" h="6874" w="6589">
                  <a:moveTo>
                    <a:pt x="2849" y="0"/>
                  </a:moveTo>
                  <a:cubicBezTo>
                    <a:pt x="1157" y="1815"/>
                    <a:pt x="95" y="4221"/>
                    <a:pt x="0" y="6873"/>
                  </a:cubicBezTo>
                  <a:lnTo>
                    <a:pt x="2699" y="6873"/>
                  </a:lnTo>
                  <a:cubicBezTo>
                    <a:pt x="5291" y="6873"/>
                    <a:pt x="6588" y="3740"/>
                    <a:pt x="4757" y="1909"/>
                  </a:cubicBezTo>
                  <a:lnTo>
                    <a:pt x="2849" y="0"/>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873" name="Google Shape;873;p21"/>
            <p:cNvGrpSpPr/>
            <p:nvPr/>
          </p:nvGrpSpPr>
          <p:grpSpPr>
            <a:xfrm>
              <a:off x="5590322" y="2221605"/>
              <a:ext cx="306500" cy="298888"/>
              <a:chOff x="3781950" y="2555530"/>
              <a:chExt cx="136113" cy="132739"/>
            </a:xfrm>
          </p:grpSpPr>
          <p:sp>
            <p:nvSpPr>
              <p:cNvPr id="874" name="Google Shape;874;p21"/>
              <p:cNvSpPr/>
              <p:nvPr/>
            </p:nvSpPr>
            <p:spPr>
              <a:xfrm>
                <a:off x="3781950" y="2565932"/>
                <a:ext cx="122155" cy="122337"/>
              </a:xfrm>
              <a:custGeom>
                <a:rect b="b" l="l" r="r" t="t"/>
                <a:pathLst>
                  <a:path extrusionOk="0" h="1376" w="1374">
                    <a:moveTo>
                      <a:pt x="687" y="0"/>
                    </a:moveTo>
                    <a:cubicBezTo>
                      <a:pt x="309" y="0"/>
                      <a:pt x="1" y="307"/>
                      <a:pt x="1" y="687"/>
                    </a:cubicBezTo>
                    <a:cubicBezTo>
                      <a:pt x="1" y="1067"/>
                      <a:pt x="308" y="1376"/>
                      <a:pt x="687" y="1376"/>
                    </a:cubicBezTo>
                    <a:cubicBezTo>
                      <a:pt x="1066" y="1376"/>
                      <a:pt x="1374" y="1067"/>
                      <a:pt x="1374" y="687"/>
                    </a:cubicBezTo>
                    <a:lnTo>
                      <a:pt x="687" y="687"/>
                    </a:lnTo>
                    <a:lnTo>
                      <a:pt x="68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5" name="Google Shape;875;p21"/>
              <p:cNvSpPr/>
              <p:nvPr/>
            </p:nvSpPr>
            <p:spPr>
              <a:xfrm>
                <a:off x="3856719" y="2555530"/>
                <a:ext cx="61344" cy="61168"/>
              </a:xfrm>
              <a:custGeom>
                <a:rect b="b" l="l" r="r" t="t"/>
                <a:pathLst>
                  <a:path extrusionOk="0" h="688" w="690">
                    <a:moveTo>
                      <a:pt x="1" y="1"/>
                    </a:moveTo>
                    <a:lnTo>
                      <a:pt x="1" y="687"/>
                    </a:lnTo>
                    <a:lnTo>
                      <a:pt x="689" y="687"/>
                    </a:lnTo>
                    <a:cubicBezTo>
                      <a:pt x="689" y="308"/>
                      <a:pt x="381" y="1"/>
                      <a:pt x="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876" name="Google Shape;876;p21"/>
            <p:cNvSpPr/>
            <p:nvPr/>
          </p:nvSpPr>
          <p:spPr>
            <a:xfrm>
              <a:off x="3440112" y="1284363"/>
              <a:ext cx="1096021" cy="1550013"/>
            </a:xfrm>
            <a:custGeom>
              <a:rect b="b" l="l" r="r" t="t"/>
              <a:pathLst>
                <a:path extrusionOk="0" h="17434" w="12328">
                  <a:moveTo>
                    <a:pt x="12328" y="1"/>
                  </a:moveTo>
                  <a:cubicBezTo>
                    <a:pt x="7547" y="100"/>
                    <a:pt x="3215" y="2025"/>
                    <a:pt x="0" y="5106"/>
                  </a:cubicBezTo>
                  <a:lnTo>
                    <a:pt x="5454" y="10560"/>
                  </a:lnTo>
                  <a:lnTo>
                    <a:pt x="12328" y="17434"/>
                  </a:lnTo>
                  <a:lnTo>
                    <a:pt x="12328" y="1"/>
                  </a:lnTo>
                  <a:close/>
                </a:path>
              </a:pathLst>
            </a:custGeom>
            <a:solidFill>
              <a:srgbClr val="F3F3F3"/>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7" name="Google Shape;877;p21"/>
            <p:cNvSpPr/>
            <p:nvPr/>
          </p:nvSpPr>
          <p:spPr>
            <a:xfrm>
              <a:off x="3620589" y="1117755"/>
              <a:ext cx="575038" cy="390304"/>
            </a:xfrm>
            <a:custGeom>
              <a:rect b="b" l="l" r="r" t="t"/>
              <a:pathLst>
                <a:path extrusionOk="0" h="4390" w="6468">
                  <a:moveTo>
                    <a:pt x="3519" y="0"/>
                  </a:moveTo>
                  <a:cubicBezTo>
                    <a:pt x="2677" y="0"/>
                    <a:pt x="1835" y="320"/>
                    <a:pt x="1191" y="961"/>
                  </a:cubicBezTo>
                  <a:cubicBezTo>
                    <a:pt x="261" y="1887"/>
                    <a:pt x="0" y="3229"/>
                    <a:pt x="407" y="4390"/>
                  </a:cubicBezTo>
                  <a:cubicBezTo>
                    <a:pt x="2234" y="3202"/>
                    <a:pt x="4277" y="2323"/>
                    <a:pt x="6467" y="1824"/>
                  </a:cubicBezTo>
                  <a:cubicBezTo>
                    <a:pt x="6315" y="1515"/>
                    <a:pt x="6109" y="1227"/>
                    <a:pt x="5854" y="969"/>
                  </a:cubicBezTo>
                  <a:cubicBezTo>
                    <a:pt x="5210" y="323"/>
                    <a:pt x="4364" y="0"/>
                    <a:pt x="351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8" name="Google Shape;878;p21"/>
            <p:cNvSpPr/>
            <p:nvPr/>
          </p:nvSpPr>
          <p:spPr>
            <a:xfrm>
              <a:off x="3924998" y="1969822"/>
              <a:ext cx="611133" cy="499127"/>
            </a:xfrm>
            <a:custGeom>
              <a:rect b="b" l="l" r="r" t="t"/>
              <a:pathLst>
                <a:path extrusionOk="0" h="5614" w="6874">
                  <a:moveTo>
                    <a:pt x="6874" y="0"/>
                  </a:moveTo>
                  <a:cubicBezTo>
                    <a:pt x="4221" y="96"/>
                    <a:pt x="1815" y="1158"/>
                    <a:pt x="0" y="2849"/>
                  </a:cubicBezTo>
                  <a:lnTo>
                    <a:pt x="1908" y="4756"/>
                  </a:lnTo>
                  <a:cubicBezTo>
                    <a:pt x="2501" y="5349"/>
                    <a:pt x="3229" y="5614"/>
                    <a:pt x="3944" y="5614"/>
                  </a:cubicBezTo>
                  <a:cubicBezTo>
                    <a:pt x="5439" y="5614"/>
                    <a:pt x="6874" y="4453"/>
                    <a:pt x="6874" y="2700"/>
                  </a:cubicBezTo>
                  <a:lnTo>
                    <a:pt x="6874" y="0"/>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79" name="Google Shape;879;p21"/>
            <p:cNvSpPr/>
            <p:nvPr/>
          </p:nvSpPr>
          <p:spPr>
            <a:xfrm>
              <a:off x="3938145" y="1554924"/>
              <a:ext cx="205614" cy="273746"/>
            </a:xfrm>
            <a:custGeom>
              <a:rect b="b" l="l" r="r" t="t"/>
              <a:pathLst>
                <a:path extrusionOk="0" h="1358" w="1020">
                  <a:moveTo>
                    <a:pt x="934" y="85"/>
                  </a:moveTo>
                  <a:lnTo>
                    <a:pt x="1019" y="85"/>
                  </a:lnTo>
                  <a:lnTo>
                    <a:pt x="1019" y="1"/>
                  </a:lnTo>
                  <a:lnTo>
                    <a:pt x="0" y="1"/>
                  </a:lnTo>
                  <a:lnTo>
                    <a:pt x="0" y="85"/>
                  </a:lnTo>
                  <a:lnTo>
                    <a:pt x="84" y="85"/>
                  </a:lnTo>
                  <a:lnTo>
                    <a:pt x="84" y="170"/>
                  </a:lnTo>
                  <a:lnTo>
                    <a:pt x="125" y="170"/>
                  </a:lnTo>
                  <a:cubicBezTo>
                    <a:pt x="64" y="338"/>
                    <a:pt x="118" y="528"/>
                    <a:pt x="259" y="636"/>
                  </a:cubicBezTo>
                  <a:cubicBezTo>
                    <a:pt x="281" y="653"/>
                    <a:pt x="305" y="667"/>
                    <a:pt x="329" y="678"/>
                  </a:cubicBezTo>
                  <a:cubicBezTo>
                    <a:pt x="304" y="692"/>
                    <a:pt x="279" y="704"/>
                    <a:pt x="259" y="722"/>
                  </a:cubicBezTo>
                  <a:cubicBezTo>
                    <a:pt x="116" y="831"/>
                    <a:pt x="64" y="1021"/>
                    <a:pt x="125" y="1189"/>
                  </a:cubicBezTo>
                  <a:lnTo>
                    <a:pt x="84" y="1189"/>
                  </a:lnTo>
                  <a:lnTo>
                    <a:pt x="84" y="1274"/>
                  </a:lnTo>
                  <a:lnTo>
                    <a:pt x="0" y="1274"/>
                  </a:lnTo>
                  <a:lnTo>
                    <a:pt x="0" y="1358"/>
                  </a:lnTo>
                  <a:lnTo>
                    <a:pt x="1019" y="1358"/>
                  </a:lnTo>
                  <a:lnTo>
                    <a:pt x="1019" y="1274"/>
                  </a:lnTo>
                  <a:lnTo>
                    <a:pt x="934" y="1274"/>
                  </a:lnTo>
                  <a:lnTo>
                    <a:pt x="934" y="1189"/>
                  </a:lnTo>
                  <a:lnTo>
                    <a:pt x="893" y="1189"/>
                  </a:lnTo>
                  <a:cubicBezTo>
                    <a:pt x="955" y="1021"/>
                    <a:pt x="901" y="831"/>
                    <a:pt x="759" y="722"/>
                  </a:cubicBezTo>
                  <a:cubicBezTo>
                    <a:pt x="737" y="706"/>
                    <a:pt x="713" y="692"/>
                    <a:pt x="689" y="678"/>
                  </a:cubicBezTo>
                  <a:cubicBezTo>
                    <a:pt x="713" y="667"/>
                    <a:pt x="738" y="653"/>
                    <a:pt x="759" y="636"/>
                  </a:cubicBezTo>
                  <a:cubicBezTo>
                    <a:pt x="901" y="527"/>
                    <a:pt x="955" y="338"/>
                    <a:pt x="893" y="170"/>
                  </a:cubicBezTo>
                  <a:lnTo>
                    <a:pt x="934" y="170"/>
                  </a:lnTo>
                  <a:close/>
                  <a:moveTo>
                    <a:pt x="810" y="187"/>
                  </a:moveTo>
                  <a:cubicBezTo>
                    <a:pt x="867" y="323"/>
                    <a:pt x="825" y="481"/>
                    <a:pt x="708" y="570"/>
                  </a:cubicBezTo>
                  <a:cubicBezTo>
                    <a:pt x="673" y="596"/>
                    <a:pt x="635" y="615"/>
                    <a:pt x="596" y="625"/>
                  </a:cubicBezTo>
                  <a:lnTo>
                    <a:pt x="596" y="735"/>
                  </a:lnTo>
                  <a:cubicBezTo>
                    <a:pt x="635" y="745"/>
                    <a:pt x="673" y="763"/>
                    <a:pt x="708" y="790"/>
                  </a:cubicBezTo>
                  <a:cubicBezTo>
                    <a:pt x="825" y="878"/>
                    <a:pt x="867" y="1036"/>
                    <a:pt x="810" y="1172"/>
                  </a:cubicBezTo>
                  <a:lnTo>
                    <a:pt x="804" y="1189"/>
                  </a:lnTo>
                  <a:lnTo>
                    <a:pt x="717" y="1189"/>
                  </a:lnTo>
                  <a:cubicBezTo>
                    <a:pt x="731" y="1118"/>
                    <a:pt x="709" y="1042"/>
                    <a:pt x="653" y="989"/>
                  </a:cubicBezTo>
                  <a:cubicBezTo>
                    <a:pt x="623" y="963"/>
                    <a:pt x="588" y="945"/>
                    <a:pt x="552" y="939"/>
                  </a:cubicBezTo>
                  <a:lnTo>
                    <a:pt x="552" y="591"/>
                  </a:lnTo>
                  <a:cubicBezTo>
                    <a:pt x="602" y="584"/>
                    <a:pt x="651" y="564"/>
                    <a:pt x="693" y="529"/>
                  </a:cubicBezTo>
                  <a:cubicBezTo>
                    <a:pt x="729" y="499"/>
                    <a:pt x="754" y="463"/>
                    <a:pt x="772" y="426"/>
                  </a:cubicBezTo>
                  <a:lnTo>
                    <a:pt x="248" y="426"/>
                  </a:lnTo>
                  <a:cubicBezTo>
                    <a:pt x="267" y="463"/>
                    <a:pt x="291" y="500"/>
                    <a:pt x="326" y="529"/>
                  </a:cubicBezTo>
                  <a:cubicBezTo>
                    <a:pt x="367" y="564"/>
                    <a:pt x="417" y="582"/>
                    <a:pt x="468" y="591"/>
                  </a:cubicBezTo>
                  <a:lnTo>
                    <a:pt x="468" y="939"/>
                  </a:lnTo>
                  <a:cubicBezTo>
                    <a:pt x="431" y="947"/>
                    <a:pt x="396" y="964"/>
                    <a:pt x="366" y="989"/>
                  </a:cubicBezTo>
                  <a:cubicBezTo>
                    <a:pt x="310" y="1042"/>
                    <a:pt x="288" y="1118"/>
                    <a:pt x="303" y="1189"/>
                  </a:cubicBezTo>
                  <a:lnTo>
                    <a:pt x="217" y="1189"/>
                  </a:lnTo>
                  <a:lnTo>
                    <a:pt x="211" y="1172"/>
                  </a:lnTo>
                  <a:cubicBezTo>
                    <a:pt x="153" y="1035"/>
                    <a:pt x="195" y="878"/>
                    <a:pt x="311" y="790"/>
                  </a:cubicBezTo>
                  <a:cubicBezTo>
                    <a:pt x="346" y="763"/>
                    <a:pt x="385" y="745"/>
                    <a:pt x="426" y="735"/>
                  </a:cubicBezTo>
                  <a:lnTo>
                    <a:pt x="426" y="625"/>
                  </a:lnTo>
                  <a:cubicBezTo>
                    <a:pt x="385" y="615"/>
                    <a:pt x="346" y="596"/>
                    <a:pt x="311" y="570"/>
                  </a:cubicBezTo>
                  <a:cubicBezTo>
                    <a:pt x="195" y="481"/>
                    <a:pt x="153" y="323"/>
                    <a:pt x="211" y="187"/>
                  </a:cubicBezTo>
                  <a:lnTo>
                    <a:pt x="217" y="171"/>
                  </a:lnTo>
                  <a:lnTo>
                    <a:pt x="804" y="171"/>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0" name="Google Shape;880;p21"/>
            <p:cNvSpPr/>
            <p:nvPr/>
          </p:nvSpPr>
          <p:spPr>
            <a:xfrm>
              <a:off x="4181309" y="2518278"/>
              <a:ext cx="788854" cy="780875"/>
            </a:xfrm>
            <a:custGeom>
              <a:rect b="b" l="l" r="r" t="t"/>
              <a:pathLst>
                <a:path extrusionOk="0" h="8783" w="8873">
                  <a:moveTo>
                    <a:pt x="4387" y="8782"/>
                  </a:moveTo>
                  <a:cubicBezTo>
                    <a:pt x="4252" y="8782"/>
                    <a:pt x="4115" y="8775"/>
                    <a:pt x="3978" y="8763"/>
                  </a:cubicBezTo>
                  <a:cubicBezTo>
                    <a:pt x="2837" y="8655"/>
                    <a:pt x="1806" y="8110"/>
                    <a:pt x="1075" y="7228"/>
                  </a:cubicBezTo>
                  <a:cubicBezTo>
                    <a:pt x="344" y="6345"/>
                    <a:pt x="0" y="5232"/>
                    <a:pt x="108" y="4091"/>
                  </a:cubicBezTo>
                  <a:cubicBezTo>
                    <a:pt x="329" y="1735"/>
                    <a:pt x="2426" y="0"/>
                    <a:pt x="4781" y="220"/>
                  </a:cubicBezTo>
                  <a:cubicBezTo>
                    <a:pt x="7136" y="441"/>
                    <a:pt x="8872" y="2538"/>
                    <a:pt x="8651" y="4894"/>
                  </a:cubicBezTo>
                  <a:lnTo>
                    <a:pt x="8651" y="4894"/>
                  </a:lnTo>
                  <a:cubicBezTo>
                    <a:pt x="8544" y="6035"/>
                    <a:pt x="7999" y="7065"/>
                    <a:pt x="7117" y="7797"/>
                  </a:cubicBezTo>
                  <a:cubicBezTo>
                    <a:pt x="6339" y="8437"/>
                    <a:pt x="5382" y="8782"/>
                    <a:pt x="4387" y="8782"/>
                  </a:cubicBezTo>
                  <a:close/>
                  <a:moveTo>
                    <a:pt x="4376" y="357"/>
                  </a:moveTo>
                  <a:cubicBezTo>
                    <a:pt x="2269" y="357"/>
                    <a:pt x="464" y="1966"/>
                    <a:pt x="263" y="4104"/>
                  </a:cubicBezTo>
                  <a:cubicBezTo>
                    <a:pt x="160" y="5203"/>
                    <a:pt x="492" y="6277"/>
                    <a:pt x="1197" y="7128"/>
                  </a:cubicBezTo>
                  <a:cubicBezTo>
                    <a:pt x="1900" y="7979"/>
                    <a:pt x="2893" y="8503"/>
                    <a:pt x="3993" y="8606"/>
                  </a:cubicBezTo>
                  <a:cubicBezTo>
                    <a:pt x="5092" y="8711"/>
                    <a:pt x="6166" y="8379"/>
                    <a:pt x="7016" y="7674"/>
                  </a:cubicBezTo>
                  <a:cubicBezTo>
                    <a:pt x="7868" y="6969"/>
                    <a:pt x="8393" y="5977"/>
                    <a:pt x="8495" y="4877"/>
                  </a:cubicBezTo>
                  <a:lnTo>
                    <a:pt x="8495" y="4877"/>
                  </a:lnTo>
                  <a:cubicBezTo>
                    <a:pt x="8709" y="2608"/>
                    <a:pt x="7036" y="589"/>
                    <a:pt x="4767" y="375"/>
                  </a:cubicBezTo>
                  <a:cubicBezTo>
                    <a:pt x="4635" y="363"/>
                    <a:pt x="4504" y="357"/>
                    <a:pt x="4376" y="357"/>
                  </a:cubicBezTo>
                  <a:close/>
                </a:path>
              </a:pathLst>
            </a:custGeom>
            <a:solidFill>
              <a:srgbClr val="F9F9F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1" name="Google Shape;881;p21"/>
            <p:cNvSpPr/>
            <p:nvPr/>
          </p:nvSpPr>
          <p:spPr>
            <a:xfrm>
              <a:off x="4110808" y="2457645"/>
              <a:ext cx="919456" cy="919570"/>
            </a:xfrm>
            <a:custGeom>
              <a:rect b="b" l="l" r="r" t="t"/>
              <a:pathLst>
                <a:path extrusionOk="0" h="10343" w="10342">
                  <a:moveTo>
                    <a:pt x="5171" y="1"/>
                  </a:moveTo>
                  <a:cubicBezTo>
                    <a:pt x="3800" y="1"/>
                    <a:pt x="2485" y="545"/>
                    <a:pt x="1515" y="1515"/>
                  </a:cubicBezTo>
                  <a:cubicBezTo>
                    <a:pt x="545" y="2485"/>
                    <a:pt x="0" y="3800"/>
                    <a:pt x="0" y="5172"/>
                  </a:cubicBezTo>
                  <a:cubicBezTo>
                    <a:pt x="0" y="6543"/>
                    <a:pt x="545" y="7858"/>
                    <a:pt x="1515" y="8828"/>
                  </a:cubicBezTo>
                  <a:cubicBezTo>
                    <a:pt x="2485" y="9798"/>
                    <a:pt x="3800" y="10342"/>
                    <a:pt x="5171" y="10342"/>
                  </a:cubicBezTo>
                  <a:cubicBezTo>
                    <a:pt x="6543" y="10342"/>
                    <a:pt x="7858" y="9798"/>
                    <a:pt x="8827" y="8828"/>
                  </a:cubicBezTo>
                  <a:cubicBezTo>
                    <a:pt x="9797" y="7858"/>
                    <a:pt x="10342" y="6543"/>
                    <a:pt x="10342" y="5172"/>
                  </a:cubicBezTo>
                  <a:cubicBezTo>
                    <a:pt x="10342" y="3800"/>
                    <a:pt x="9797" y="2485"/>
                    <a:pt x="8827" y="1515"/>
                  </a:cubicBezTo>
                  <a:cubicBezTo>
                    <a:pt x="7858" y="545"/>
                    <a:pt x="6543" y="1"/>
                    <a:pt x="5171" y="1"/>
                  </a:cubicBezTo>
                  <a:close/>
                </a:path>
              </a:pathLst>
            </a:custGeom>
            <a:solidFill>
              <a:srgbClr val="CCCCCC"/>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2" name="Google Shape;882;p21"/>
            <p:cNvSpPr/>
            <p:nvPr/>
          </p:nvSpPr>
          <p:spPr>
            <a:xfrm>
              <a:off x="4190643" y="2550180"/>
              <a:ext cx="749025" cy="749046"/>
            </a:xfrm>
            <a:custGeom>
              <a:rect b="b" l="l" r="r" t="t"/>
              <a:pathLst>
                <a:path extrusionOk="0" h="8425" w="8425">
                  <a:moveTo>
                    <a:pt x="4212" y="1"/>
                  </a:moveTo>
                  <a:cubicBezTo>
                    <a:pt x="3095" y="1"/>
                    <a:pt x="2024" y="445"/>
                    <a:pt x="1234" y="1234"/>
                  </a:cubicBezTo>
                  <a:cubicBezTo>
                    <a:pt x="444" y="2024"/>
                    <a:pt x="0" y="3096"/>
                    <a:pt x="0" y="4213"/>
                  </a:cubicBezTo>
                  <a:cubicBezTo>
                    <a:pt x="0" y="5329"/>
                    <a:pt x="444" y="6401"/>
                    <a:pt x="1234" y="7190"/>
                  </a:cubicBezTo>
                  <a:cubicBezTo>
                    <a:pt x="2024" y="7980"/>
                    <a:pt x="3095" y="8424"/>
                    <a:pt x="4212" y="8424"/>
                  </a:cubicBezTo>
                  <a:cubicBezTo>
                    <a:pt x="5329" y="8424"/>
                    <a:pt x="6400" y="7980"/>
                    <a:pt x="7190" y="7190"/>
                  </a:cubicBezTo>
                  <a:cubicBezTo>
                    <a:pt x="7980" y="6401"/>
                    <a:pt x="8424" y="5329"/>
                    <a:pt x="8424" y="4213"/>
                  </a:cubicBezTo>
                  <a:cubicBezTo>
                    <a:pt x="8424" y="3096"/>
                    <a:pt x="7980" y="2024"/>
                    <a:pt x="7190" y="1234"/>
                  </a:cubicBezTo>
                  <a:cubicBezTo>
                    <a:pt x="6400" y="445"/>
                    <a:pt x="5329" y="1"/>
                    <a:pt x="4212" y="1"/>
                  </a:cubicBezTo>
                  <a:close/>
                </a:path>
              </a:pathLst>
            </a:custGeom>
            <a:solidFill>
              <a:srgbClr val="FAFAF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3" name="Google Shape;883;p21"/>
            <p:cNvSpPr/>
            <p:nvPr/>
          </p:nvSpPr>
          <p:spPr>
            <a:xfrm>
              <a:off x="3273513" y="2207295"/>
              <a:ext cx="174441" cy="327507"/>
            </a:xfrm>
            <a:custGeom>
              <a:rect b="b" l="l" r="r" t="t"/>
              <a:pathLst>
                <a:path extrusionOk="0" h="1754" w="934">
                  <a:moveTo>
                    <a:pt x="411" y="1753"/>
                  </a:moveTo>
                  <a:lnTo>
                    <a:pt x="520" y="1753"/>
                  </a:lnTo>
                  <a:cubicBezTo>
                    <a:pt x="606" y="1753"/>
                    <a:pt x="676" y="1680"/>
                    <a:pt x="676" y="1588"/>
                  </a:cubicBezTo>
                  <a:lnTo>
                    <a:pt x="676" y="1424"/>
                  </a:lnTo>
                  <a:lnTo>
                    <a:pt x="256" y="1424"/>
                  </a:lnTo>
                  <a:lnTo>
                    <a:pt x="256" y="1588"/>
                  </a:lnTo>
                  <a:cubicBezTo>
                    <a:pt x="256" y="1680"/>
                    <a:pt x="325" y="1753"/>
                    <a:pt x="411" y="1753"/>
                  </a:cubicBezTo>
                  <a:close/>
                  <a:moveTo>
                    <a:pt x="467" y="0"/>
                  </a:moveTo>
                  <a:cubicBezTo>
                    <a:pt x="723" y="0"/>
                    <a:pt x="933" y="220"/>
                    <a:pt x="933" y="492"/>
                  </a:cubicBezTo>
                  <a:cubicBezTo>
                    <a:pt x="933" y="867"/>
                    <a:pt x="677" y="700"/>
                    <a:pt x="677" y="1349"/>
                  </a:cubicBezTo>
                  <a:lnTo>
                    <a:pt x="593" y="1349"/>
                  </a:lnTo>
                  <a:lnTo>
                    <a:pt x="593" y="737"/>
                  </a:lnTo>
                  <a:cubicBezTo>
                    <a:pt x="622" y="728"/>
                    <a:pt x="645" y="699"/>
                    <a:pt x="645" y="666"/>
                  </a:cubicBezTo>
                  <a:cubicBezTo>
                    <a:pt x="645" y="624"/>
                    <a:pt x="612" y="591"/>
                    <a:pt x="574" y="591"/>
                  </a:cubicBezTo>
                  <a:cubicBezTo>
                    <a:pt x="535" y="591"/>
                    <a:pt x="503" y="625"/>
                    <a:pt x="503" y="666"/>
                  </a:cubicBezTo>
                  <a:cubicBezTo>
                    <a:pt x="503" y="698"/>
                    <a:pt x="525" y="728"/>
                    <a:pt x="554" y="737"/>
                  </a:cubicBezTo>
                  <a:lnTo>
                    <a:pt x="554" y="1349"/>
                  </a:lnTo>
                  <a:lnTo>
                    <a:pt x="381" y="1349"/>
                  </a:lnTo>
                  <a:lnTo>
                    <a:pt x="381" y="737"/>
                  </a:lnTo>
                  <a:cubicBezTo>
                    <a:pt x="410" y="728"/>
                    <a:pt x="432" y="699"/>
                    <a:pt x="432" y="666"/>
                  </a:cubicBezTo>
                  <a:cubicBezTo>
                    <a:pt x="432" y="624"/>
                    <a:pt x="400" y="591"/>
                    <a:pt x="361" y="591"/>
                  </a:cubicBezTo>
                  <a:cubicBezTo>
                    <a:pt x="323" y="591"/>
                    <a:pt x="292" y="625"/>
                    <a:pt x="292" y="666"/>
                  </a:cubicBezTo>
                  <a:cubicBezTo>
                    <a:pt x="292" y="698"/>
                    <a:pt x="313" y="728"/>
                    <a:pt x="343" y="737"/>
                  </a:cubicBezTo>
                  <a:lnTo>
                    <a:pt x="343" y="1349"/>
                  </a:lnTo>
                  <a:lnTo>
                    <a:pt x="258" y="1349"/>
                  </a:lnTo>
                  <a:cubicBezTo>
                    <a:pt x="258" y="702"/>
                    <a:pt x="2" y="867"/>
                    <a:pt x="2" y="492"/>
                  </a:cubicBezTo>
                  <a:cubicBezTo>
                    <a:pt x="0" y="220"/>
                    <a:pt x="208" y="0"/>
                    <a:pt x="46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4" name="Google Shape;884;p21"/>
            <p:cNvSpPr/>
            <p:nvPr/>
          </p:nvSpPr>
          <p:spPr>
            <a:xfrm>
              <a:off x="5606379" y="3259219"/>
              <a:ext cx="392122" cy="293298"/>
            </a:xfrm>
            <a:custGeom>
              <a:rect b="b" l="l" r="r" t="t"/>
              <a:pathLst>
                <a:path extrusionOk="0" h="1451" w="1940">
                  <a:moveTo>
                    <a:pt x="608" y="540"/>
                  </a:moveTo>
                  <a:cubicBezTo>
                    <a:pt x="750" y="540"/>
                    <a:pt x="865" y="662"/>
                    <a:pt x="865" y="810"/>
                  </a:cubicBezTo>
                  <a:cubicBezTo>
                    <a:pt x="865" y="960"/>
                    <a:pt x="750" y="1080"/>
                    <a:pt x="608" y="1080"/>
                  </a:cubicBezTo>
                  <a:cubicBezTo>
                    <a:pt x="466" y="1080"/>
                    <a:pt x="351" y="959"/>
                    <a:pt x="351" y="810"/>
                  </a:cubicBezTo>
                  <a:cubicBezTo>
                    <a:pt x="351" y="662"/>
                    <a:pt x="466" y="540"/>
                    <a:pt x="608" y="540"/>
                  </a:cubicBezTo>
                  <a:close/>
                  <a:moveTo>
                    <a:pt x="1607" y="203"/>
                  </a:moveTo>
                  <a:cubicBezTo>
                    <a:pt x="1686" y="203"/>
                    <a:pt x="1749" y="269"/>
                    <a:pt x="1749" y="351"/>
                  </a:cubicBezTo>
                  <a:cubicBezTo>
                    <a:pt x="1749" y="433"/>
                    <a:pt x="1686" y="499"/>
                    <a:pt x="1607" y="499"/>
                  </a:cubicBezTo>
                  <a:cubicBezTo>
                    <a:pt x="1530" y="499"/>
                    <a:pt x="1467" y="433"/>
                    <a:pt x="1467" y="351"/>
                  </a:cubicBezTo>
                  <a:cubicBezTo>
                    <a:pt x="1466" y="269"/>
                    <a:pt x="1530" y="203"/>
                    <a:pt x="1607" y="203"/>
                  </a:cubicBezTo>
                  <a:close/>
                  <a:moveTo>
                    <a:pt x="1682" y="1"/>
                  </a:moveTo>
                  <a:cubicBezTo>
                    <a:pt x="1722" y="10"/>
                    <a:pt x="1758" y="27"/>
                    <a:pt x="1791" y="48"/>
                  </a:cubicBezTo>
                  <a:cubicBezTo>
                    <a:pt x="1774" y="79"/>
                    <a:pt x="1778" y="120"/>
                    <a:pt x="1804" y="145"/>
                  </a:cubicBezTo>
                  <a:cubicBezTo>
                    <a:pt x="1829" y="172"/>
                    <a:pt x="1866" y="176"/>
                    <a:pt x="1896" y="160"/>
                  </a:cubicBezTo>
                  <a:cubicBezTo>
                    <a:pt x="1915" y="194"/>
                    <a:pt x="1932" y="232"/>
                    <a:pt x="1940" y="273"/>
                  </a:cubicBezTo>
                  <a:cubicBezTo>
                    <a:pt x="1908" y="283"/>
                    <a:pt x="1884" y="314"/>
                    <a:pt x="1884" y="351"/>
                  </a:cubicBezTo>
                  <a:cubicBezTo>
                    <a:pt x="1884" y="389"/>
                    <a:pt x="1908" y="420"/>
                    <a:pt x="1940" y="430"/>
                  </a:cubicBezTo>
                  <a:cubicBezTo>
                    <a:pt x="1932" y="471"/>
                    <a:pt x="1915" y="508"/>
                    <a:pt x="1896" y="543"/>
                  </a:cubicBezTo>
                  <a:cubicBezTo>
                    <a:pt x="1866" y="525"/>
                    <a:pt x="1827" y="530"/>
                    <a:pt x="1804" y="558"/>
                  </a:cubicBezTo>
                  <a:cubicBezTo>
                    <a:pt x="1778" y="584"/>
                    <a:pt x="1774" y="624"/>
                    <a:pt x="1791" y="655"/>
                  </a:cubicBezTo>
                  <a:cubicBezTo>
                    <a:pt x="1758" y="676"/>
                    <a:pt x="1722" y="693"/>
                    <a:pt x="1682" y="702"/>
                  </a:cubicBezTo>
                  <a:cubicBezTo>
                    <a:pt x="1673" y="667"/>
                    <a:pt x="1642" y="642"/>
                    <a:pt x="1607" y="642"/>
                  </a:cubicBezTo>
                  <a:cubicBezTo>
                    <a:pt x="1572" y="642"/>
                    <a:pt x="1543" y="668"/>
                    <a:pt x="1534" y="702"/>
                  </a:cubicBezTo>
                  <a:cubicBezTo>
                    <a:pt x="1494" y="693"/>
                    <a:pt x="1458" y="676"/>
                    <a:pt x="1424" y="655"/>
                  </a:cubicBezTo>
                  <a:cubicBezTo>
                    <a:pt x="1442" y="624"/>
                    <a:pt x="1438" y="583"/>
                    <a:pt x="1412" y="558"/>
                  </a:cubicBezTo>
                  <a:cubicBezTo>
                    <a:pt x="1386" y="530"/>
                    <a:pt x="1350" y="527"/>
                    <a:pt x="1320" y="543"/>
                  </a:cubicBezTo>
                  <a:cubicBezTo>
                    <a:pt x="1299" y="508"/>
                    <a:pt x="1284" y="471"/>
                    <a:pt x="1275" y="430"/>
                  </a:cubicBezTo>
                  <a:cubicBezTo>
                    <a:pt x="1308" y="419"/>
                    <a:pt x="1331" y="389"/>
                    <a:pt x="1331" y="351"/>
                  </a:cubicBezTo>
                  <a:cubicBezTo>
                    <a:pt x="1331" y="314"/>
                    <a:pt x="1308" y="282"/>
                    <a:pt x="1275" y="273"/>
                  </a:cubicBezTo>
                  <a:cubicBezTo>
                    <a:pt x="1284" y="232"/>
                    <a:pt x="1299" y="194"/>
                    <a:pt x="1320" y="160"/>
                  </a:cubicBezTo>
                  <a:cubicBezTo>
                    <a:pt x="1350" y="177"/>
                    <a:pt x="1387" y="172"/>
                    <a:pt x="1412" y="145"/>
                  </a:cubicBezTo>
                  <a:cubicBezTo>
                    <a:pt x="1438" y="119"/>
                    <a:pt x="1442" y="79"/>
                    <a:pt x="1424" y="48"/>
                  </a:cubicBezTo>
                  <a:cubicBezTo>
                    <a:pt x="1458" y="27"/>
                    <a:pt x="1494" y="10"/>
                    <a:pt x="1534" y="1"/>
                  </a:cubicBezTo>
                  <a:cubicBezTo>
                    <a:pt x="1542" y="36"/>
                    <a:pt x="1573" y="59"/>
                    <a:pt x="1607" y="59"/>
                  </a:cubicBezTo>
                  <a:cubicBezTo>
                    <a:pt x="1642" y="59"/>
                    <a:pt x="1673" y="36"/>
                    <a:pt x="1682" y="1"/>
                  </a:cubicBezTo>
                  <a:close/>
                  <a:moveTo>
                    <a:pt x="743" y="172"/>
                  </a:moveTo>
                  <a:cubicBezTo>
                    <a:pt x="814" y="189"/>
                    <a:pt x="881" y="218"/>
                    <a:pt x="941" y="258"/>
                  </a:cubicBezTo>
                  <a:cubicBezTo>
                    <a:pt x="912" y="314"/>
                    <a:pt x="920" y="387"/>
                    <a:pt x="965" y="436"/>
                  </a:cubicBezTo>
                  <a:cubicBezTo>
                    <a:pt x="1011" y="484"/>
                    <a:pt x="1079" y="492"/>
                    <a:pt x="1134" y="460"/>
                  </a:cubicBezTo>
                  <a:cubicBezTo>
                    <a:pt x="1172" y="523"/>
                    <a:pt x="1199" y="593"/>
                    <a:pt x="1216" y="668"/>
                  </a:cubicBezTo>
                  <a:cubicBezTo>
                    <a:pt x="1156" y="686"/>
                    <a:pt x="1113" y="744"/>
                    <a:pt x="1113" y="811"/>
                  </a:cubicBezTo>
                  <a:cubicBezTo>
                    <a:pt x="1113" y="880"/>
                    <a:pt x="1156" y="937"/>
                    <a:pt x="1216" y="955"/>
                  </a:cubicBezTo>
                  <a:cubicBezTo>
                    <a:pt x="1200" y="1030"/>
                    <a:pt x="1172" y="1101"/>
                    <a:pt x="1134" y="1163"/>
                  </a:cubicBezTo>
                  <a:cubicBezTo>
                    <a:pt x="1079" y="1132"/>
                    <a:pt x="1011" y="1141"/>
                    <a:pt x="965" y="1188"/>
                  </a:cubicBezTo>
                  <a:cubicBezTo>
                    <a:pt x="919" y="1236"/>
                    <a:pt x="911" y="1308"/>
                    <a:pt x="941" y="1366"/>
                  </a:cubicBezTo>
                  <a:cubicBezTo>
                    <a:pt x="881" y="1405"/>
                    <a:pt x="814" y="1434"/>
                    <a:pt x="743" y="1451"/>
                  </a:cubicBezTo>
                  <a:cubicBezTo>
                    <a:pt x="726" y="1388"/>
                    <a:pt x="671" y="1343"/>
                    <a:pt x="608" y="1343"/>
                  </a:cubicBezTo>
                  <a:cubicBezTo>
                    <a:pt x="543" y="1343"/>
                    <a:pt x="489" y="1389"/>
                    <a:pt x="472" y="1451"/>
                  </a:cubicBezTo>
                  <a:cubicBezTo>
                    <a:pt x="400" y="1434"/>
                    <a:pt x="334" y="1405"/>
                    <a:pt x="274" y="1366"/>
                  </a:cubicBezTo>
                  <a:cubicBezTo>
                    <a:pt x="305" y="1310"/>
                    <a:pt x="296" y="1236"/>
                    <a:pt x="251" y="1188"/>
                  </a:cubicBezTo>
                  <a:cubicBezTo>
                    <a:pt x="205" y="1139"/>
                    <a:pt x="136" y="1132"/>
                    <a:pt x="82" y="1163"/>
                  </a:cubicBezTo>
                  <a:cubicBezTo>
                    <a:pt x="44" y="1101"/>
                    <a:pt x="15" y="1030"/>
                    <a:pt x="0" y="955"/>
                  </a:cubicBezTo>
                  <a:cubicBezTo>
                    <a:pt x="59" y="937"/>
                    <a:pt x="102" y="880"/>
                    <a:pt x="102" y="811"/>
                  </a:cubicBezTo>
                  <a:cubicBezTo>
                    <a:pt x="102" y="744"/>
                    <a:pt x="59" y="686"/>
                    <a:pt x="0" y="668"/>
                  </a:cubicBezTo>
                  <a:cubicBezTo>
                    <a:pt x="15" y="593"/>
                    <a:pt x="44" y="524"/>
                    <a:pt x="82" y="460"/>
                  </a:cubicBezTo>
                  <a:cubicBezTo>
                    <a:pt x="136" y="492"/>
                    <a:pt x="205" y="483"/>
                    <a:pt x="251" y="436"/>
                  </a:cubicBezTo>
                  <a:cubicBezTo>
                    <a:pt x="297" y="387"/>
                    <a:pt x="304" y="315"/>
                    <a:pt x="274" y="258"/>
                  </a:cubicBezTo>
                  <a:cubicBezTo>
                    <a:pt x="334" y="218"/>
                    <a:pt x="400" y="189"/>
                    <a:pt x="472" y="172"/>
                  </a:cubicBezTo>
                  <a:cubicBezTo>
                    <a:pt x="489" y="235"/>
                    <a:pt x="543" y="279"/>
                    <a:pt x="608" y="279"/>
                  </a:cubicBezTo>
                  <a:cubicBezTo>
                    <a:pt x="673" y="279"/>
                    <a:pt x="726" y="235"/>
                    <a:pt x="743" y="172"/>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885" name="Google Shape;885;p21"/>
            <p:cNvGrpSpPr/>
            <p:nvPr/>
          </p:nvGrpSpPr>
          <p:grpSpPr>
            <a:xfrm>
              <a:off x="3173945" y="3253425"/>
              <a:ext cx="309422" cy="304886"/>
              <a:chOff x="-5254775" y="3631325"/>
              <a:chExt cx="296950" cy="292625"/>
            </a:xfrm>
          </p:grpSpPr>
          <p:sp>
            <p:nvSpPr>
              <p:cNvPr id="886" name="Google Shape;886;p21"/>
              <p:cNvSpPr/>
              <p:nvPr/>
            </p:nvSpPr>
            <p:spPr>
              <a:xfrm>
                <a:off x="-5246900" y="3766400"/>
                <a:ext cx="58300" cy="55150"/>
              </a:xfrm>
              <a:custGeom>
                <a:rect b="b" l="l" r="r" t="t"/>
                <a:pathLst>
                  <a:path extrusionOk="0" h="2206" w="2332">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7" name="Google Shape;887;p21"/>
              <p:cNvSpPr/>
              <p:nvPr/>
            </p:nvSpPr>
            <p:spPr>
              <a:xfrm>
                <a:off x="-5216175" y="3795550"/>
                <a:ext cx="58300" cy="55950"/>
              </a:xfrm>
              <a:custGeom>
                <a:rect b="b" l="l" r="r" t="t"/>
                <a:pathLst>
                  <a:path extrusionOk="0" h="2238" w="2332">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8" name="Google Shape;888;p21"/>
              <p:cNvSpPr/>
              <p:nvPr/>
            </p:nvSpPr>
            <p:spPr>
              <a:xfrm>
                <a:off x="-5185475" y="3826250"/>
                <a:ext cx="57525" cy="55750"/>
              </a:xfrm>
              <a:custGeom>
                <a:rect b="b" l="l" r="r" t="t"/>
                <a:pathLst>
                  <a:path extrusionOk="0" h="2230" w="2301">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89" name="Google Shape;889;p21"/>
              <p:cNvSpPr/>
              <p:nvPr/>
            </p:nvSpPr>
            <p:spPr>
              <a:xfrm>
                <a:off x="-5156325" y="3856375"/>
                <a:ext cx="58300" cy="55750"/>
              </a:xfrm>
              <a:custGeom>
                <a:rect b="b" l="l" r="r" t="t"/>
                <a:pathLst>
                  <a:path extrusionOk="0" h="2230" w="2332">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90" name="Google Shape;890;p21"/>
              <p:cNvSpPr/>
              <p:nvPr/>
            </p:nvSpPr>
            <p:spPr>
              <a:xfrm>
                <a:off x="-5105925" y="3886525"/>
                <a:ext cx="37050" cy="37425"/>
              </a:xfrm>
              <a:custGeom>
                <a:rect b="b" l="l" r="r" t="t"/>
                <a:pathLst>
                  <a:path extrusionOk="0" h="1497" w="1482">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91" name="Google Shape;891;p21"/>
              <p:cNvSpPr/>
              <p:nvPr/>
            </p:nvSpPr>
            <p:spPr>
              <a:xfrm>
                <a:off x="-5254775" y="3648050"/>
                <a:ext cx="278050" cy="248325"/>
              </a:xfrm>
              <a:custGeom>
                <a:rect b="b" l="l" r="r" t="t"/>
                <a:pathLst>
                  <a:path extrusionOk="0" h="9933" w="11122">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892" name="Google Shape;892;p21"/>
              <p:cNvSpPr/>
              <p:nvPr/>
            </p:nvSpPr>
            <p:spPr>
              <a:xfrm>
                <a:off x="-5163425" y="3631325"/>
                <a:ext cx="205600" cy="150450"/>
              </a:xfrm>
              <a:custGeom>
                <a:rect b="b" l="l" r="r" t="t"/>
                <a:pathLst>
                  <a:path extrusionOk="0" h="6018" w="8224">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sp>
        <p:nvSpPr>
          <p:cNvPr id="893" name="Google Shape;89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2000"/>
                                        <p:tgtEl>
                                          <p:spTgt spid="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22"/>
          <p:cNvSpPr txBox="1"/>
          <p:nvPr>
            <p:ph idx="4294967295" type="title"/>
          </p:nvPr>
        </p:nvSpPr>
        <p:spPr>
          <a:xfrm>
            <a:off x="1547945" y="345558"/>
            <a:ext cx="9226621" cy="70802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Teaching Learning Process</a:t>
            </a:r>
            <a:endParaRPr sz="3600">
              <a:solidFill>
                <a:srgbClr val="002060"/>
              </a:solidFill>
            </a:endParaRPr>
          </a:p>
        </p:txBody>
      </p:sp>
      <p:grpSp>
        <p:nvGrpSpPr>
          <p:cNvPr id="900" name="Google Shape;900;p22"/>
          <p:cNvGrpSpPr/>
          <p:nvPr/>
        </p:nvGrpSpPr>
        <p:grpSpPr>
          <a:xfrm>
            <a:off x="928276" y="2752716"/>
            <a:ext cx="10481251" cy="2730056"/>
            <a:chOff x="39763699" y="24498299"/>
            <a:chExt cx="4387662" cy="1490728"/>
          </a:xfrm>
        </p:grpSpPr>
        <p:sp>
          <p:nvSpPr>
            <p:cNvPr id="901" name="Google Shape;901;p22"/>
            <p:cNvSpPr/>
            <p:nvPr/>
          </p:nvSpPr>
          <p:spPr>
            <a:xfrm>
              <a:off x="39763699" y="24498299"/>
              <a:ext cx="4381261" cy="1486792"/>
            </a:xfrm>
            <a:custGeom>
              <a:rect b="b" l="l" r="r" t="t"/>
              <a:pathLst>
                <a:path extrusionOk="0" h="21600" w="21590">
                  <a:moveTo>
                    <a:pt x="310" y="21600"/>
                  </a:moveTo>
                  <a:lnTo>
                    <a:pt x="310" y="21600"/>
                  </a:lnTo>
                  <a:cubicBezTo>
                    <a:pt x="470" y="21600"/>
                    <a:pt x="605" y="21235"/>
                    <a:pt x="617" y="20768"/>
                  </a:cubicBezTo>
                  <a:cubicBezTo>
                    <a:pt x="658" y="19128"/>
                    <a:pt x="824" y="17552"/>
                    <a:pt x="1095" y="16209"/>
                  </a:cubicBezTo>
                  <a:cubicBezTo>
                    <a:pt x="1237" y="15508"/>
                    <a:pt x="1408" y="14871"/>
                    <a:pt x="1602" y="14316"/>
                  </a:cubicBezTo>
                  <a:cubicBezTo>
                    <a:pt x="1804" y="13736"/>
                    <a:pt x="2035" y="13244"/>
                    <a:pt x="2286" y="12853"/>
                  </a:cubicBezTo>
                  <a:cubicBezTo>
                    <a:pt x="2772" y="12094"/>
                    <a:pt x="3335" y="11709"/>
                    <a:pt x="3959" y="11709"/>
                  </a:cubicBezTo>
                  <a:lnTo>
                    <a:pt x="9197" y="11709"/>
                  </a:lnTo>
                  <a:cubicBezTo>
                    <a:pt x="9143" y="12216"/>
                    <a:pt x="9105" y="12733"/>
                    <a:pt x="9083" y="13246"/>
                  </a:cubicBezTo>
                  <a:cubicBezTo>
                    <a:pt x="9081" y="13292"/>
                    <a:pt x="9079" y="13338"/>
                    <a:pt x="9077" y="13382"/>
                  </a:cubicBezTo>
                  <a:cubicBezTo>
                    <a:pt x="9068" y="13639"/>
                    <a:pt x="9095" y="13895"/>
                    <a:pt x="9154" y="14087"/>
                  </a:cubicBezTo>
                  <a:cubicBezTo>
                    <a:pt x="9213" y="14281"/>
                    <a:pt x="9297" y="14391"/>
                    <a:pt x="9384" y="14391"/>
                  </a:cubicBezTo>
                  <a:cubicBezTo>
                    <a:pt x="9541" y="14391"/>
                    <a:pt x="9673" y="14039"/>
                    <a:pt x="9691" y="13572"/>
                  </a:cubicBezTo>
                  <a:cubicBezTo>
                    <a:pt x="9717" y="12926"/>
                    <a:pt x="9772" y="12299"/>
                    <a:pt x="9858" y="11709"/>
                  </a:cubicBezTo>
                  <a:lnTo>
                    <a:pt x="18618" y="11709"/>
                  </a:lnTo>
                  <a:lnTo>
                    <a:pt x="21526" y="8377"/>
                  </a:lnTo>
                  <a:cubicBezTo>
                    <a:pt x="21546" y="8353"/>
                    <a:pt x="21562" y="8314"/>
                    <a:pt x="21574" y="8262"/>
                  </a:cubicBezTo>
                  <a:cubicBezTo>
                    <a:pt x="21591" y="8186"/>
                    <a:pt x="21595" y="8091"/>
                    <a:pt x="21586" y="8004"/>
                  </a:cubicBezTo>
                  <a:cubicBezTo>
                    <a:pt x="21576" y="7919"/>
                    <a:pt x="21555" y="7853"/>
                    <a:pt x="21526" y="7819"/>
                  </a:cubicBezTo>
                  <a:lnTo>
                    <a:pt x="18619" y="4487"/>
                  </a:lnTo>
                  <a:lnTo>
                    <a:pt x="15728" y="4487"/>
                  </a:lnTo>
                  <a:cubicBezTo>
                    <a:pt x="15444" y="4487"/>
                    <a:pt x="15189" y="4312"/>
                    <a:pt x="14969" y="3967"/>
                  </a:cubicBezTo>
                  <a:cubicBezTo>
                    <a:pt x="14571" y="3345"/>
                    <a:pt x="14302" y="2177"/>
                    <a:pt x="14228" y="760"/>
                  </a:cubicBezTo>
                  <a:cubicBezTo>
                    <a:pt x="14206" y="327"/>
                    <a:pt x="14076" y="0"/>
                    <a:pt x="13924" y="0"/>
                  </a:cubicBezTo>
                  <a:lnTo>
                    <a:pt x="13924" y="0"/>
                  </a:lnTo>
                  <a:cubicBezTo>
                    <a:pt x="13833" y="0"/>
                    <a:pt x="13748" y="116"/>
                    <a:pt x="13689" y="317"/>
                  </a:cubicBezTo>
                  <a:cubicBezTo>
                    <a:pt x="13631" y="517"/>
                    <a:pt x="13605" y="777"/>
                    <a:pt x="13618" y="1035"/>
                  </a:cubicBezTo>
                  <a:cubicBezTo>
                    <a:pt x="13718" y="3042"/>
                    <a:pt x="14098" y="4697"/>
                    <a:pt x="14661" y="5576"/>
                  </a:cubicBezTo>
                  <a:cubicBezTo>
                    <a:pt x="14925" y="5987"/>
                    <a:pt x="15224" y="6225"/>
                    <a:pt x="15552" y="6288"/>
                  </a:cubicBezTo>
                  <a:lnTo>
                    <a:pt x="11804" y="6288"/>
                  </a:lnTo>
                  <a:cubicBezTo>
                    <a:pt x="11368" y="6288"/>
                    <a:pt x="10966" y="6519"/>
                    <a:pt x="10610" y="6974"/>
                  </a:cubicBezTo>
                  <a:cubicBezTo>
                    <a:pt x="10389" y="7257"/>
                    <a:pt x="10184" y="7633"/>
                    <a:pt x="9999" y="8091"/>
                  </a:cubicBezTo>
                  <a:lnTo>
                    <a:pt x="7881" y="8091"/>
                  </a:lnTo>
                  <a:cubicBezTo>
                    <a:pt x="7446" y="8091"/>
                    <a:pt x="7045" y="7860"/>
                    <a:pt x="6690" y="7406"/>
                  </a:cubicBezTo>
                  <a:cubicBezTo>
                    <a:pt x="6317" y="6930"/>
                    <a:pt x="5999" y="6216"/>
                    <a:pt x="5746" y="5286"/>
                  </a:cubicBezTo>
                  <a:cubicBezTo>
                    <a:pt x="5666" y="4995"/>
                    <a:pt x="5593" y="4679"/>
                    <a:pt x="5528" y="4352"/>
                  </a:cubicBezTo>
                  <a:cubicBezTo>
                    <a:pt x="5464" y="4031"/>
                    <a:pt x="5407" y="3688"/>
                    <a:pt x="5358" y="3338"/>
                  </a:cubicBezTo>
                  <a:cubicBezTo>
                    <a:pt x="5263" y="2646"/>
                    <a:pt x="5198" y="1908"/>
                    <a:pt x="5165" y="1146"/>
                  </a:cubicBezTo>
                  <a:cubicBezTo>
                    <a:pt x="5161" y="1044"/>
                    <a:pt x="5157" y="941"/>
                    <a:pt x="5154" y="839"/>
                  </a:cubicBezTo>
                  <a:cubicBezTo>
                    <a:pt x="5139" y="362"/>
                    <a:pt x="5007" y="2"/>
                    <a:pt x="4846" y="2"/>
                  </a:cubicBezTo>
                  <a:cubicBezTo>
                    <a:pt x="4760" y="2"/>
                    <a:pt x="4677" y="111"/>
                    <a:pt x="4618" y="299"/>
                  </a:cubicBezTo>
                  <a:cubicBezTo>
                    <a:pt x="4560" y="485"/>
                    <a:pt x="4531" y="738"/>
                    <a:pt x="4539" y="989"/>
                  </a:cubicBezTo>
                  <a:cubicBezTo>
                    <a:pt x="4587" y="2603"/>
                    <a:pt x="4756" y="4151"/>
                    <a:pt x="5026" y="5469"/>
                  </a:cubicBezTo>
                  <a:cubicBezTo>
                    <a:pt x="5319" y="6893"/>
                    <a:pt x="5716" y="8002"/>
                    <a:pt x="6205" y="8766"/>
                  </a:cubicBezTo>
                  <a:cubicBezTo>
                    <a:pt x="6634" y="9436"/>
                    <a:pt x="7123" y="9814"/>
                    <a:pt x="7660" y="9895"/>
                  </a:cubicBezTo>
                  <a:lnTo>
                    <a:pt x="3958" y="9895"/>
                  </a:lnTo>
                  <a:cubicBezTo>
                    <a:pt x="3218" y="9895"/>
                    <a:pt x="2550" y="10353"/>
                    <a:pt x="1974" y="11253"/>
                  </a:cubicBezTo>
                  <a:cubicBezTo>
                    <a:pt x="1677" y="11718"/>
                    <a:pt x="1404" y="12301"/>
                    <a:pt x="1165" y="12987"/>
                  </a:cubicBezTo>
                  <a:cubicBezTo>
                    <a:pt x="935" y="13644"/>
                    <a:pt x="734" y="14399"/>
                    <a:pt x="566" y="15229"/>
                  </a:cubicBezTo>
                  <a:cubicBezTo>
                    <a:pt x="245" y="16819"/>
                    <a:pt x="50" y="18687"/>
                    <a:pt x="1" y="20628"/>
                  </a:cubicBezTo>
                  <a:cubicBezTo>
                    <a:pt x="-5" y="20882"/>
                    <a:pt x="24" y="21126"/>
                    <a:pt x="83" y="21312"/>
                  </a:cubicBezTo>
                  <a:cubicBezTo>
                    <a:pt x="142" y="21493"/>
                    <a:pt x="225" y="21600"/>
                    <a:pt x="310" y="21600"/>
                  </a:cubicBezTo>
                  <a:close/>
                  <a:moveTo>
                    <a:pt x="11803" y="8096"/>
                  </a:moveTo>
                  <a:lnTo>
                    <a:pt x="11803" y="8096"/>
                  </a:lnTo>
                  <a:cubicBezTo>
                    <a:pt x="11803" y="8096"/>
                    <a:pt x="11803" y="8096"/>
                    <a:pt x="11803" y="8096"/>
                  </a:cubicBezTo>
                  <a:lnTo>
                    <a:pt x="11803" y="8096"/>
                  </a:lnTo>
                  <a:close/>
                </a:path>
              </a:pathLst>
            </a:custGeom>
            <a:solidFill>
              <a:srgbClr val="DADBD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22"/>
            <p:cNvSpPr/>
            <p:nvPr/>
          </p:nvSpPr>
          <p:spPr>
            <a:xfrm>
              <a:off x="43116499" y="24815799"/>
              <a:ext cx="1030670" cy="496446"/>
            </a:xfrm>
            <a:custGeom>
              <a:rect b="b" l="l" r="r" t="t"/>
              <a:pathLst>
                <a:path extrusionOk="0" h="21600" w="21511">
                  <a:moveTo>
                    <a:pt x="0" y="21600"/>
                  </a:moveTo>
                  <a:lnTo>
                    <a:pt x="8935" y="21600"/>
                  </a:lnTo>
                  <a:lnTo>
                    <a:pt x="10833" y="20058"/>
                  </a:lnTo>
                  <a:lnTo>
                    <a:pt x="17409" y="14726"/>
                  </a:lnTo>
                  <a:lnTo>
                    <a:pt x="21245" y="11615"/>
                  </a:lnTo>
                  <a:cubicBezTo>
                    <a:pt x="21600" y="11328"/>
                    <a:pt x="21600" y="10278"/>
                    <a:pt x="21245" y="9985"/>
                  </a:cubicBezTo>
                  <a:lnTo>
                    <a:pt x="17409" y="6874"/>
                  </a:lnTo>
                  <a:lnTo>
                    <a:pt x="10833" y="1542"/>
                  </a:lnTo>
                  <a:lnTo>
                    <a:pt x="8935" y="0"/>
                  </a:lnTo>
                  <a:lnTo>
                    <a:pt x="0" y="0"/>
                  </a:lnTo>
                  <a:lnTo>
                    <a:pt x="0" y="21600"/>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22"/>
            <p:cNvSpPr/>
            <p:nvPr/>
          </p:nvSpPr>
          <p:spPr>
            <a:xfrm>
              <a:off x="43941999" y="24968200"/>
              <a:ext cx="209362" cy="180468"/>
            </a:xfrm>
            <a:custGeom>
              <a:rect b="b" l="l" r="r" t="t"/>
              <a:pathLst>
                <a:path extrusionOk="0" h="21600" w="21170">
                  <a:moveTo>
                    <a:pt x="0" y="10808"/>
                  </a:moveTo>
                  <a:cubicBezTo>
                    <a:pt x="0" y="14669"/>
                    <a:pt x="475" y="18317"/>
                    <a:pt x="1297" y="21600"/>
                  </a:cubicBezTo>
                  <a:lnTo>
                    <a:pt x="19879" y="13042"/>
                  </a:lnTo>
                  <a:cubicBezTo>
                    <a:pt x="21600" y="12252"/>
                    <a:pt x="21600" y="9363"/>
                    <a:pt x="19879" y="8558"/>
                  </a:cubicBezTo>
                  <a:lnTo>
                    <a:pt x="1297" y="0"/>
                  </a:lnTo>
                  <a:cubicBezTo>
                    <a:pt x="475" y="3299"/>
                    <a:pt x="0" y="6947"/>
                    <a:pt x="0" y="10808"/>
                  </a:cubicBezTo>
                  <a:close/>
                </a:path>
              </a:pathLst>
            </a:custGeom>
            <a:solidFill>
              <a:srgbClr val="4B494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22"/>
            <p:cNvSpPr/>
            <p:nvPr/>
          </p:nvSpPr>
          <p:spPr>
            <a:xfrm>
              <a:off x="42532299" y="24498299"/>
              <a:ext cx="1057169" cy="432817"/>
            </a:xfrm>
            <a:custGeom>
              <a:rect b="b" l="l" r="r" t="t"/>
              <a:pathLst>
                <a:path extrusionOk="0" h="21600" w="21502">
                  <a:moveTo>
                    <a:pt x="20634" y="15566"/>
                  </a:moveTo>
                  <a:lnTo>
                    <a:pt x="20634" y="15408"/>
                  </a:lnTo>
                  <a:lnTo>
                    <a:pt x="8708" y="15408"/>
                  </a:lnTo>
                  <a:cubicBezTo>
                    <a:pt x="7481" y="15408"/>
                    <a:pt x="6435" y="14749"/>
                    <a:pt x="5569" y="13620"/>
                  </a:cubicBezTo>
                  <a:cubicBezTo>
                    <a:pt x="3808" y="11332"/>
                    <a:pt x="2787" y="7111"/>
                    <a:pt x="2508" y="2586"/>
                  </a:cubicBezTo>
                  <a:cubicBezTo>
                    <a:pt x="2415" y="1090"/>
                    <a:pt x="1881" y="0"/>
                    <a:pt x="1266" y="0"/>
                  </a:cubicBezTo>
                  <a:lnTo>
                    <a:pt x="1263" y="0"/>
                  </a:lnTo>
                  <a:cubicBezTo>
                    <a:pt x="499" y="0"/>
                    <a:pt x="-98" y="1661"/>
                    <a:pt x="13" y="3524"/>
                  </a:cubicBezTo>
                  <a:cubicBezTo>
                    <a:pt x="395" y="9913"/>
                    <a:pt x="1832" y="15877"/>
                    <a:pt x="4317" y="19103"/>
                  </a:cubicBezTo>
                  <a:cubicBezTo>
                    <a:pt x="5531" y="20681"/>
                    <a:pt x="6995" y="21600"/>
                    <a:pt x="8710" y="21600"/>
                  </a:cubicBezTo>
                  <a:lnTo>
                    <a:pt x="20657" y="21600"/>
                  </a:lnTo>
                  <a:cubicBezTo>
                    <a:pt x="21145" y="21182"/>
                    <a:pt x="21502" y="20003"/>
                    <a:pt x="21502" y="18596"/>
                  </a:cubicBezTo>
                  <a:cubicBezTo>
                    <a:pt x="21499" y="17163"/>
                    <a:pt x="21135" y="15965"/>
                    <a:pt x="20634" y="15566"/>
                  </a:cubicBezTo>
                  <a:close/>
                </a:path>
              </a:pathLst>
            </a:custGeom>
            <a:solidFill>
              <a:srgbClr val="42B56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22"/>
            <p:cNvSpPr/>
            <p:nvPr/>
          </p:nvSpPr>
          <p:spPr>
            <a:xfrm>
              <a:off x="40697035" y="24498299"/>
              <a:ext cx="2934706" cy="680848"/>
            </a:xfrm>
            <a:custGeom>
              <a:rect b="b" l="l" r="r" t="t"/>
              <a:pathLst>
                <a:path extrusionOk="0" h="21600" w="21578">
                  <a:moveTo>
                    <a:pt x="21578" y="17664"/>
                  </a:moveTo>
                  <a:lnTo>
                    <a:pt x="4986" y="17664"/>
                  </a:lnTo>
                  <a:cubicBezTo>
                    <a:pt x="4309" y="17664"/>
                    <a:pt x="3715" y="17120"/>
                    <a:pt x="3206" y="16169"/>
                  </a:cubicBezTo>
                  <a:cubicBezTo>
                    <a:pt x="2627" y="15085"/>
                    <a:pt x="2158" y="13477"/>
                    <a:pt x="1796" y="11535"/>
                  </a:cubicBezTo>
                  <a:cubicBezTo>
                    <a:pt x="1676" y="10887"/>
                    <a:pt x="1567" y="10206"/>
                    <a:pt x="1470" y="9493"/>
                  </a:cubicBezTo>
                  <a:cubicBezTo>
                    <a:pt x="1374" y="8779"/>
                    <a:pt x="1289" y="8038"/>
                    <a:pt x="1217" y="7273"/>
                  </a:cubicBezTo>
                  <a:cubicBezTo>
                    <a:pt x="1072" y="5746"/>
                    <a:pt x="976" y="4130"/>
                    <a:pt x="928" y="2482"/>
                  </a:cubicBezTo>
                  <a:cubicBezTo>
                    <a:pt x="921" y="2260"/>
                    <a:pt x="916" y="2035"/>
                    <a:pt x="911" y="1813"/>
                  </a:cubicBezTo>
                  <a:cubicBezTo>
                    <a:pt x="889" y="790"/>
                    <a:pt x="694" y="0"/>
                    <a:pt x="456" y="0"/>
                  </a:cubicBezTo>
                  <a:cubicBezTo>
                    <a:pt x="189" y="0"/>
                    <a:pt x="-22" y="987"/>
                    <a:pt x="1" y="2135"/>
                  </a:cubicBezTo>
                  <a:cubicBezTo>
                    <a:pt x="142" y="9037"/>
                    <a:pt x="971" y="15645"/>
                    <a:pt x="2486" y="19102"/>
                  </a:cubicBezTo>
                  <a:cubicBezTo>
                    <a:pt x="3176" y="20677"/>
                    <a:pt x="4009" y="21600"/>
                    <a:pt x="4985" y="21600"/>
                  </a:cubicBezTo>
                  <a:lnTo>
                    <a:pt x="21011" y="21600"/>
                  </a:lnTo>
                  <a:cubicBezTo>
                    <a:pt x="21008" y="21596"/>
                    <a:pt x="21006" y="21592"/>
                    <a:pt x="21004" y="21588"/>
                  </a:cubicBezTo>
                  <a:lnTo>
                    <a:pt x="21004" y="21487"/>
                  </a:lnTo>
                  <a:cubicBezTo>
                    <a:pt x="21321" y="21483"/>
                    <a:pt x="21578" y="19775"/>
                    <a:pt x="21578" y="17664"/>
                  </a:cubicBezTo>
                  <a:close/>
                </a:path>
              </a:pathLst>
            </a:custGeom>
            <a:solidFill>
              <a:srgbClr val="0097C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22"/>
            <p:cNvSpPr/>
            <p:nvPr/>
          </p:nvSpPr>
          <p:spPr>
            <a:xfrm>
              <a:off x="39776399" y="25184100"/>
              <a:ext cx="3819700" cy="804927"/>
            </a:xfrm>
            <a:custGeom>
              <a:rect b="b" l="l" r="r" t="t"/>
              <a:pathLst>
                <a:path extrusionOk="0" h="21600" w="21585">
                  <a:moveTo>
                    <a:pt x="21351" y="0"/>
                  </a:moveTo>
                  <a:lnTo>
                    <a:pt x="4536" y="0"/>
                  </a:lnTo>
                  <a:cubicBezTo>
                    <a:pt x="3648" y="0"/>
                    <a:pt x="2890" y="927"/>
                    <a:pt x="2262" y="2508"/>
                  </a:cubicBezTo>
                  <a:cubicBezTo>
                    <a:pt x="864" y="6029"/>
                    <a:pt x="110" y="12794"/>
                    <a:pt x="1" y="19814"/>
                  </a:cubicBezTo>
                  <a:cubicBezTo>
                    <a:pt x="-14" y="20779"/>
                    <a:pt x="147" y="21600"/>
                    <a:pt x="351" y="21600"/>
                  </a:cubicBezTo>
                  <a:lnTo>
                    <a:pt x="351" y="21600"/>
                  </a:lnTo>
                  <a:cubicBezTo>
                    <a:pt x="534" y="21600"/>
                    <a:pt x="686" y="20939"/>
                    <a:pt x="700" y="20077"/>
                  </a:cubicBezTo>
                  <a:cubicBezTo>
                    <a:pt x="793" y="14140"/>
                    <a:pt x="1431" y="8418"/>
                    <a:pt x="2615" y="5443"/>
                  </a:cubicBezTo>
                  <a:cubicBezTo>
                    <a:pt x="3145" y="4110"/>
                    <a:pt x="3785" y="3330"/>
                    <a:pt x="4535" y="3330"/>
                  </a:cubicBezTo>
                  <a:lnTo>
                    <a:pt x="21345" y="3330"/>
                  </a:lnTo>
                  <a:lnTo>
                    <a:pt x="21345" y="3244"/>
                  </a:lnTo>
                  <a:cubicBezTo>
                    <a:pt x="21483" y="3030"/>
                    <a:pt x="21585" y="2386"/>
                    <a:pt x="21585" y="1615"/>
                  </a:cubicBezTo>
                  <a:cubicBezTo>
                    <a:pt x="21586" y="859"/>
                    <a:pt x="21487" y="225"/>
                    <a:pt x="21351" y="0"/>
                  </a:cubicBezTo>
                  <a:close/>
                </a:path>
              </a:pathLst>
            </a:custGeom>
            <a:solidFill>
              <a:srgbClr val="ED8E4A"/>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22"/>
            <p:cNvSpPr/>
            <p:nvPr/>
          </p:nvSpPr>
          <p:spPr>
            <a:xfrm>
              <a:off x="41617900" y="24942800"/>
              <a:ext cx="2013841" cy="556769"/>
            </a:xfrm>
            <a:custGeom>
              <a:rect b="b" l="l" r="r" t="t"/>
              <a:pathLst>
                <a:path extrusionOk="0" h="21600" w="21561">
                  <a:moveTo>
                    <a:pt x="21561" y="4814"/>
                  </a:moveTo>
                  <a:cubicBezTo>
                    <a:pt x="21561" y="2232"/>
                    <a:pt x="21187" y="138"/>
                    <a:pt x="20726" y="138"/>
                  </a:cubicBezTo>
                  <a:lnTo>
                    <a:pt x="20726" y="15"/>
                  </a:lnTo>
                  <a:cubicBezTo>
                    <a:pt x="20730" y="10"/>
                    <a:pt x="20733" y="5"/>
                    <a:pt x="20737" y="0"/>
                  </a:cubicBezTo>
                  <a:lnTo>
                    <a:pt x="5926" y="0"/>
                  </a:lnTo>
                  <a:lnTo>
                    <a:pt x="5926" y="0"/>
                  </a:lnTo>
                  <a:cubicBezTo>
                    <a:pt x="4940" y="0"/>
                    <a:pt x="4075" y="665"/>
                    <a:pt x="3334" y="1828"/>
                  </a:cubicBezTo>
                  <a:cubicBezTo>
                    <a:pt x="2491" y="3153"/>
                    <a:pt x="1807" y="5119"/>
                    <a:pt x="1281" y="7494"/>
                  </a:cubicBezTo>
                  <a:cubicBezTo>
                    <a:pt x="1106" y="8287"/>
                    <a:pt x="948" y="9120"/>
                    <a:pt x="807" y="9992"/>
                  </a:cubicBezTo>
                  <a:cubicBezTo>
                    <a:pt x="667" y="10864"/>
                    <a:pt x="543" y="11771"/>
                    <a:pt x="438" y="12707"/>
                  </a:cubicBezTo>
                  <a:cubicBezTo>
                    <a:pt x="228" y="14574"/>
                    <a:pt x="87" y="16550"/>
                    <a:pt x="17" y="18565"/>
                  </a:cubicBezTo>
                  <a:cubicBezTo>
                    <a:pt x="13" y="18688"/>
                    <a:pt x="9" y="18811"/>
                    <a:pt x="5" y="18930"/>
                  </a:cubicBezTo>
                  <a:cubicBezTo>
                    <a:pt x="-39" y="20353"/>
                    <a:pt x="270" y="21600"/>
                    <a:pt x="665" y="21600"/>
                  </a:cubicBezTo>
                  <a:lnTo>
                    <a:pt x="667" y="21600"/>
                  </a:lnTo>
                  <a:cubicBezTo>
                    <a:pt x="1008" y="21600"/>
                    <a:pt x="1288" y="20659"/>
                    <a:pt x="1328" y="19432"/>
                  </a:cubicBezTo>
                  <a:cubicBezTo>
                    <a:pt x="1493" y="14254"/>
                    <a:pt x="2255" y="9356"/>
                    <a:pt x="3613" y="6755"/>
                  </a:cubicBezTo>
                  <a:cubicBezTo>
                    <a:pt x="4252" y="5528"/>
                    <a:pt x="5023" y="4814"/>
                    <a:pt x="5926" y="4814"/>
                  </a:cubicBezTo>
                  <a:lnTo>
                    <a:pt x="5926" y="4814"/>
                  </a:lnTo>
                  <a:lnTo>
                    <a:pt x="21561" y="4814"/>
                  </a:lnTo>
                  <a:close/>
                </a:path>
              </a:pathLst>
            </a:custGeom>
            <a:solidFill>
              <a:srgbClr val="E54F4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8" name="Google Shape;908;p22"/>
          <p:cNvSpPr/>
          <p:nvPr/>
        </p:nvSpPr>
        <p:spPr>
          <a:xfrm>
            <a:off x="6663484" y="1327544"/>
            <a:ext cx="3288067" cy="230832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1" lang="en-US" sz="1800">
                <a:solidFill>
                  <a:srgbClr val="0070C0"/>
                </a:solidFill>
                <a:latin typeface="Times New Roman"/>
                <a:ea typeface="Times New Roman"/>
                <a:cs typeface="Times New Roman"/>
                <a:sym typeface="Times New Roman"/>
              </a:rPr>
              <a:t>2.2.4  </a:t>
            </a:r>
            <a:r>
              <a:rPr b="1" lang="en-US" sz="1800" u="sng">
                <a:solidFill>
                  <a:srgbClr val="0070C0"/>
                </a:solidFill>
                <a:latin typeface="Times New Roman"/>
                <a:ea typeface="Times New Roman"/>
                <a:cs typeface="Times New Roman"/>
                <a:sym typeface="Times New Roman"/>
                <a:hlinkClick r:id="rId3">
                  <a:extLst>
                    <a:ext uri="{A12FA001-AC4F-418D-AE19-62706E023703}">
                      <ahyp:hlinkClr val="tx"/>
                    </a:ext>
                  </a:extLst>
                </a:hlinkClick>
              </a:rPr>
              <a:t>Initiatives related to industry interactions</a:t>
            </a:r>
            <a:endParaRPr b="1" sz="18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70C0"/>
                </a:solidFill>
                <a:latin typeface="Times New Roman"/>
                <a:ea typeface="Times New Roman"/>
                <a:cs typeface="Times New Roman"/>
                <a:sym typeface="Times New Roman"/>
              </a:rPr>
              <a:t>2.2.5  </a:t>
            </a:r>
            <a:r>
              <a:rPr b="1" lang="en-US" sz="1800" u="sng">
                <a:solidFill>
                  <a:srgbClr val="0070C0"/>
                </a:solidFill>
                <a:latin typeface="Times New Roman"/>
                <a:ea typeface="Times New Roman"/>
                <a:cs typeface="Times New Roman"/>
                <a:sym typeface="Times New Roman"/>
                <a:hlinkClick r:id="rId4">
                  <a:extLst>
                    <a:ext uri="{A12FA001-AC4F-418D-AE19-62706E023703}">
                      <ahyp:hlinkClr val="tx"/>
                    </a:ext>
                  </a:extLst>
                </a:hlinkClick>
              </a:rPr>
              <a:t>Initiatives related to Industry Internship/Summer Training </a:t>
            </a:r>
            <a:endParaRPr b="1" sz="18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rgbClr val="0070C0"/>
              </a:solidFill>
              <a:latin typeface="Times New Roman"/>
              <a:ea typeface="Times New Roman"/>
              <a:cs typeface="Times New Roman"/>
              <a:sym typeface="Times New Roman"/>
            </a:endParaRPr>
          </a:p>
        </p:txBody>
      </p:sp>
      <p:sp>
        <p:nvSpPr>
          <p:cNvPr id="909" name="Google Shape;909;p22"/>
          <p:cNvSpPr/>
          <p:nvPr/>
        </p:nvSpPr>
        <p:spPr>
          <a:xfrm>
            <a:off x="1547944" y="4375286"/>
            <a:ext cx="4153059" cy="236988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1" lang="en-US" sz="1800">
                <a:solidFill>
                  <a:srgbClr val="0070C0"/>
                </a:solidFill>
                <a:latin typeface="Times New Roman"/>
                <a:ea typeface="Times New Roman"/>
                <a:cs typeface="Times New Roman"/>
                <a:sym typeface="Times New Roman"/>
              </a:rPr>
              <a:t>2.2.1 </a:t>
            </a:r>
            <a:r>
              <a:rPr b="1" lang="en-US" sz="1800" u="sng">
                <a:solidFill>
                  <a:srgbClr val="0070C0"/>
                </a:solidFill>
                <a:latin typeface="Times New Roman"/>
                <a:ea typeface="Times New Roman"/>
                <a:cs typeface="Times New Roman"/>
                <a:sym typeface="Times New Roman"/>
                <a:hlinkClick r:id="rId5">
                  <a:extLst>
                    <a:ext uri="{A12FA001-AC4F-418D-AE19-62706E023703}">
                      <ahyp:hlinkClr val="tx"/>
                    </a:ext>
                  </a:extLst>
                </a:hlinkClick>
              </a:rPr>
              <a:t>Describe the process followed to improve quality of Teaching Learning.</a:t>
            </a:r>
            <a:endParaRPr b="1" sz="1800">
              <a:solidFill>
                <a:srgbClr val="0070C0"/>
              </a:solidFill>
              <a:latin typeface="Times New Roman"/>
              <a:ea typeface="Times New Roman"/>
              <a:cs typeface="Times New Roman"/>
              <a:sym typeface="Times New Roman"/>
            </a:endParaRPr>
          </a:p>
          <a:p>
            <a:pPr indent="0" lvl="0" marL="0" marR="0" rtl="0" algn="l">
              <a:spcBef>
                <a:spcPts val="1200"/>
              </a:spcBef>
              <a:spcAft>
                <a:spcPts val="0"/>
              </a:spcAft>
              <a:buNone/>
            </a:pPr>
            <a:r>
              <a:rPr b="1" lang="en-US" sz="1800">
                <a:solidFill>
                  <a:srgbClr val="0070C0"/>
                </a:solidFill>
                <a:latin typeface="Times New Roman"/>
                <a:ea typeface="Times New Roman"/>
                <a:cs typeface="Times New Roman"/>
                <a:sym typeface="Times New Roman"/>
              </a:rPr>
              <a:t>(</a:t>
            </a:r>
            <a:r>
              <a:rPr b="1" lang="en-US" sz="1800" u="sng">
                <a:solidFill>
                  <a:srgbClr val="0070C0"/>
                </a:solidFill>
                <a:latin typeface="Times New Roman"/>
                <a:ea typeface="Times New Roman"/>
                <a:cs typeface="Times New Roman"/>
                <a:sym typeface="Times New Roman"/>
                <a:hlinkClick r:id="rId6">
                  <a:extLst>
                    <a:ext uri="{A12FA001-AC4F-418D-AE19-62706E023703}">
                      <ahyp:hlinkClr val="tx"/>
                    </a:ext>
                  </a:extLst>
                </a:hlinkClick>
              </a:rPr>
              <a:t>Academic Calendar,</a:t>
            </a:r>
            <a:endParaRPr b="1" sz="1800">
              <a:solidFill>
                <a:srgbClr val="0070C0"/>
              </a:solidFill>
              <a:latin typeface="Times New Roman"/>
              <a:ea typeface="Times New Roman"/>
              <a:cs typeface="Times New Roman"/>
              <a:sym typeface="Times New Roman"/>
            </a:endParaRPr>
          </a:p>
          <a:p>
            <a:pPr indent="0" lvl="0" marL="0" marR="0" rtl="0" algn="l">
              <a:spcBef>
                <a:spcPts val="1200"/>
              </a:spcBef>
              <a:spcAft>
                <a:spcPts val="0"/>
              </a:spcAft>
              <a:buNone/>
            </a:pPr>
            <a:r>
              <a:rPr b="1" lang="en-US" sz="1800">
                <a:solidFill>
                  <a:srgbClr val="0070C0"/>
                </a:solidFill>
                <a:latin typeface="Times New Roman"/>
                <a:ea typeface="Times New Roman"/>
                <a:cs typeface="Times New Roman"/>
                <a:sym typeface="Times New Roman"/>
              </a:rPr>
              <a:t> </a:t>
            </a:r>
            <a:r>
              <a:rPr b="1" lang="en-US" sz="1800" u="sng">
                <a:solidFill>
                  <a:srgbClr val="0070C0"/>
                </a:solidFill>
                <a:latin typeface="Times New Roman"/>
                <a:ea typeface="Times New Roman"/>
                <a:cs typeface="Times New Roman"/>
                <a:sym typeface="Times New Roman"/>
                <a:hlinkClick r:id="rId7">
                  <a:extLst>
                    <a:ext uri="{A12FA001-AC4F-418D-AE19-62706E023703}">
                      <ahyp:hlinkClr val="tx"/>
                    </a:ext>
                  </a:extLst>
                </a:hlinkClick>
              </a:rPr>
              <a:t>Pedagogy</a:t>
            </a:r>
            <a:r>
              <a:rPr b="1" lang="en-US" sz="1800">
                <a:solidFill>
                  <a:srgbClr val="0070C0"/>
                </a:solidFill>
                <a:latin typeface="Times New Roman"/>
                <a:ea typeface="Times New Roman"/>
                <a:cs typeface="Times New Roman"/>
                <a:sym typeface="Times New Roman"/>
              </a:rPr>
              <a:t>, </a:t>
            </a:r>
            <a:endParaRPr/>
          </a:p>
          <a:p>
            <a:pPr indent="0" lvl="0" marL="0" marR="0" rtl="0" algn="l">
              <a:spcBef>
                <a:spcPts val="1200"/>
              </a:spcBef>
              <a:spcAft>
                <a:spcPts val="0"/>
              </a:spcAft>
              <a:buNone/>
            </a:pPr>
            <a:r>
              <a:rPr b="1" lang="en-US" sz="1800" u="sng">
                <a:solidFill>
                  <a:srgbClr val="0070C0"/>
                </a:solidFill>
                <a:latin typeface="Times New Roman"/>
                <a:ea typeface="Times New Roman"/>
                <a:cs typeface="Times New Roman"/>
                <a:sym typeface="Times New Roman"/>
                <a:hlinkClick r:id="rId8">
                  <a:extLst>
                    <a:ext uri="{A12FA001-AC4F-418D-AE19-62706E023703}">
                      <ahyp:hlinkClr val="tx"/>
                    </a:ext>
                  </a:extLst>
                </a:hlinkClick>
              </a:rPr>
              <a:t>Weak students)</a:t>
            </a:r>
            <a:endParaRPr b="1" sz="1800">
              <a:solidFill>
                <a:srgbClr val="0070C0"/>
              </a:solidFill>
              <a:latin typeface="Times New Roman"/>
              <a:ea typeface="Times New Roman"/>
              <a:cs typeface="Times New Roman"/>
              <a:sym typeface="Times New Roman"/>
            </a:endParaRPr>
          </a:p>
          <a:p>
            <a:pPr indent="0" lvl="0" marL="0" marR="0" rtl="0" algn="l">
              <a:spcBef>
                <a:spcPts val="1200"/>
              </a:spcBef>
              <a:spcAft>
                <a:spcPts val="0"/>
              </a:spcAft>
              <a:buNone/>
            </a:pPr>
            <a:r>
              <a:t/>
            </a:r>
            <a:endParaRPr sz="1800">
              <a:solidFill>
                <a:schemeClr val="dk1"/>
              </a:solidFill>
              <a:latin typeface="Calibri"/>
              <a:ea typeface="Calibri"/>
              <a:cs typeface="Calibri"/>
              <a:sym typeface="Calibri"/>
            </a:endParaRPr>
          </a:p>
        </p:txBody>
      </p:sp>
      <p:sp>
        <p:nvSpPr>
          <p:cNvPr id="910" name="Google Shape;910;p22"/>
          <p:cNvSpPr/>
          <p:nvPr/>
        </p:nvSpPr>
        <p:spPr>
          <a:xfrm>
            <a:off x="1497506" y="1752310"/>
            <a:ext cx="3413151" cy="92333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1" lang="en-US" sz="1800">
                <a:solidFill>
                  <a:srgbClr val="0070C0"/>
                </a:solidFill>
                <a:latin typeface="Times New Roman"/>
                <a:ea typeface="Times New Roman"/>
                <a:cs typeface="Times New Roman"/>
                <a:sym typeface="Times New Roman"/>
              </a:rPr>
              <a:t>2.2.2 </a:t>
            </a:r>
            <a:r>
              <a:rPr b="1" lang="en-US" sz="1800" u="sng">
                <a:solidFill>
                  <a:srgbClr val="0070C0"/>
                </a:solidFill>
                <a:latin typeface="Times New Roman"/>
                <a:ea typeface="Times New Roman"/>
                <a:cs typeface="Times New Roman"/>
                <a:sym typeface="Times New Roman"/>
                <a:hlinkClick r:id="rId9">
                  <a:extLst>
                    <a:ext uri="{A12FA001-AC4F-418D-AE19-62706E023703}">
                      <ahyp:hlinkClr val="tx"/>
                    </a:ext>
                  </a:extLst>
                </a:hlinkClick>
              </a:rPr>
              <a:t>Quality of Internal semester Question papers, Assignments and Evaluation</a:t>
            </a:r>
            <a:r>
              <a:rPr b="1" lang="en-US" sz="1800" u="sng">
                <a:solidFill>
                  <a:schemeClr val="dk1"/>
                </a:solidFill>
                <a:latin typeface="Times New Roman"/>
                <a:ea typeface="Times New Roman"/>
                <a:cs typeface="Times New Roman"/>
                <a:sym typeface="Times New Roman"/>
                <a:hlinkClick r:id="rId10">
                  <a:extLst>
                    <a:ext uri="{A12FA001-AC4F-418D-AE19-62706E023703}">
                      <ahyp:hlinkClr val="tx"/>
                    </a:ext>
                  </a:extLst>
                </a:hlinkClick>
              </a:rPr>
              <a:t>.</a:t>
            </a:r>
            <a:endParaRPr b="1" sz="1800">
              <a:solidFill>
                <a:schemeClr val="dk1"/>
              </a:solidFill>
              <a:latin typeface="Times New Roman"/>
              <a:ea typeface="Times New Roman"/>
              <a:cs typeface="Times New Roman"/>
              <a:sym typeface="Times New Roman"/>
            </a:endParaRPr>
          </a:p>
        </p:txBody>
      </p:sp>
      <p:sp>
        <p:nvSpPr>
          <p:cNvPr id="911" name="Google Shape;911;p22"/>
          <p:cNvSpPr/>
          <p:nvPr/>
        </p:nvSpPr>
        <p:spPr>
          <a:xfrm>
            <a:off x="5859246" y="4545311"/>
            <a:ext cx="4223871" cy="369332"/>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1" lang="en-US" sz="1800">
                <a:solidFill>
                  <a:srgbClr val="0070C0"/>
                </a:solidFill>
                <a:latin typeface="Times New Roman"/>
                <a:ea typeface="Times New Roman"/>
                <a:cs typeface="Times New Roman"/>
                <a:sym typeface="Times New Roman"/>
              </a:rPr>
              <a:t>2.2.3  </a:t>
            </a:r>
            <a:r>
              <a:rPr b="1" lang="en-US" sz="1800" u="sng">
                <a:solidFill>
                  <a:srgbClr val="0070C0"/>
                </a:solidFill>
                <a:latin typeface="Times New Roman"/>
                <a:ea typeface="Times New Roman"/>
                <a:cs typeface="Times New Roman"/>
                <a:sym typeface="Times New Roman"/>
                <a:hlinkClick r:id="rId11">
                  <a:extLst>
                    <a:ext uri="{A12FA001-AC4F-418D-AE19-62706E023703}">
                      <ahyp:hlinkClr val="tx"/>
                    </a:ext>
                  </a:extLst>
                </a:hlinkClick>
              </a:rPr>
              <a:t>Quality of students' projects</a:t>
            </a:r>
            <a:endParaRPr b="1" sz="1800">
              <a:solidFill>
                <a:srgbClr val="0070C0"/>
              </a:solidFill>
              <a:latin typeface="Times New Roman"/>
              <a:ea typeface="Times New Roman"/>
              <a:cs typeface="Times New Roman"/>
              <a:sym typeface="Times New Roman"/>
            </a:endParaRPr>
          </a:p>
        </p:txBody>
      </p:sp>
      <p:sp>
        <p:nvSpPr>
          <p:cNvPr id="912" name="Google Shape;91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00"/>
                                        </p:tgtEl>
                                        <p:attrNameLst>
                                          <p:attrName>style.visibility</p:attrName>
                                        </p:attrNameLst>
                                      </p:cBhvr>
                                      <p:to>
                                        <p:strVal val="visible"/>
                                      </p:to>
                                    </p:set>
                                    <p:anim calcmode="lin" valueType="num">
                                      <p:cBhvr additive="base">
                                        <p:cTn dur="500"/>
                                        <p:tgtEl>
                                          <p:spTgt spid="9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3F5"/>
            </a:gs>
            <a:gs pos="50000">
              <a:srgbClr val="FFFFFF"/>
            </a:gs>
            <a:gs pos="100000">
              <a:srgbClr val="FFFFFF"/>
            </a:gs>
          </a:gsLst>
          <a:lin ang="5400000" scaled="0"/>
        </a:gradFill>
      </p:bgPr>
    </p:bg>
    <p:spTree>
      <p:nvGrpSpPr>
        <p:cNvPr id="917" name="Shape 917"/>
        <p:cNvGrpSpPr/>
        <p:nvPr/>
      </p:nvGrpSpPr>
      <p:grpSpPr>
        <a:xfrm>
          <a:off x="0" y="0"/>
          <a:ext cx="0" cy="0"/>
          <a:chOff x="0" y="0"/>
          <a:chExt cx="0" cy="0"/>
        </a:xfrm>
      </p:grpSpPr>
      <p:sp>
        <p:nvSpPr>
          <p:cNvPr id="918" name="Google Shape;918;p23"/>
          <p:cNvSpPr txBox="1"/>
          <p:nvPr>
            <p:ph type="ctrTitle"/>
          </p:nvPr>
        </p:nvSpPr>
        <p:spPr>
          <a:xfrm>
            <a:off x="1524000" y="1371600"/>
            <a:ext cx="9144000" cy="259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D0001"/>
              </a:buClr>
              <a:buSzPts val="4400"/>
              <a:buFont typeface="Arial"/>
              <a:buNone/>
            </a:pPr>
            <a:r>
              <a:rPr b="1" lang="en-US" sz="4400">
                <a:solidFill>
                  <a:srgbClr val="9D0001"/>
                </a:solidFill>
              </a:rPr>
              <a:t>Criteria-3: </a:t>
            </a:r>
            <a:br>
              <a:rPr b="1" lang="en-US" sz="4400">
                <a:solidFill>
                  <a:srgbClr val="9D0001"/>
                </a:solidFill>
              </a:rPr>
            </a:br>
            <a:r>
              <a:rPr b="1" lang="en-US" sz="4400">
                <a:solidFill>
                  <a:srgbClr val="9D0001"/>
                </a:solidFill>
              </a:rPr>
              <a:t>Course Outcomes &amp; Program Outcomes</a:t>
            </a:r>
            <a:endParaRPr b="1" sz="4400">
              <a:solidFill>
                <a:srgbClr val="9D000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24"/>
          <p:cNvSpPr txBox="1"/>
          <p:nvPr>
            <p:ph idx="4294967295" type="title"/>
          </p:nvPr>
        </p:nvSpPr>
        <p:spPr>
          <a:xfrm>
            <a:off x="1741714" y="319315"/>
            <a:ext cx="9005556" cy="63862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3600"/>
              <a:buFont typeface="Calibri"/>
              <a:buNone/>
            </a:pPr>
            <a:r>
              <a:rPr lang="en-US" sz="3600">
                <a:solidFill>
                  <a:srgbClr val="002060"/>
                </a:solidFill>
                <a:latin typeface="Calibri"/>
                <a:ea typeface="Calibri"/>
                <a:cs typeface="Calibri"/>
                <a:sym typeface="Calibri"/>
              </a:rPr>
              <a:t>     </a:t>
            </a:r>
            <a:r>
              <a:rPr b="1" lang="en-US" sz="3600">
                <a:solidFill>
                  <a:srgbClr val="002060"/>
                </a:solidFill>
                <a:latin typeface="Calibri"/>
                <a:ea typeface="Calibri"/>
                <a:cs typeface="Calibri"/>
                <a:sym typeface="Calibri"/>
              </a:rPr>
              <a:t>Listing of Course Outcomes (2017-21 Batch)</a:t>
            </a:r>
            <a:endParaRPr/>
          </a:p>
        </p:txBody>
      </p:sp>
      <p:graphicFrame>
        <p:nvGraphicFramePr>
          <p:cNvPr id="924" name="Google Shape;924;p24"/>
          <p:cNvGraphicFramePr/>
          <p:nvPr/>
        </p:nvGraphicFramePr>
        <p:xfrm>
          <a:off x="398428" y="1453355"/>
          <a:ext cx="3000000" cy="3000000"/>
        </p:xfrm>
        <a:graphic>
          <a:graphicData uri="http://schemas.openxmlformats.org/drawingml/2006/table">
            <a:tbl>
              <a:tblPr firstCol="1" firstRow="1">
                <a:noFill/>
                <a:tableStyleId>{1AC4637D-C7FE-47FA-BA13-AF7045C1CEC3}</a:tableStyleId>
              </a:tblPr>
              <a:tblGrid>
                <a:gridCol w="1096100"/>
                <a:gridCol w="5730500"/>
              </a:tblGrid>
              <a:tr h="268025">
                <a:tc>
                  <a:txBody>
                    <a:bodyPr/>
                    <a:lstStyle/>
                    <a:p>
                      <a:pPr indent="0" lvl="0" marL="0" marR="0" rtl="0" algn="ctr">
                        <a:lnSpc>
                          <a:spcPct val="107000"/>
                        </a:lnSpc>
                        <a:spcBef>
                          <a:spcPts val="0"/>
                        </a:spcBef>
                        <a:spcAft>
                          <a:spcPts val="0"/>
                        </a:spcAft>
                        <a:buNone/>
                      </a:pPr>
                      <a:r>
                        <a:rPr lang="en-US" sz="1100" u="sng" cap="none" strike="noStrike"/>
                        <a:t>Course Code with CO no.</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sng" cap="none" strike="noStrike"/>
                        <a:t>Course Outcomes (DBMS)</a:t>
                      </a:r>
                      <a:endParaRPr sz="14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8025">
                <a:tc>
                  <a:txBody>
                    <a:bodyPr/>
                    <a:lstStyle/>
                    <a:p>
                      <a:pPr indent="0" lvl="0" marL="42545" marR="0" rtl="0" algn="just">
                        <a:lnSpc>
                          <a:spcPct val="107000"/>
                        </a:lnSpc>
                        <a:spcBef>
                          <a:spcPts val="0"/>
                        </a:spcBef>
                        <a:spcAft>
                          <a:spcPts val="0"/>
                        </a:spcAft>
                        <a:buNone/>
                      </a:pPr>
                      <a:r>
                        <a:rPr lang="en-US" sz="1100" u="none" cap="none" strike="noStrike"/>
                        <a:t>C234.1</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Define &amp; Explain the features &amp; functions of Database Management Systems and Relational Database </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2775">
                <a:tc>
                  <a:txBody>
                    <a:bodyPr/>
                    <a:lstStyle/>
                    <a:p>
                      <a:pPr indent="0" lvl="0" marL="42545" marR="0" rtl="0" algn="just">
                        <a:lnSpc>
                          <a:spcPct val="107000"/>
                        </a:lnSpc>
                        <a:spcBef>
                          <a:spcPts val="0"/>
                        </a:spcBef>
                        <a:spcAft>
                          <a:spcPts val="0"/>
                        </a:spcAft>
                        <a:buNone/>
                      </a:pPr>
                      <a:r>
                        <a:rPr lang="en-US" sz="1100" u="none" cap="none" strike="noStrike"/>
                        <a:t>C234.2</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Analyze database models &amp; entity relationship models.</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8025">
                <a:tc>
                  <a:txBody>
                    <a:bodyPr/>
                    <a:lstStyle/>
                    <a:p>
                      <a:pPr indent="0" lvl="0" marL="42545" marR="0" rtl="0" algn="just">
                        <a:lnSpc>
                          <a:spcPct val="107000"/>
                        </a:lnSpc>
                        <a:spcBef>
                          <a:spcPts val="0"/>
                        </a:spcBef>
                        <a:spcAft>
                          <a:spcPts val="0"/>
                        </a:spcAft>
                        <a:buNone/>
                      </a:pPr>
                      <a:r>
                        <a:rPr lang="en-US" sz="1100" u="none" cap="none" strike="noStrike"/>
                        <a:t>C234.3</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Construct queries in Relational Algebra and create a RDBMS for a real life application, with constraints and keys, using SQL.</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8025">
                <a:tc>
                  <a:txBody>
                    <a:bodyPr/>
                    <a:lstStyle/>
                    <a:p>
                      <a:pPr indent="0" lvl="0" marL="42545" marR="0" rtl="0" algn="just">
                        <a:lnSpc>
                          <a:spcPct val="107000"/>
                        </a:lnSpc>
                        <a:spcBef>
                          <a:spcPts val="0"/>
                        </a:spcBef>
                        <a:spcAft>
                          <a:spcPts val="0"/>
                        </a:spcAft>
                        <a:buNone/>
                      </a:pPr>
                      <a:r>
                        <a:rPr lang="en-US" sz="1100" u="none" cap="none" strike="noStrike"/>
                        <a:t>C234.4</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Analyze the existing design of a database schema and apply concepts of normalization to design an optimal database.</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5075">
                <a:tc>
                  <a:txBody>
                    <a:bodyPr/>
                    <a:lstStyle/>
                    <a:p>
                      <a:pPr indent="0" lvl="0" marL="42545" marR="0" rtl="0" algn="just">
                        <a:lnSpc>
                          <a:spcPct val="107000"/>
                        </a:lnSpc>
                        <a:spcBef>
                          <a:spcPts val="0"/>
                        </a:spcBef>
                        <a:spcAft>
                          <a:spcPts val="0"/>
                        </a:spcAft>
                        <a:buNone/>
                      </a:pPr>
                      <a:r>
                        <a:rPr lang="en-US" sz="1100" u="none" cap="none" strike="noStrike"/>
                        <a:t>C234.5</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1029335" rtl="0" algn="just">
                        <a:lnSpc>
                          <a:spcPct val="107000"/>
                        </a:lnSpc>
                        <a:spcBef>
                          <a:spcPts val="0"/>
                        </a:spcBef>
                        <a:spcAft>
                          <a:spcPts val="0"/>
                        </a:spcAft>
                        <a:buNone/>
                      </a:pPr>
                      <a:r>
                        <a:rPr lang="en-US" sz="1100" u="none" cap="none" strike="noStrike"/>
                        <a:t>Explain and understand the concept of a transaction and how ACID properties are maintained when concurrent transaction occurs in a database</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2775">
                <a:tc>
                  <a:txBody>
                    <a:bodyPr/>
                    <a:lstStyle/>
                    <a:p>
                      <a:pPr indent="0" lvl="0" marL="42545" marR="0" rtl="0" algn="just">
                        <a:lnSpc>
                          <a:spcPct val="107000"/>
                        </a:lnSpc>
                        <a:spcBef>
                          <a:spcPts val="0"/>
                        </a:spcBef>
                        <a:spcAft>
                          <a:spcPts val="0"/>
                        </a:spcAft>
                        <a:buNone/>
                      </a:pPr>
                      <a:r>
                        <a:rPr lang="en-US" sz="1100" u="none" cap="none" strike="noStrike"/>
                        <a:t>C234.6</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Measure query costs and design alternate efficient paths for query execution.</a:t>
                      </a:r>
                      <a:endParaRPr sz="1100" u="none" cap="none" strike="noStrike">
                        <a:latin typeface="Calibri"/>
                        <a:ea typeface="Calibri"/>
                        <a:cs typeface="Calibri"/>
                        <a:sym typeface="Calibri"/>
                      </a:endParaRPr>
                    </a:p>
                  </a:txBody>
                  <a:tcPr marT="0" marB="0" marR="103625" marL="103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925" name="Google Shape;925;p24"/>
          <p:cNvGraphicFramePr/>
          <p:nvPr/>
        </p:nvGraphicFramePr>
        <p:xfrm>
          <a:off x="398427" y="3851271"/>
          <a:ext cx="3000000" cy="3000000"/>
        </p:xfrm>
        <a:graphic>
          <a:graphicData uri="http://schemas.openxmlformats.org/drawingml/2006/table">
            <a:tbl>
              <a:tblPr firstCol="1" firstRow="1">
                <a:noFill/>
                <a:tableStyleId>{1428D543-622A-4938-A9D1-95878E73734E}</a:tableStyleId>
              </a:tblPr>
              <a:tblGrid>
                <a:gridCol w="697525"/>
                <a:gridCol w="6129100"/>
              </a:tblGrid>
              <a:tr h="357775">
                <a:tc>
                  <a:txBody>
                    <a:bodyPr/>
                    <a:lstStyle/>
                    <a:p>
                      <a:pPr indent="0" lvl="0" marL="0" marR="0" rtl="0" algn="just">
                        <a:lnSpc>
                          <a:spcPct val="107000"/>
                        </a:lnSpc>
                        <a:spcBef>
                          <a:spcPts val="0"/>
                        </a:spcBef>
                        <a:spcAft>
                          <a:spcPts val="0"/>
                        </a:spcAft>
                        <a:buNone/>
                      </a:pPr>
                      <a:r>
                        <a:rPr lang="en-US" sz="1100" u="sng" cap="none" strike="noStrike"/>
                        <a:t>Course Code</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sng" cap="none" strike="noStrike"/>
                        <a:t>Course Outcomes (CNS)</a:t>
                      </a:r>
                      <a:endParaRPr sz="14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7775">
                <a:tc>
                  <a:txBody>
                    <a:bodyPr/>
                    <a:lstStyle/>
                    <a:p>
                      <a:pPr indent="0" lvl="0" marL="0" marR="0" rtl="0" algn="just">
                        <a:lnSpc>
                          <a:spcPct val="107000"/>
                        </a:lnSpc>
                        <a:spcBef>
                          <a:spcPts val="0"/>
                        </a:spcBef>
                        <a:spcAft>
                          <a:spcPts val="0"/>
                        </a:spcAft>
                        <a:buNone/>
                      </a:pPr>
                      <a:r>
                        <a:rPr lang="en-US" sz="1100" u="none" cap="none" strike="noStrike"/>
                        <a:t>C354.1</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57150" lvl="0" marL="57150" marR="0" rtl="0" algn="just">
                        <a:lnSpc>
                          <a:spcPct val="107000"/>
                        </a:lnSpc>
                        <a:spcBef>
                          <a:spcPts val="0"/>
                        </a:spcBef>
                        <a:spcAft>
                          <a:spcPts val="0"/>
                        </a:spcAft>
                        <a:buNone/>
                      </a:pPr>
                      <a:r>
                        <a:rPr lang="en-US" sz="1100" u="none" cap="none" strike="noStrike"/>
                        <a:t>Apply classical encryption techniques and acquire fundamental knowledge on the concepts of Symmetric cipher models.</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7775">
                <a:tc>
                  <a:txBody>
                    <a:bodyPr/>
                    <a:lstStyle/>
                    <a:p>
                      <a:pPr indent="0" lvl="0" marL="0" marR="0" rtl="0" algn="just">
                        <a:lnSpc>
                          <a:spcPct val="107000"/>
                        </a:lnSpc>
                        <a:spcBef>
                          <a:spcPts val="0"/>
                        </a:spcBef>
                        <a:spcAft>
                          <a:spcPts val="0"/>
                        </a:spcAft>
                        <a:buNone/>
                      </a:pPr>
                      <a:r>
                        <a:rPr lang="en-US" sz="1100" u="none" cap="none" strike="noStrike"/>
                        <a:t>C354.2</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Understand, compare and apply different encryption and decryption techniques to solve problems related to confidentiality and authentication </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7775">
                <a:tc>
                  <a:txBody>
                    <a:bodyPr/>
                    <a:lstStyle/>
                    <a:p>
                      <a:pPr indent="0" lvl="0" marL="0" marR="0" rtl="0" algn="just">
                        <a:lnSpc>
                          <a:spcPct val="107000"/>
                        </a:lnSpc>
                        <a:spcBef>
                          <a:spcPts val="0"/>
                        </a:spcBef>
                        <a:spcAft>
                          <a:spcPts val="0"/>
                        </a:spcAft>
                        <a:buNone/>
                      </a:pPr>
                      <a:r>
                        <a:rPr lang="en-US" sz="1100" u="none" cap="none" strike="noStrike"/>
                        <a:t>C354.3</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Apply the knowledge of cryptographic checksums and different digital signature algorithms to achieve authentication and create secure applications </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0700">
                <a:tc>
                  <a:txBody>
                    <a:bodyPr/>
                    <a:lstStyle/>
                    <a:p>
                      <a:pPr indent="0" lvl="0" marL="0" marR="0" rtl="0" algn="just">
                        <a:lnSpc>
                          <a:spcPct val="107000"/>
                        </a:lnSpc>
                        <a:spcBef>
                          <a:spcPts val="0"/>
                        </a:spcBef>
                        <a:spcAft>
                          <a:spcPts val="0"/>
                        </a:spcAft>
                        <a:buNone/>
                      </a:pPr>
                      <a:r>
                        <a:rPr lang="en-US" sz="1100" u="none" cap="none" strike="noStrike"/>
                        <a:t>C354.4</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Understand and analyze various security threats in Secure Programs, Program Errors and Other Malicious Code and identify Objects to be protected. Use of Passwords for – Additional Authentication Information.</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0700">
                <a:tc>
                  <a:txBody>
                    <a:bodyPr/>
                    <a:lstStyle/>
                    <a:p>
                      <a:pPr indent="0" lvl="0" marL="0" marR="0" rtl="0" algn="just">
                        <a:lnSpc>
                          <a:spcPct val="107000"/>
                        </a:lnSpc>
                        <a:spcBef>
                          <a:spcPts val="0"/>
                        </a:spcBef>
                        <a:spcAft>
                          <a:spcPts val="0"/>
                        </a:spcAft>
                        <a:buNone/>
                      </a:pPr>
                      <a:r>
                        <a:rPr lang="en-US" sz="1100" u="none" cap="none" strike="noStrike"/>
                        <a:t>C354.5</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Apply network security  basics, analyze different attacks on networks and evaluate the performance of firewalls and security protocols like SSL, IPsec, and PGP and authentication mechanism for secure application.</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7775">
                <a:tc>
                  <a:txBody>
                    <a:bodyPr/>
                    <a:lstStyle/>
                    <a:p>
                      <a:pPr indent="0" lvl="0" marL="0" marR="0" rtl="0" algn="just">
                        <a:lnSpc>
                          <a:spcPct val="107000"/>
                        </a:lnSpc>
                        <a:spcBef>
                          <a:spcPts val="0"/>
                        </a:spcBef>
                        <a:spcAft>
                          <a:spcPts val="0"/>
                        </a:spcAft>
                        <a:buNone/>
                      </a:pPr>
                      <a:r>
                        <a:rPr lang="en-US" sz="1100" u="none" cap="none" strike="noStrike"/>
                        <a:t>C354.6</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Identify information security goals, Understand the knowledge of cryptographic utilities.</a:t>
                      </a:r>
                      <a:endParaRPr sz="1100" u="none" cap="none" strike="noStrike">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926" name="Google Shape;926;p24"/>
          <p:cNvGraphicFramePr/>
          <p:nvPr/>
        </p:nvGraphicFramePr>
        <p:xfrm>
          <a:off x="7673115" y="1453355"/>
          <a:ext cx="3000000" cy="3000000"/>
        </p:xfrm>
        <a:graphic>
          <a:graphicData uri="http://schemas.openxmlformats.org/drawingml/2006/table">
            <a:tbl>
              <a:tblPr firstCol="1" firstRow="1">
                <a:noFill/>
                <a:tableStyleId>{C30AC680-BDFC-4F7A-AF5C-CCDC7B149B97}</a:tableStyleId>
              </a:tblPr>
              <a:tblGrid>
                <a:gridCol w="706325"/>
                <a:gridCol w="3453175"/>
              </a:tblGrid>
              <a:tr h="844475">
                <a:tc>
                  <a:txBody>
                    <a:bodyPr/>
                    <a:lstStyle/>
                    <a:p>
                      <a:pPr indent="0" lvl="0" marL="0" marR="0" rtl="0" algn="just">
                        <a:lnSpc>
                          <a:spcPct val="107000"/>
                        </a:lnSpc>
                        <a:spcBef>
                          <a:spcPts val="0"/>
                        </a:spcBef>
                        <a:spcAft>
                          <a:spcPts val="0"/>
                        </a:spcAft>
                        <a:buNone/>
                      </a:pPr>
                      <a:r>
                        <a:rPr lang="en-US" sz="1100" u="sng" cap="none" strike="noStrike"/>
                        <a:t>Course Code</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sng" cap="none" strike="noStrike"/>
                        <a:t>Course Outcomes (Soft Computing)</a:t>
                      </a:r>
                      <a:endParaRPr sz="14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63750">
                <a:tc>
                  <a:txBody>
                    <a:bodyPr/>
                    <a:lstStyle/>
                    <a:p>
                      <a:pPr indent="0" lvl="0" marL="0" marR="0" rtl="0" algn="just">
                        <a:lnSpc>
                          <a:spcPct val="107000"/>
                        </a:lnSpc>
                        <a:spcBef>
                          <a:spcPts val="0"/>
                        </a:spcBef>
                        <a:spcAft>
                          <a:spcPts val="0"/>
                        </a:spcAft>
                        <a:buNone/>
                      </a:pPr>
                      <a:r>
                        <a:rPr lang="en-US" sz="1100" u="none" cap="none" strike="noStrike"/>
                        <a:t>C473.1</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List the facts and outline the different process carried out in fuzzy logic, ANN and Genetic Algorithms.</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1575">
                <a:tc>
                  <a:txBody>
                    <a:bodyPr/>
                    <a:lstStyle/>
                    <a:p>
                      <a:pPr indent="0" lvl="0" marL="0" marR="0" rtl="0" algn="just">
                        <a:lnSpc>
                          <a:spcPct val="107000"/>
                        </a:lnSpc>
                        <a:spcBef>
                          <a:spcPts val="0"/>
                        </a:spcBef>
                        <a:spcAft>
                          <a:spcPts val="0"/>
                        </a:spcAft>
                        <a:buNone/>
                      </a:pPr>
                      <a:r>
                        <a:rPr lang="en-US" sz="1100" u="none" cap="none" strike="noStrike"/>
                        <a:t>C473.2</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Determine the concepts and meta-cognitive of soft computing</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18450">
                <a:tc>
                  <a:txBody>
                    <a:bodyPr/>
                    <a:lstStyle/>
                    <a:p>
                      <a:pPr indent="0" lvl="0" marL="0" marR="0" rtl="0" algn="just">
                        <a:lnSpc>
                          <a:spcPct val="107000"/>
                        </a:lnSpc>
                        <a:spcBef>
                          <a:spcPts val="0"/>
                        </a:spcBef>
                        <a:spcAft>
                          <a:spcPts val="0"/>
                        </a:spcAft>
                        <a:buNone/>
                      </a:pPr>
                      <a:r>
                        <a:rPr lang="en-US" sz="1100" u="none" cap="none" strike="noStrike"/>
                        <a:t>C473.3</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Apply soft computing techniques the solve character recognition, pattern Classification, regression and similar problems</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4000">
                <a:tc>
                  <a:txBody>
                    <a:bodyPr/>
                    <a:lstStyle/>
                    <a:p>
                      <a:pPr indent="0" lvl="0" marL="0" marR="0" rtl="0" algn="just">
                        <a:lnSpc>
                          <a:spcPct val="107000"/>
                        </a:lnSpc>
                        <a:spcBef>
                          <a:spcPts val="0"/>
                        </a:spcBef>
                        <a:spcAft>
                          <a:spcPts val="0"/>
                        </a:spcAft>
                        <a:buNone/>
                      </a:pPr>
                      <a:r>
                        <a:rPr lang="en-US" sz="1100" u="none" cap="none" strike="noStrike"/>
                        <a:t>C473.4</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Outline facts to identify process/procedures to handle real world problems using soft computing.</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4000">
                <a:tc>
                  <a:txBody>
                    <a:bodyPr/>
                    <a:lstStyle/>
                    <a:p>
                      <a:pPr indent="0" lvl="0" marL="0" marR="0" rtl="0" algn="just">
                        <a:lnSpc>
                          <a:spcPct val="107000"/>
                        </a:lnSpc>
                        <a:spcBef>
                          <a:spcPts val="0"/>
                        </a:spcBef>
                        <a:spcAft>
                          <a:spcPts val="0"/>
                        </a:spcAft>
                        <a:buNone/>
                      </a:pPr>
                      <a:r>
                        <a:rPr lang="en-US" sz="1100" u="none" cap="none" strike="noStrike"/>
                        <a:t>C473.5</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Evaluate various techniques of soft computing to defend the best working solutions</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4000">
                <a:tc>
                  <a:txBody>
                    <a:bodyPr/>
                    <a:lstStyle/>
                    <a:p>
                      <a:pPr indent="0" lvl="0" marL="0" marR="0" rtl="0" algn="just">
                        <a:lnSpc>
                          <a:spcPct val="107000"/>
                        </a:lnSpc>
                        <a:spcBef>
                          <a:spcPts val="0"/>
                        </a:spcBef>
                        <a:spcAft>
                          <a:spcPts val="0"/>
                        </a:spcAft>
                        <a:buNone/>
                      </a:pPr>
                      <a:r>
                        <a:rPr lang="en-US" sz="1100" u="none" cap="none" strike="noStrike"/>
                        <a:t>C473.6</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u="none" cap="none" strike="noStrike"/>
                        <a:t>Design hybrid system to revise the principles of soft computing in various applications.</a:t>
                      </a:r>
                      <a:endParaRPr sz="11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927" name="Google Shape;92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25"/>
          <p:cNvSpPr txBox="1"/>
          <p:nvPr>
            <p:ph idx="4294967295" type="title"/>
          </p:nvPr>
        </p:nvSpPr>
        <p:spPr>
          <a:xfrm>
            <a:off x="2286000" y="152399"/>
            <a:ext cx="7366000" cy="102325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Calibri"/>
              <a:buNone/>
            </a:pPr>
            <a:r>
              <a:rPr lang="en-US" sz="4000">
                <a:solidFill>
                  <a:srgbClr val="002060"/>
                </a:solidFill>
                <a:latin typeface="Calibri"/>
                <a:ea typeface="Calibri"/>
                <a:cs typeface="Calibri"/>
                <a:sym typeface="Calibri"/>
              </a:rPr>
              <a:t> </a:t>
            </a:r>
            <a:r>
              <a:rPr b="1" lang="en-US" sz="4000">
                <a:solidFill>
                  <a:srgbClr val="002060"/>
                </a:solidFill>
                <a:latin typeface="Calibri"/>
                <a:ea typeface="Calibri"/>
                <a:cs typeface="Calibri"/>
                <a:sym typeface="Calibri"/>
              </a:rPr>
              <a:t>CO-PO Matrix (DBMS course)</a:t>
            </a:r>
            <a:endParaRPr/>
          </a:p>
        </p:txBody>
      </p:sp>
      <p:graphicFrame>
        <p:nvGraphicFramePr>
          <p:cNvPr id="933" name="Google Shape;933;p25"/>
          <p:cNvGraphicFramePr/>
          <p:nvPr/>
        </p:nvGraphicFramePr>
        <p:xfrm>
          <a:off x="306948" y="1379264"/>
          <a:ext cx="3000000" cy="3000000"/>
        </p:xfrm>
        <a:graphic>
          <a:graphicData uri="http://schemas.openxmlformats.org/drawingml/2006/table">
            <a:tbl>
              <a:tblPr firstCol="1" firstRow="1">
                <a:noFill/>
                <a:tableStyleId>{A5789F4F-51D6-4D7E-A4C2-E371BF2CD345}</a:tableStyleId>
              </a:tblPr>
              <a:tblGrid>
                <a:gridCol w="1553000"/>
                <a:gridCol w="622200"/>
                <a:gridCol w="622200"/>
                <a:gridCol w="622200"/>
                <a:gridCol w="622200"/>
                <a:gridCol w="622200"/>
                <a:gridCol w="622200"/>
                <a:gridCol w="607225"/>
                <a:gridCol w="622200"/>
                <a:gridCol w="622200"/>
                <a:gridCol w="734050"/>
                <a:gridCol w="734050"/>
                <a:gridCol w="734050"/>
                <a:gridCol w="746050"/>
                <a:gridCol w="746050"/>
                <a:gridCol w="746050"/>
              </a:tblGrid>
              <a:tr h="743900">
                <a:tc>
                  <a:txBody>
                    <a:bodyPr/>
                    <a:lstStyle/>
                    <a:p>
                      <a:pPr indent="0" lvl="0" marL="0" marR="0" rtl="0" algn="ctr">
                        <a:lnSpc>
                          <a:spcPct val="107000"/>
                        </a:lnSpc>
                        <a:spcBef>
                          <a:spcPts val="0"/>
                        </a:spcBef>
                        <a:spcAft>
                          <a:spcPts val="0"/>
                        </a:spcAft>
                        <a:buNone/>
                      </a:pPr>
                      <a:r>
                        <a:rPr lang="en-US" sz="1800" u="none" cap="none" strike="noStrike"/>
                        <a:t> </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PO4</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PO5</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PO6</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PO7</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PO8</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PO9</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PO10</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PO11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PO12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PSO1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PSO2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PSO3</a:t>
                      </a:r>
                      <a:endParaRPr b="1" sz="1800" u="none" cap="none" strike="noStrike">
                        <a:latin typeface="Calibri"/>
                        <a:ea typeface="Calibri"/>
                        <a:cs typeface="Calibri"/>
                        <a:sym typeface="Calibri"/>
                      </a:endParaRPr>
                    </a:p>
                  </a:txBody>
                  <a:tcPr marT="0" marB="0" marR="51425" marL="51425" anchor="ctr"/>
                </a:tc>
              </a:tr>
              <a:tr h="429200">
                <a:tc>
                  <a:txBody>
                    <a:bodyPr/>
                    <a:lstStyle/>
                    <a:p>
                      <a:pPr indent="0" lvl="0" marL="0" marR="0" rtl="0" algn="ctr">
                        <a:lnSpc>
                          <a:spcPct val="107000"/>
                        </a:lnSpc>
                        <a:spcBef>
                          <a:spcPts val="0"/>
                        </a:spcBef>
                        <a:spcAft>
                          <a:spcPts val="0"/>
                        </a:spcAft>
                        <a:buNone/>
                      </a:pPr>
                      <a:r>
                        <a:rPr lang="en-US" sz="1800" u="none" cap="none" strike="noStrike"/>
                        <a:t>C234.1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r h="492975">
                <a:tc>
                  <a:txBody>
                    <a:bodyPr/>
                    <a:lstStyle/>
                    <a:p>
                      <a:pPr indent="0" lvl="0" marL="0" marR="0" rtl="0" algn="ctr">
                        <a:lnSpc>
                          <a:spcPct val="107000"/>
                        </a:lnSpc>
                        <a:spcBef>
                          <a:spcPts val="0"/>
                        </a:spcBef>
                        <a:spcAft>
                          <a:spcPts val="0"/>
                        </a:spcAft>
                        <a:buNone/>
                      </a:pPr>
                      <a:r>
                        <a:rPr lang="en-US" sz="1800" u="none" cap="none" strike="noStrike"/>
                        <a:t>C234.2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r h="413475">
                <a:tc>
                  <a:txBody>
                    <a:bodyPr/>
                    <a:lstStyle/>
                    <a:p>
                      <a:pPr indent="0" lvl="0" marL="0" marR="0" rtl="0" algn="ctr">
                        <a:lnSpc>
                          <a:spcPct val="107000"/>
                        </a:lnSpc>
                        <a:spcBef>
                          <a:spcPts val="0"/>
                        </a:spcBef>
                        <a:spcAft>
                          <a:spcPts val="0"/>
                        </a:spcAft>
                        <a:buNone/>
                      </a:pPr>
                      <a:r>
                        <a:rPr lang="en-US" sz="1800" u="none" cap="none" strike="noStrike"/>
                        <a:t>C234.3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r h="413475">
                <a:tc>
                  <a:txBody>
                    <a:bodyPr/>
                    <a:lstStyle/>
                    <a:p>
                      <a:pPr indent="0" lvl="0" marL="0" marR="0" rtl="0" algn="ctr">
                        <a:lnSpc>
                          <a:spcPct val="107000"/>
                        </a:lnSpc>
                        <a:spcBef>
                          <a:spcPts val="0"/>
                        </a:spcBef>
                        <a:spcAft>
                          <a:spcPts val="0"/>
                        </a:spcAft>
                        <a:buNone/>
                      </a:pPr>
                      <a:r>
                        <a:rPr lang="en-US" sz="1800" u="none" cap="none" strike="noStrike"/>
                        <a:t>C234.4</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r h="405525">
                <a:tc>
                  <a:txBody>
                    <a:bodyPr/>
                    <a:lstStyle/>
                    <a:p>
                      <a:pPr indent="0" lvl="0" marL="0" marR="0" rtl="0" algn="ctr">
                        <a:lnSpc>
                          <a:spcPct val="107000"/>
                        </a:lnSpc>
                        <a:spcBef>
                          <a:spcPts val="0"/>
                        </a:spcBef>
                        <a:spcAft>
                          <a:spcPts val="0"/>
                        </a:spcAft>
                        <a:buNone/>
                      </a:pPr>
                      <a:r>
                        <a:rPr lang="en-US" sz="1800" u="none" cap="none" strike="noStrike"/>
                        <a:t>C234.5</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3</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r h="743900">
                <a:tc>
                  <a:txBody>
                    <a:bodyPr/>
                    <a:lstStyle/>
                    <a:p>
                      <a:pPr indent="0" lvl="0" marL="0" marR="0" rtl="0" algn="ctr">
                        <a:lnSpc>
                          <a:spcPct val="107000"/>
                        </a:lnSpc>
                        <a:spcBef>
                          <a:spcPts val="0"/>
                        </a:spcBef>
                        <a:spcAft>
                          <a:spcPts val="0"/>
                        </a:spcAft>
                        <a:buNone/>
                      </a:pPr>
                      <a:r>
                        <a:rPr lang="en-US" sz="1800" u="none" cap="none" strike="noStrike"/>
                        <a:t>C234.6</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2</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1</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800" u="none" cap="none" strike="noStrike"/>
                        <a:t>-</a:t>
                      </a:r>
                      <a:endParaRPr b="1" sz="1800" u="none" cap="none" strike="noStrike">
                        <a:latin typeface="Calibri"/>
                        <a:ea typeface="Calibri"/>
                        <a:cs typeface="Calibri"/>
                        <a:sym typeface="Calibri"/>
                      </a:endParaRPr>
                    </a:p>
                  </a:txBody>
                  <a:tcPr marT="0" marB="0" marR="51425" marL="51425" anchor="ctr"/>
                </a:tc>
              </a:tr>
            </a:tbl>
          </a:graphicData>
        </a:graphic>
      </p:graphicFrame>
      <p:sp>
        <p:nvSpPr>
          <p:cNvPr id="934" name="Google Shape;93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35" name="Google Shape;935;p25"/>
          <p:cNvSpPr txBox="1"/>
          <p:nvPr/>
        </p:nvSpPr>
        <p:spPr>
          <a:xfrm>
            <a:off x="1789043" y="5478736"/>
            <a:ext cx="89452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Calibri"/>
                <a:ea typeface="Calibri"/>
                <a:cs typeface="Calibri"/>
                <a:sym typeface="Calibri"/>
              </a:rPr>
              <a:t>Attainment Levels – 3 above 70%, 2 – between 50 -70%, 1 – Below 50%</a:t>
            </a:r>
            <a:endParaRPr b="1" sz="2000">
              <a:solidFill>
                <a:srgbClr val="C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26"/>
          <p:cNvSpPr txBox="1"/>
          <p:nvPr>
            <p:ph idx="4294967295" type="title"/>
          </p:nvPr>
        </p:nvSpPr>
        <p:spPr>
          <a:xfrm>
            <a:off x="1466044" y="209282"/>
            <a:ext cx="9183454" cy="958904"/>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200">
                <a:solidFill>
                  <a:srgbClr val="002060"/>
                </a:solidFill>
                <a:latin typeface="Calibri"/>
                <a:ea typeface="Calibri"/>
                <a:cs typeface="Calibri"/>
                <a:sym typeface="Calibri"/>
              </a:rPr>
              <a:t>Attainment of Course Outcomes  - Assessment Processes</a:t>
            </a:r>
            <a:endParaRPr b="1" sz="4000">
              <a:solidFill>
                <a:srgbClr val="002060"/>
              </a:solidFill>
            </a:endParaRPr>
          </a:p>
        </p:txBody>
      </p:sp>
      <p:sp>
        <p:nvSpPr>
          <p:cNvPr id="941" name="Google Shape;941;p26"/>
          <p:cNvSpPr/>
          <p:nvPr/>
        </p:nvSpPr>
        <p:spPr>
          <a:xfrm>
            <a:off x="1466044" y="1350360"/>
            <a:ext cx="9725120" cy="523248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Course Outcome Assessment</a:t>
            </a:r>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Direct Assessment</a:t>
            </a:r>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Formative Assessment</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Practical Assessment</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Internal Assessment Test</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End Semester Examination</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BE Project</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Indirect Assessment</a:t>
            </a:r>
            <a:endParaRPr/>
          </a:p>
          <a:p>
            <a:pPr indent="-127000" lvl="3" marL="3429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Course Survey</a:t>
            </a:r>
            <a:endParaRPr/>
          </a:p>
          <a:p>
            <a:pPr indent="0" lvl="3" marL="3429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p:txBody>
      </p:sp>
      <p:sp>
        <p:nvSpPr>
          <p:cNvPr id="942" name="Google Shape;942;p26"/>
          <p:cNvSpPr/>
          <p:nvPr/>
        </p:nvSpPr>
        <p:spPr>
          <a:xfrm>
            <a:off x="1339403" y="1324602"/>
            <a:ext cx="28843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CO Attainment Tools:</a:t>
            </a:r>
            <a:endParaRPr b="1" sz="2400">
              <a:solidFill>
                <a:srgbClr val="0070C0"/>
              </a:solidFill>
              <a:latin typeface="Calibri"/>
              <a:ea typeface="Calibri"/>
              <a:cs typeface="Calibri"/>
              <a:sym typeface="Calibri"/>
            </a:endParaRPr>
          </a:p>
        </p:txBody>
      </p:sp>
      <p:sp>
        <p:nvSpPr>
          <p:cNvPr id="943" name="Google Shape;94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27"/>
          <p:cNvSpPr txBox="1"/>
          <p:nvPr>
            <p:ph idx="4294967295" type="title"/>
          </p:nvPr>
        </p:nvSpPr>
        <p:spPr>
          <a:xfrm>
            <a:off x="2286000" y="304800"/>
            <a:ext cx="7696200" cy="9144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Course Attainment of DBMS</a:t>
            </a:r>
            <a:endParaRPr/>
          </a:p>
        </p:txBody>
      </p:sp>
      <p:graphicFrame>
        <p:nvGraphicFramePr>
          <p:cNvPr id="949" name="Google Shape;949;p27"/>
          <p:cNvGraphicFramePr/>
          <p:nvPr/>
        </p:nvGraphicFramePr>
        <p:xfrm>
          <a:off x="734096" y="1416678"/>
          <a:ext cx="3000000" cy="3000000"/>
        </p:xfrm>
        <a:graphic>
          <a:graphicData uri="http://schemas.openxmlformats.org/drawingml/2006/table">
            <a:tbl>
              <a:tblPr firstCol="1" firstRow="1">
                <a:noFill/>
                <a:tableStyleId>{C5D81E02-BEBE-47D1-B638-79E303DF2DA3}</a:tableStyleId>
              </a:tblPr>
              <a:tblGrid>
                <a:gridCol w="1477725"/>
                <a:gridCol w="773950"/>
                <a:gridCol w="915350"/>
                <a:gridCol w="984450"/>
                <a:gridCol w="773950"/>
                <a:gridCol w="1968900"/>
                <a:gridCol w="1999725"/>
                <a:gridCol w="2040125"/>
              </a:tblGrid>
              <a:tr h="425500">
                <a:tc gridSpan="8">
                  <a:txBody>
                    <a:bodyPr/>
                    <a:lstStyle/>
                    <a:p>
                      <a:pPr indent="0" lvl="0" marL="0" marR="0" rtl="0" algn="ctr">
                        <a:lnSpc>
                          <a:spcPct val="107000"/>
                        </a:lnSpc>
                        <a:spcBef>
                          <a:spcPts val="0"/>
                        </a:spcBef>
                        <a:spcAft>
                          <a:spcPts val="0"/>
                        </a:spcAft>
                        <a:buNone/>
                      </a:pPr>
                      <a:r>
                        <a:rPr lang="en-US" sz="2000" u="none" cap="none" strike="noStrike"/>
                        <a:t>SEM III : Database Management System (C234)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r>
              <a:tr h="1351400">
                <a:tc>
                  <a:txBody>
                    <a:bodyPr/>
                    <a:lstStyle/>
                    <a:p>
                      <a:pPr indent="0" lvl="0" marL="0" marR="0" rtl="0" algn="ctr">
                        <a:lnSpc>
                          <a:spcPct val="107000"/>
                        </a:lnSpc>
                        <a:spcBef>
                          <a:spcPts val="0"/>
                        </a:spcBef>
                        <a:spcAft>
                          <a:spcPts val="0"/>
                        </a:spcAft>
                        <a:buNone/>
                      </a:pPr>
                      <a:r>
                        <a:rPr lang="en-US" sz="2000" u="none" cap="none" strike="noStrike"/>
                        <a:t> </a:t>
                      </a:r>
                      <a:endParaRPr b="1"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4">
                  <a:txBody>
                    <a:bodyPr/>
                    <a:lstStyle/>
                    <a:p>
                      <a:pPr indent="0" lvl="0" marL="0" marR="0" rtl="0" algn="ctr">
                        <a:lnSpc>
                          <a:spcPct val="107000"/>
                        </a:lnSpc>
                        <a:spcBef>
                          <a:spcPts val="0"/>
                        </a:spcBef>
                        <a:spcAft>
                          <a:spcPts val="0"/>
                        </a:spcAft>
                        <a:buNone/>
                      </a:pPr>
                      <a:r>
                        <a:rPr lang="en-US" sz="2000" u="none" cap="none" strike="noStrike"/>
                        <a:t>Direct Assessment Tools</a:t>
                      </a:r>
                      <a:endParaRPr b="1"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rowSpan="2">
                  <a:txBody>
                    <a:bodyPr/>
                    <a:lstStyle/>
                    <a:p>
                      <a:pPr indent="0" lvl="0" marL="0" marR="0" rtl="0" algn="ctr">
                        <a:lnSpc>
                          <a:spcPct val="107000"/>
                        </a:lnSpc>
                        <a:spcBef>
                          <a:spcPts val="0"/>
                        </a:spcBef>
                        <a:spcAft>
                          <a:spcPts val="0"/>
                        </a:spcAft>
                        <a:buNone/>
                      </a:pPr>
                      <a:r>
                        <a:rPr lang="en-US" sz="2000" u="none" cap="none" strike="noStrike"/>
                        <a:t>Average Attainment (Direct )</a:t>
                      </a:r>
                      <a:endParaRPr b="1"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7000"/>
                        </a:lnSpc>
                        <a:spcBef>
                          <a:spcPts val="0"/>
                        </a:spcBef>
                        <a:spcAft>
                          <a:spcPts val="0"/>
                        </a:spcAft>
                        <a:buNone/>
                      </a:pPr>
                      <a:r>
                        <a:rPr lang="en-US" sz="2000" u="none" cap="none" strike="noStrike"/>
                        <a:t>Indirect Assessment (Course Survey)</a:t>
                      </a:r>
                      <a:endParaRPr b="1"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7000"/>
                        </a:lnSpc>
                        <a:spcBef>
                          <a:spcPts val="0"/>
                        </a:spcBef>
                        <a:spcAft>
                          <a:spcPts val="0"/>
                        </a:spcAft>
                        <a:buNone/>
                      </a:pPr>
                      <a:r>
                        <a:rPr lang="en-US" sz="2000" u="none" cap="none" strike="noStrike"/>
                        <a:t>Overall Attainment</a:t>
                      </a:r>
                      <a:endParaRPr b="1"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COs</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ISA</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FA</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PRAC</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ESE</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vMerge="1"/>
                <a:tc vMerge="1"/>
              </a:tr>
              <a:tr h="538300">
                <a:tc>
                  <a:txBody>
                    <a:bodyPr/>
                    <a:lstStyle/>
                    <a:p>
                      <a:pPr indent="0" lvl="0" marL="0" marR="0" rtl="0" algn="ctr">
                        <a:lnSpc>
                          <a:spcPct val="107000"/>
                        </a:lnSpc>
                        <a:spcBef>
                          <a:spcPts val="0"/>
                        </a:spcBef>
                        <a:spcAft>
                          <a:spcPts val="0"/>
                        </a:spcAft>
                        <a:buNone/>
                      </a:pPr>
                      <a:r>
                        <a:rPr lang="en-US" sz="2000" u="none" cap="none" strike="noStrike"/>
                        <a:t>C234.1</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2.43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2.52</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2.68</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2.66</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C234.2</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2.44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2.54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2.68</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2.69</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C234.3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1.89</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2.89</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3.00</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2.66</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2.87</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2.70</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C234.4</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2.92</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2.65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C234.5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1.95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3.00</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2.47</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2.72</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2.91</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5500">
                <a:tc>
                  <a:txBody>
                    <a:bodyPr/>
                    <a:lstStyle/>
                    <a:p>
                      <a:pPr indent="0" lvl="0" marL="0" marR="0" rtl="0" algn="ctr">
                        <a:lnSpc>
                          <a:spcPct val="107000"/>
                        </a:lnSpc>
                        <a:spcBef>
                          <a:spcPts val="0"/>
                        </a:spcBef>
                        <a:spcAft>
                          <a:spcPts val="0"/>
                        </a:spcAft>
                        <a:buNone/>
                      </a:pPr>
                      <a:r>
                        <a:rPr lang="en-US" sz="2000" u="none" cap="none" strike="noStrike"/>
                        <a:t>C234.6</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2.1</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3</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2.87</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2.72</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2.9</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2000" u="none" cap="none" strike="noStrike"/>
                        <a:t>2.75</a:t>
                      </a:r>
                      <a:endParaRPr sz="20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950" name="Google Shape;95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28"/>
          <p:cNvSpPr txBox="1"/>
          <p:nvPr>
            <p:ph idx="4294967295" type="title"/>
          </p:nvPr>
        </p:nvSpPr>
        <p:spPr>
          <a:xfrm>
            <a:off x="1378856" y="244700"/>
            <a:ext cx="9260115" cy="103255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Attainment of Program Outcomes &amp; Program Specific Outcomes</a:t>
            </a:r>
            <a:endParaRPr/>
          </a:p>
        </p:txBody>
      </p:sp>
      <p:sp>
        <p:nvSpPr>
          <p:cNvPr id="956" name="Google Shape;956;p28"/>
          <p:cNvSpPr/>
          <p:nvPr/>
        </p:nvSpPr>
        <p:spPr>
          <a:xfrm>
            <a:off x="953384" y="717452"/>
            <a:ext cx="9971468" cy="71628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PO/PSO Assessment</a:t>
            </a:r>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PO/PSO Attainment through Direct methods</a:t>
            </a:r>
            <a:endParaRPr/>
          </a:p>
          <a:p>
            <a:pPr indent="-114300" lvl="3" marL="3429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CO Attainment through Direct methods</a:t>
            </a:r>
            <a:endParaRPr/>
          </a:p>
          <a:p>
            <a:pPr indent="-114300" lvl="4" marL="4572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Formative Assessment</a:t>
            </a:r>
            <a:endParaRPr/>
          </a:p>
          <a:p>
            <a:pPr indent="-25400" lvl="4" marL="4572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In Semester Assessment</a:t>
            </a:r>
            <a:endParaRPr/>
          </a:p>
          <a:p>
            <a:pPr indent="-25400" lvl="4" marL="4572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Practical Assessment</a:t>
            </a:r>
            <a:endParaRPr/>
          </a:p>
          <a:p>
            <a:pPr indent="-25400" lvl="4" marL="4572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End Semester Assessment</a:t>
            </a:r>
            <a:endParaRPr/>
          </a:p>
          <a:p>
            <a:pPr indent="-25400" lvl="4" marL="4572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5400" lvl="3" marL="3429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5400" lvl="2" marL="2286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PO/PSO Attainment through Indirect methods</a:t>
            </a:r>
            <a:endParaRPr/>
          </a:p>
          <a:p>
            <a:pPr indent="-114300" lvl="3" marL="3429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Course Outcome Attainment through Indirect methods</a:t>
            </a:r>
            <a:endParaRPr/>
          </a:p>
          <a:p>
            <a:pPr indent="-114300" lvl="4" marL="4572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Course Survey</a:t>
            </a:r>
            <a:endParaRPr/>
          </a:p>
          <a:p>
            <a:pPr indent="-25400" lvl="4" marL="4572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5400" lvl="3" marL="3429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Programme Exit Survey</a:t>
            </a:r>
            <a:endParaRPr/>
          </a:p>
          <a:p>
            <a:pPr indent="-25400" lvl="3" marL="3429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Alumni Survey</a:t>
            </a:r>
            <a:endParaRPr/>
          </a:p>
          <a:p>
            <a:pPr indent="0" lvl="3" marL="342900" marR="0" rtl="0" algn="l">
              <a:lnSpc>
                <a:spcPct val="75000"/>
              </a:lnSpc>
              <a:spcBef>
                <a:spcPts val="16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25400" lvl="2" marL="228600" marR="0" rtl="0" algn="l">
              <a:lnSpc>
                <a:spcPct val="75000"/>
              </a:lnSpc>
              <a:spcBef>
                <a:spcPts val="18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7" name="Google Shape;957;p28"/>
          <p:cNvSpPr/>
          <p:nvPr/>
        </p:nvSpPr>
        <p:spPr>
          <a:xfrm>
            <a:off x="1524000" y="1524000"/>
            <a:ext cx="29615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PO/PSO Attainment Tools </a:t>
            </a:r>
            <a:endParaRPr/>
          </a:p>
        </p:txBody>
      </p:sp>
      <p:sp>
        <p:nvSpPr>
          <p:cNvPr id="958" name="Google Shape;9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964" name="Google Shape;964;p29"/>
          <p:cNvGraphicFramePr/>
          <p:nvPr/>
        </p:nvGraphicFramePr>
        <p:xfrm>
          <a:off x="339086" y="4292287"/>
          <a:ext cx="10905174" cy="2655570"/>
        </p:xfrm>
        <a:graphic>
          <a:graphicData uri="http://schemas.openxmlformats.org/drawingml/2006/chart">
            <c:chart r:id="rId3"/>
          </a:graphicData>
        </a:graphic>
      </p:graphicFrame>
      <p:graphicFrame>
        <p:nvGraphicFramePr>
          <p:cNvPr id="965" name="Google Shape;965;p29"/>
          <p:cNvGraphicFramePr/>
          <p:nvPr/>
        </p:nvGraphicFramePr>
        <p:xfrm>
          <a:off x="339085" y="1382079"/>
          <a:ext cx="3000000" cy="3000000"/>
        </p:xfrm>
        <a:graphic>
          <a:graphicData uri="http://schemas.openxmlformats.org/drawingml/2006/table">
            <a:tbl>
              <a:tblPr>
                <a:noFill/>
                <a:tableStyleId>{B18D3D49-9A56-42DB-AAE9-AC7AC0861FBC}</a:tableStyleId>
              </a:tblPr>
              <a:tblGrid>
                <a:gridCol w="818825"/>
                <a:gridCol w="638975"/>
                <a:gridCol w="728900"/>
                <a:gridCol w="728900"/>
                <a:gridCol w="728900"/>
                <a:gridCol w="728900"/>
                <a:gridCol w="728900"/>
                <a:gridCol w="728900"/>
                <a:gridCol w="728900"/>
                <a:gridCol w="728900"/>
                <a:gridCol w="728900"/>
                <a:gridCol w="728900"/>
                <a:gridCol w="728900"/>
                <a:gridCol w="728900"/>
                <a:gridCol w="728900"/>
                <a:gridCol w="728900"/>
              </a:tblGrid>
              <a:tr h="129825">
                <a:tc>
                  <a:txBody>
                    <a:bodyPr/>
                    <a:lstStyle/>
                    <a:p>
                      <a:pPr indent="0" lvl="0" marL="0" marR="0" rtl="0" algn="ctr">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PO1</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PO2</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PO3</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PO4</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PO5</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PO6</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PO7</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PO8</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PO9</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PO10</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PO11</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PO12</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PSO1</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PSO2</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t>PSO3</a:t>
                      </a:r>
                      <a:endParaRPr b="1" i="0" sz="1000" u="none" cap="none" strike="noStrike">
                        <a:solidFill>
                          <a:srgbClr val="000000"/>
                        </a:solidFill>
                        <a:latin typeface="Quattrocento Sans"/>
                        <a:ea typeface="Quattrocento Sans"/>
                        <a:cs typeface="Quattrocento Sans"/>
                        <a:sym typeface="Quattrocento Sans"/>
                      </a:endParaRPr>
                    </a:p>
                  </a:txBody>
                  <a:tcPr marT="7625" marB="0" marR="7625" marL="7625" anchor="ctr"/>
                </a:tc>
              </a:tr>
              <a:tr h="257725">
                <a:tc>
                  <a:txBody>
                    <a:bodyPr/>
                    <a:lstStyle/>
                    <a:p>
                      <a:pPr indent="0" lvl="0" marL="0" marR="0" rtl="0" algn="ctr">
                        <a:spcBef>
                          <a:spcPts val="0"/>
                        </a:spcBef>
                        <a:spcAft>
                          <a:spcPts val="0"/>
                        </a:spcAft>
                        <a:buNone/>
                      </a:pPr>
                      <a:r>
                        <a:rPr b="1" lang="en-US" sz="1100" u="none" cap="none" strike="noStrike"/>
                        <a:t>CORE Course Attainment</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2.42</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2.20</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2.24</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1.79</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1.85</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1.67</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1.66</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1.64</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1.92</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2.08</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2.09</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1.73</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1.70</a:t>
                      </a:r>
                      <a:endParaRPr b="1" i="0" sz="1200" u="none" cap="none" strike="noStrike">
                        <a:solidFill>
                          <a:srgbClr val="000000"/>
                        </a:solidFill>
                        <a:latin typeface="Calibri"/>
                        <a:ea typeface="Calibri"/>
                        <a:cs typeface="Calibri"/>
                        <a:sym typeface="Calibri"/>
                      </a:endParaRPr>
                    </a:p>
                  </a:txBody>
                  <a:tcPr marT="7625" marB="0" marR="7625" marL="7625" anchor="ctr"/>
                </a:tc>
              </a:tr>
              <a:tr h="141100">
                <a:tc>
                  <a:txBody>
                    <a:bodyPr/>
                    <a:lstStyle/>
                    <a:p>
                      <a:pPr indent="0" lvl="0" marL="0" marR="0" rtl="0" algn="ctr">
                        <a:spcBef>
                          <a:spcPts val="0"/>
                        </a:spcBef>
                        <a:spcAft>
                          <a:spcPts val="0"/>
                        </a:spcAft>
                        <a:buNone/>
                      </a:pPr>
                      <a:r>
                        <a:rPr b="1" lang="en-US" sz="1100" u="none" cap="none" strike="noStrike"/>
                        <a:t>Exit Survey</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2.73</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2.73</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2.57</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2.65</a:t>
                      </a:r>
                      <a:endParaRPr b="0" i="0" sz="1200" u="none" cap="none" strike="noStrike">
                        <a:solidFill>
                          <a:srgbClr val="000000"/>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t>Alumni Survey</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2.34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2.52</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2.10</a:t>
                      </a:r>
                      <a:endParaRPr b="0" i="0" sz="1200" u="none" cap="none" strike="noStrike">
                        <a:solidFill>
                          <a:srgbClr val="000000"/>
                        </a:solidFill>
                        <a:latin typeface="Calibri"/>
                        <a:ea typeface="Calibri"/>
                        <a:cs typeface="Calibri"/>
                        <a:sym typeface="Calibri"/>
                      </a:endParaRPr>
                    </a:p>
                  </a:txBody>
                  <a:tcPr marT="7625" marB="0" marR="7625" marL="7625" anchor="ctr"/>
                </a:tc>
              </a:tr>
              <a:tr h="378150">
                <a:tc>
                  <a:txBody>
                    <a:bodyPr/>
                    <a:lstStyle/>
                    <a:p>
                      <a:pPr indent="0" lvl="0" marL="0" marR="0" rtl="0" algn="ctr">
                        <a:spcBef>
                          <a:spcPts val="0"/>
                        </a:spcBef>
                        <a:spcAft>
                          <a:spcPts val="0"/>
                        </a:spcAft>
                        <a:buNone/>
                      </a:pPr>
                      <a:r>
                        <a:rPr b="1" lang="en-US" sz="1100" u="none" cap="none" strike="noStrike"/>
                        <a:t>Holistic Development Activities</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2.68</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2.67</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2.65</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2.96</a:t>
                      </a:r>
                      <a:endParaRPr b="0" i="0" sz="1200" u="none" cap="none" strike="noStrike">
                        <a:solidFill>
                          <a:srgbClr val="000000"/>
                        </a:solidFill>
                        <a:latin typeface="Calibri"/>
                        <a:ea typeface="Calibri"/>
                        <a:cs typeface="Calibri"/>
                        <a:sym typeface="Calibri"/>
                      </a:endParaRPr>
                    </a:p>
                  </a:txBody>
                  <a:tcPr marT="7625" marB="0" marR="7625" marL="7625" anchor="ctr"/>
                </a:tc>
              </a:tr>
              <a:tr h="378150">
                <a:tc>
                  <a:txBody>
                    <a:bodyPr/>
                    <a:lstStyle/>
                    <a:p>
                      <a:pPr indent="0" lvl="0" marL="0" marR="0" rtl="0" algn="ctr">
                        <a:spcBef>
                          <a:spcPts val="0"/>
                        </a:spcBef>
                        <a:spcAft>
                          <a:spcPts val="0"/>
                        </a:spcAft>
                        <a:buNone/>
                      </a:pPr>
                      <a:r>
                        <a:rPr b="1" lang="en-US" sz="1100" u="none" cap="none" strike="noStrike"/>
                        <a:t>AVG (Exit/Alumni/HSD)</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2.68</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2.53</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2.49</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2.52</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2.64</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2.62</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2.55</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2.57</a:t>
                      </a:r>
                      <a:endParaRPr b="0" i="0" sz="1200" u="none" cap="none" strike="noStrike">
                        <a:solidFill>
                          <a:srgbClr val="000000"/>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t>Final_Target_Avg</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2.66</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2.82</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2.75</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2.61</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2.53</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2.27</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2.07</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2.08</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2.17</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2.08</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2.45</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2.45</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2.42</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2.50</a:t>
                      </a:r>
                      <a:endParaRPr b="0"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2.38</a:t>
                      </a:r>
                      <a:endParaRPr b="0" i="0" sz="1200" u="none" cap="none" strike="noStrike">
                        <a:solidFill>
                          <a:srgbClr val="000000"/>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t>Final Attainment</a:t>
                      </a:r>
                      <a:endParaRPr b="1" i="0" sz="11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2.45</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2.50</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2.49</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2.26</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2.30</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1.93</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1.99</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1.86</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1.85</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1.84</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2.04</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2.17</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2.18</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1.90</a:t>
                      </a:r>
                      <a:endParaRPr b="1" i="0" sz="1200" u="none" cap="none" strike="noStrike">
                        <a:solidFill>
                          <a:srgbClr val="000000"/>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t>1.88</a:t>
                      </a:r>
                      <a:endParaRPr b="1" i="0" sz="1200" u="none" cap="none" strike="noStrike">
                        <a:solidFill>
                          <a:srgbClr val="000000"/>
                        </a:solidFill>
                        <a:latin typeface="Calibri"/>
                        <a:ea typeface="Calibri"/>
                        <a:cs typeface="Calibri"/>
                        <a:sym typeface="Calibri"/>
                      </a:endParaRPr>
                    </a:p>
                  </a:txBody>
                  <a:tcPr marT="7625" marB="0" marR="7625" marL="7625" anchor="ctr"/>
                </a:tc>
              </a:tr>
            </a:tbl>
          </a:graphicData>
        </a:graphic>
      </p:graphicFrame>
      <p:sp>
        <p:nvSpPr>
          <p:cNvPr id="966" name="Google Shape;966;p29"/>
          <p:cNvSpPr txBox="1"/>
          <p:nvPr/>
        </p:nvSpPr>
        <p:spPr>
          <a:xfrm>
            <a:off x="1597714" y="285297"/>
            <a:ext cx="8935607" cy="78411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PO/PSO Attainment 2017-21 batch</a:t>
            </a:r>
            <a:endParaRPr/>
          </a:p>
        </p:txBody>
      </p:sp>
      <p:cxnSp>
        <p:nvCxnSpPr>
          <p:cNvPr id="967" name="Google Shape;967;p29"/>
          <p:cNvCxnSpPr/>
          <p:nvPr/>
        </p:nvCxnSpPr>
        <p:spPr>
          <a:xfrm>
            <a:off x="658176" y="5200650"/>
            <a:ext cx="10905174" cy="0"/>
          </a:xfrm>
          <a:prstGeom prst="straightConnector1">
            <a:avLst/>
          </a:prstGeom>
          <a:noFill/>
          <a:ln cap="flat" cmpd="sng" w="9525">
            <a:solidFill>
              <a:srgbClr val="FF0000"/>
            </a:solidFill>
            <a:prstDash val="solid"/>
            <a:miter lim="800000"/>
            <a:headEnd len="sm" w="sm" type="none"/>
            <a:tailEnd len="sm" w="sm" type="none"/>
          </a:ln>
        </p:spPr>
      </p:cxnSp>
      <p:cxnSp>
        <p:nvCxnSpPr>
          <p:cNvPr id="968" name="Google Shape;968;p29"/>
          <p:cNvCxnSpPr/>
          <p:nvPr/>
        </p:nvCxnSpPr>
        <p:spPr>
          <a:xfrm>
            <a:off x="658176" y="5010150"/>
            <a:ext cx="10905174" cy="0"/>
          </a:xfrm>
          <a:prstGeom prst="straightConnector1">
            <a:avLst/>
          </a:prstGeom>
          <a:noFill/>
          <a:ln cap="flat" cmpd="sng" w="9525">
            <a:solidFill>
              <a:schemeClr val="accent1"/>
            </a:solidFill>
            <a:prstDash val="solid"/>
            <a:miter lim="800000"/>
            <a:headEnd len="sm" w="sm" type="none"/>
            <a:tailEnd len="sm" w="sm" type="none"/>
          </a:ln>
        </p:spPr>
      </p:cxnSp>
      <p:sp>
        <p:nvSpPr>
          <p:cNvPr id="969" name="Google Shape;969;p29"/>
          <p:cNvSpPr txBox="1"/>
          <p:nvPr/>
        </p:nvSpPr>
        <p:spPr>
          <a:xfrm>
            <a:off x="11563350" y="4831318"/>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E4E79"/>
                </a:solidFill>
                <a:latin typeface="Calibri"/>
                <a:ea typeface="Calibri"/>
                <a:cs typeface="Calibri"/>
                <a:sym typeface="Calibri"/>
              </a:rPr>
              <a:t>T</a:t>
            </a:r>
            <a:endParaRPr/>
          </a:p>
        </p:txBody>
      </p:sp>
      <p:sp>
        <p:nvSpPr>
          <p:cNvPr id="970" name="Google Shape;970;p29"/>
          <p:cNvSpPr txBox="1"/>
          <p:nvPr/>
        </p:nvSpPr>
        <p:spPr>
          <a:xfrm>
            <a:off x="11563350" y="5053130"/>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aphicFrame>
        <p:nvGraphicFramePr>
          <p:cNvPr id="527" name="Google Shape;527;p3"/>
          <p:cNvGraphicFramePr/>
          <p:nvPr/>
        </p:nvGraphicFramePr>
        <p:xfrm>
          <a:off x="455209" y="1224683"/>
          <a:ext cx="3000000" cy="3000000"/>
        </p:xfrm>
        <a:graphic>
          <a:graphicData uri="http://schemas.openxmlformats.org/drawingml/2006/table">
            <a:tbl>
              <a:tblPr>
                <a:noFill/>
                <a:tableStyleId>{B18D3D49-9A56-42DB-AAE9-AC7AC0861FBC}</a:tableStyleId>
              </a:tblPr>
              <a:tblGrid>
                <a:gridCol w="1335425"/>
                <a:gridCol w="5019300"/>
                <a:gridCol w="4926850"/>
              </a:tblGrid>
              <a:tr h="298825">
                <a:tc>
                  <a:txBody>
                    <a:bodyPr/>
                    <a:lstStyle/>
                    <a:p>
                      <a:pPr indent="0" lvl="0" marL="0" marR="0" rtl="0" algn="l">
                        <a:spcBef>
                          <a:spcPts val="0"/>
                        </a:spcBef>
                        <a:spcAft>
                          <a:spcPts val="0"/>
                        </a:spcAft>
                        <a:buNone/>
                      </a:pPr>
                      <a:r>
                        <a:rPr b="1" lang="en-US" sz="1600" u="none" cap="none" strike="noStrike"/>
                        <a:t>NBA Cycle</a:t>
                      </a:r>
                      <a:endParaRPr b="1" i="0" sz="1600" u="none" cap="none" strike="noStrike">
                        <a:solidFill>
                          <a:srgbClr val="000000"/>
                        </a:solidFill>
                        <a:latin typeface="Calibri"/>
                        <a:ea typeface="Calibri"/>
                        <a:cs typeface="Calibri"/>
                        <a:sym typeface="Calibri"/>
                      </a:endParaRPr>
                    </a:p>
                  </a:txBody>
                  <a:tcPr marT="6825" marB="0" marR="6825" marL="6825" anchor="ctr"/>
                </a:tc>
                <a:tc>
                  <a:txBody>
                    <a:bodyPr/>
                    <a:lstStyle/>
                    <a:p>
                      <a:pPr indent="0" lvl="0" marL="0" marR="0" rtl="0" algn="l">
                        <a:lnSpc>
                          <a:spcPct val="100000"/>
                        </a:lnSpc>
                        <a:spcBef>
                          <a:spcPts val="0"/>
                        </a:spcBef>
                        <a:spcAft>
                          <a:spcPts val="0"/>
                        </a:spcAft>
                        <a:buClr>
                          <a:schemeClr val="dk1"/>
                        </a:buClr>
                        <a:buSzPts val="1600"/>
                        <a:buFont typeface="Calibri"/>
                        <a:buNone/>
                      </a:pPr>
                      <a:r>
                        <a:rPr b="1" lang="en-US" sz="1600" u="none" cap="none" strike="noStrike"/>
                        <a:t> Findings (Criteria wise )</a:t>
                      </a:r>
                      <a:endParaRPr b="1" i="0" sz="1600" u="none" cap="none" strike="noStrike">
                        <a:solidFill>
                          <a:srgbClr val="0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b="1" lang="en-US" sz="1600" u="none" cap="none" strike="noStrike"/>
                        <a:t>Status as on AY 2021-22 (June 22)</a:t>
                      </a:r>
                      <a:endParaRPr b="1" i="0" sz="1600" u="none" cap="none" strike="noStrike">
                        <a:solidFill>
                          <a:srgbClr val="000000"/>
                        </a:solidFill>
                        <a:latin typeface="Calibri"/>
                        <a:ea typeface="Calibri"/>
                        <a:cs typeface="Calibri"/>
                        <a:sym typeface="Calibri"/>
                      </a:endParaRPr>
                    </a:p>
                  </a:txBody>
                  <a:tcPr marT="6825" marB="0" marR="6825" marL="6825" anchor="ctr"/>
                </a:tc>
              </a:tr>
              <a:tr h="477475">
                <a:tc rowSpan="8">
                  <a:txBody>
                    <a:bodyPr/>
                    <a:lstStyle/>
                    <a:p>
                      <a:pPr indent="0" lvl="0" marL="0" marR="0" rtl="0" algn="ctr">
                        <a:spcBef>
                          <a:spcPts val="0"/>
                        </a:spcBef>
                        <a:spcAft>
                          <a:spcPts val="0"/>
                        </a:spcAft>
                        <a:buNone/>
                      </a:pPr>
                      <a:r>
                        <a:rPr b="1" lang="en-US" sz="1600" u="none" cap="none" strike="noStrike">
                          <a:solidFill>
                            <a:srgbClr val="C00000"/>
                          </a:solidFill>
                        </a:rPr>
                        <a:t>Cycle 1</a:t>
                      </a:r>
                      <a:br>
                        <a:rPr b="1" lang="en-US" sz="1600" u="none" cap="none" strike="noStrike">
                          <a:solidFill>
                            <a:srgbClr val="C00000"/>
                          </a:solidFill>
                        </a:rPr>
                      </a:br>
                      <a:r>
                        <a:rPr b="1" lang="en-US" sz="1600" u="none" cap="none" strike="noStrike">
                          <a:solidFill>
                            <a:srgbClr val="C00000"/>
                          </a:solidFill>
                        </a:rPr>
                        <a:t>2011-14</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Decentralization and delegation of process at department level</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Organogram is available at department level , Activity </a:t>
                      </a:r>
                      <a:r>
                        <a:rPr lang="en-US" sz="1600" u="none" cap="none" strike="noStrike">
                          <a:solidFill>
                            <a:schemeClr val="dk1"/>
                          </a:solidFill>
                        </a:rPr>
                        <a:t>Chart at department level </a:t>
                      </a:r>
                      <a:r>
                        <a:rPr b="1" lang="en-US" sz="1600" u="none" cap="none" strike="noStrike">
                          <a:solidFill>
                            <a:srgbClr val="C00000"/>
                          </a:solidFill>
                        </a:rPr>
                        <a:t>(10.1.3)</a:t>
                      </a:r>
                      <a:endParaRPr b="0" i="0" sz="1600" u="none" cap="none" strike="noStrike">
                        <a:solidFill>
                          <a:srgbClr val="FF0000"/>
                        </a:solidFill>
                        <a:latin typeface="Calibri"/>
                        <a:ea typeface="Calibri"/>
                        <a:cs typeface="Calibri"/>
                        <a:sym typeface="Calibri"/>
                      </a:endParaRPr>
                    </a:p>
                  </a:txBody>
                  <a:tcPr marT="6825" marB="0" marR="6825" marL="6825" anchor="ctr"/>
                </a:tc>
              </a:tr>
              <a:tr h="298825">
                <a:tc vMerge="1"/>
                <a:tc>
                  <a:txBody>
                    <a:bodyPr/>
                    <a:lstStyle/>
                    <a:p>
                      <a:pPr indent="0" lvl="0" marL="0" marR="0" rtl="0" algn="l">
                        <a:spcBef>
                          <a:spcPts val="0"/>
                        </a:spcBef>
                        <a:spcAft>
                          <a:spcPts val="0"/>
                        </a:spcAft>
                        <a:buNone/>
                      </a:pPr>
                      <a:r>
                        <a:rPr lang="en-US" sz="1600" u="none" cap="none" strike="noStrike"/>
                        <a:t>Budget structure not as per normal standard</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Available since 2014 (Adequacy of budget allocation)</a:t>
                      </a:r>
                      <a:r>
                        <a:rPr b="1" lang="en-US" sz="1600" u="none" cap="none" strike="noStrike">
                          <a:solidFill>
                            <a:srgbClr val="C00000"/>
                          </a:solidFill>
                        </a:rPr>
                        <a:t> (10.2.1,10.2.3)</a:t>
                      </a:r>
                      <a:endParaRPr b="0" i="0" sz="1600" u="none" cap="none" strike="noStrike">
                        <a:solidFill>
                          <a:srgbClr val="000000"/>
                        </a:solidFill>
                        <a:latin typeface="Calibri"/>
                        <a:ea typeface="Calibri"/>
                        <a:cs typeface="Calibri"/>
                        <a:sym typeface="Calibri"/>
                      </a:endParaRPr>
                    </a:p>
                  </a:txBody>
                  <a:tcPr marT="6825" marB="0" marR="6825" marL="6825" anchor="ctr"/>
                </a:tc>
              </a:tr>
              <a:tr h="642825">
                <a:tc vMerge="1"/>
                <a:tc>
                  <a:txBody>
                    <a:bodyPr/>
                    <a:lstStyle/>
                    <a:p>
                      <a:pPr indent="0" lvl="0" marL="0" marR="0" rtl="0" algn="l">
                        <a:spcBef>
                          <a:spcPts val="0"/>
                        </a:spcBef>
                        <a:spcAft>
                          <a:spcPts val="0"/>
                        </a:spcAft>
                        <a:buClr>
                          <a:schemeClr val="dk1"/>
                        </a:buClr>
                        <a:buSzPts val="1600"/>
                        <a:buFont typeface="Arial"/>
                        <a:buNone/>
                      </a:pPr>
                      <a:r>
                        <a:rPr lang="en-US" sz="1600" u="none" cap="none" strike="noStrike"/>
                        <a:t>Central facilities, medical facilities need improvement   </a:t>
                      </a:r>
                      <a:br>
                        <a:rPr lang="en-US" sz="1600" u="none" cap="none" strike="noStrike"/>
                      </a:br>
                      <a:r>
                        <a:rPr lang="en-US" sz="1600" u="none" cap="none" strike="noStrike"/>
                        <a:t>NO provision for girls hostel</a:t>
                      </a:r>
                      <a:endParaRPr b="1"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Medical facility with experts are available at institute ,</a:t>
                      </a:r>
                      <a:endParaRPr/>
                    </a:p>
                    <a:p>
                      <a:pPr indent="0" lvl="0" marL="0" marR="0" rtl="0" algn="l">
                        <a:spcBef>
                          <a:spcPts val="0"/>
                        </a:spcBef>
                        <a:spcAft>
                          <a:spcPts val="0"/>
                        </a:spcAft>
                        <a:buNone/>
                      </a:pPr>
                      <a:r>
                        <a:rPr lang="en-US" sz="1600" u="none" cap="none" strike="noStrike"/>
                        <a:t>Girl hostel facility is provided by institute, Visiting Doctor, Counsellor is appointed, Sick room available on 1</a:t>
                      </a:r>
                      <a:r>
                        <a:rPr baseline="30000" lang="en-US" sz="1600" u="none" cap="none" strike="noStrike"/>
                        <a:t>st</a:t>
                      </a:r>
                      <a:r>
                        <a:rPr lang="en-US" sz="1600" u="none" cap="none" strike="noStrike"/>
                        <a:t> Floor, medical camp for staff - MoU with BVH</a:t>
                      </a:r>
                      <a:r>
                        <a:rPr b="1" lang="en-US" sz="1600" u="none" cap="none" strike="noStrike">
                          <a:solidFill>
                            <a:srgbClr val="C00000"/>
                          </a:solidFill>
                          <a:latin typeface="Calibri"/>
                          <a:ea typeface="Calibri"/>
                          <a:cs typeface="Calibri"/>
                          <a:sym typeface="Calibri"/>
                        </a:rPr>
                        <a:t>(9,9.1,9.3)</a:t>
                      </a:r>
                      <a:endParaRPr b="0" i="0" sz="1600" u="none" cap="none" strike="noStrike">
                        <a:solidFill>
                          <a:srgbClr val="000000"/>
                        </a:solidFill>
                        <a:latin typeface="Calibri"/>
                        <a:ea typeface="Calibri"/>
                        <a:cs typeface="Calibri"/>
                        <a:sym typeface="Calibri"/>
                      </a:endParaRPr>
                    </a:p>
                  </a:txBody>
                  <a:tcPr marT="6825" marB="0" marR="6825" marL="6825" anchor="ctr"/>
                </a:tc>
              </a:tr>
              <a:tr h="957675">
                <a:tc vMerge="1"/>
                <a:tc>
                  <a:txBody>
                    <a:bodyPr/>
                    <a:lstStyle/>
                    <a:p>
                      <a:pPr indent="0" lvl="0" marL="0" marR="0" rtl="0" algn="l">
                        <a:spcBef>
                          <a:spcPts val="0"/>
                        </a:spcBef>
                        <a:spcAft>
                          <a:spcPts val="0"/>
                        </a:spcAft>
                        <a:buNone/>
                      </a:pPr>
                      <a:r>
                        <a:rPr lang="en-US" sz="1600" u="none" cap="none" strike="noStrike"/>
                        <a:t>Senior faculty at professor, associate professor is to be recruited </a:t>
                      </a:r>
                      <a:br>
                        <a:rPr lang="en-US" sz="1600" u="none" cap="none" strike="noStrike"/>
                      </a:br>
                      <a:r>
                        <a:rPr lang="en-US" sz="1600" u="none" cap="none" strike="noStrike"/>
                        <a:t>Faculty development Initiative , Faculty Qualification, Participation in research and Consultancy</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Improvement in consistent faculty qualification, publication and interaction with outside world though contribution towards syllabus setting, question paper setting, consultancy, funded projects, etc. </a:t>
                      </a:r>
                      <a:r>
                        <a:rPr b="1" lang="en-US" sz="1600" u="none" cap="none" strike="noStrike">
                          <a:solidFill>
                            <a:srgbClr val="C00000"/>
                          </a:solidFill>
                        </a:rPr>
                        <a:t>(5.2,5.3,5.7)</a:t>
                      </a:r>
                      <a:endParaRPr b="0" i="0" sz="1600" u="none" cap="none" strike="noStrike">
                        <a:solidFill>
                          <a:srgbClr val="000000"/>
                        </a:solidFill>
                        <a:latin typeface="Calibri"/>
                        <a:ea typeface="Calibri"/>
                        <a:cs typeface="Calibri"/>
                        <a:sym typeface="Calibri"/>
                      </a:endParaRPr>
                    </a:p>
                  </a:txBody>
                  <a:tcPr marT="6825" marB="0" marR="6825" marL="6825" anchor="ctr"/>
                </a:tc>
              </a:tr>
              <a:tr h="477475">
                <a:tc vMerge="1"/>
                <a:tc>
                  <a:txBody>
                    <a:bodyPr/>
                    <a:lstStyle/>
                    <a:p>
                      <a:pPr indent="0" lvl="0" marL="0" marR="0" rtl="0" algn="l">
                        <a:spcBef>
                          <a:spcPts val="0"/>
                        </a:spcBef>
                        <a:spcAft>
                          <a:spcPts val="0"/>
                        </a:spcAft>
                        <a:buNone/>
                      </a:pPr>
                      <a:r>
                        <a:rPr lang="en-US" sz="1600" u="none" cap="none" strike="noStrike"/>
                        <a:t>Inadequate Technical supporting staff with qualifications and skills</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Sufficient technical supporting staff are available in department </a:t>
                      </a:r>
                      <a:r>
                        <a:rPr b="1" lang="en-US" sz="1600" u="none" cap="none" strike="noStrike">
                          <a:solidFill>
                            <a:srgbClr val="C00000"/>
                          </a:solidFill>
                        </a:rPr>
                        <a:t>(6.1)</a:t>
                      </a:r>
                      <a:endParaRPr b="0" i="0" sz="1600" u="none" cap="none" strike="noStrike">
                        <a:solidFill>
                          <a:srgbClr val="000000"/>
                        </a:solidFill>
                        <a:latin typeface="Calibri"/>
                        <a:ea typeface="Calibri"/>
                        <a:cs typeface="Calibri"/>
                        <a:sym typeface="Calibri"/>
                      </a:endParaRPr>
                    </a:p>
                  </a:txBody>
                  <a:tcPr marT="6825" marB="0" marR="6825" marL="6825" anchor="ctr"/>
                </a:tc>
              </a:tr>
              <a:tr h="477475">
                <a:tc vMerge="1"/>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Self learning facility to be provided </a:t>
                      </a:r>
                      <a:endParaRPr b="0" i="0" sz="16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US" sz="1600" u="none" cap="none" strike="noStrike"/>
                        <a:t>Students performance in competitive exam to be improved</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 Self learning slots are include in time table </a:t>
                      </a:r>
                      <a:endParaRPr b="0" i="0" sz="16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US" sz="1600" u="none" cap="none" strike="noStrike"/>
                        <a:t>Students performance has improved in compititive exams viz, GRE, GATE , GMAT, TOEFL,CAT,IELTS, etc. (</a:t>
                      </a:r>
                      <a:r>
                        <a:rPr b="1" lang="en-US" sz="1600" u="none" cap="none" strike="noStrike">
                          <a:solidFill>
                            <a:srgbClr val="C00000"/>
                          </a:solidFill>
                        </a:rPr>
                        <a:t>9.4)</a:t>
                      </a:r>
                      <a:endParaRPr b="0" i="0" sz="1600" u="none" cap="none" strike="noStrike">
                        <a:solidFill>
                          <a:srgbClr val="000000"/>
                        </a:solidFill>
                        <a:latin typeface="Calibri"/>
                        <a:ea typeface="Calibri"/>
                        <a:cs typeface="Calibri"/>
                        <a:sym typeface="Calibri"/>
                      </a:endParaRPr>
                    </a:p>
                  </a:txBody>
                  <a:tcPr marT="6825" marB="0" marR="6825" marL="6825" anchor="ctr"/>
                </a:tc>
              </a:tr>
              <a:tr h="298825">
                <a:tc vMerge="1"/>
                <a:tc>
                  <a:txBody>
                    <a:bodyPr/>
                    <a:lstStyle/>
                    <a:p>
                      <a:pPr indent="0" lvl="0" marL="0" marR="0" rtl="0" algn="l">
                        <a:spcBef>
                          <a:spcPts val="0"/>
                        </a:spcBef>
                        <a:spcAft>
                          <a:spcPts val="0"/>
                        </a:spcAft>
                        <a:buNone/>
                      </a:pPr>
                      <a:r>
                        <a:rPr lang="en-US" sz="1600" u="none" cap="none" strike="noStrike"/>
                        <a:t>Alumni association should be registered</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Alumni association is registered since 2017</a:t>
                      </a:r>
                      <a:r>
                        <a:rPr b="1" lang="en-US" sz="1600" u="none" cap="none" strike="noStrike">
                          <a:solidFill>
                            <a:srgbClr val="C00000"/>
                          </a:solidFill>
                        </a:rPr>
                        <a:t>(9.6)</a:t>
                      </a:r>
                      <a:endParaRPr b="0" i="0" sz="1600" u="none" cap="none" strike="noStrike">
                        <a:solidFill>
                          <a:srgbClr val="000000"/>
                        </a:solidFill>
                        <a:latin typeface="Calibri"/>
                        <a:ea typeface="Calibri"/>
                        <a:cs typeface="Calibri"/>
                        <a:sym typeface="Calibri"/>
                      </a:endParaRPr>
                    </a:p>
                  </a:txBody>
                  <a:tcPr marT="6825" marB="0" marR="6825" marL="6825" anchor="ctr"/>
                </a:tc>
              </a:tr>
              <a:tr h="712900">
                <a:tc vMerge="1"/>
                <a:tc>
                  <a:txBody>
                    <a:bodyPr/>
                    <a:lstStyle/>
                    <a:p>
                      <a:pPr indent="0" lvl="0" marL="0" marR="0" rtl="0" algn="l">
                        <a:spcBef>
                          <a:spcPts val="0"/>
                        </a:spcBef>
                        <a:spcAft>
                          <a:spcPts val="0"/>
                        </a:spcAft>
                        <a:buNone/>
                      </a:pPr>
                      <a:r>
                        <a:rPr lang="en-US" sz="1600" u="none" cap="none" strike="noStrike"/>
                        <a:t>Separate R &amp; D lab with special software should be introduced , consultancy and sponsored research is needed</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Dedicated R &amp; D lab is available at institute with special software's , hardware equipment's, etc. </a:t>
                      </a:r>
                      <a:r>
                        <a:rPr b="1" lang="en-US" sz="1600" u="none" cap="none" strike="noStrike">
                          <a:solidFill>
                            <a:srgbClr val="C00000"/>
                          </a:solidFill>
                        </a:rPr>
                        <a:t>(5.7,10.1,10.2)</a:t>
                      </a:r>
                      <a:endParaRPr b="0" i="0" sz="1600" u="none" cap="none" strike="noStrike">
                        <a:solidFill>
                          <a:srgbClr val="000000"/>
                        </a:solidFill>
                        <a:latin typeface="Calibri"/>
                        <a:ea typeface="Calibri"/>
                        <a:cs typeface="Calibri"/>
                        <a:sym typeface="Calibri"/>
                      </a:endParaRPr>
                    </a:p>
                  </a:txBody>
                  <a:tcPr marT="6825" marB="0" marR="6825" marL="6825" anchor="ctr"/>
                </a:tc>
              </a:tr>
            </a:tbl>
          </a:graphicData>
        </a:graphic>
      </p:graphicFrame>
      <p:sp>
        <p:nvSpPr>
          <p:cNvPr id="528" name="Google Shape;5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29" name="Google Shape;529;p3"/>
          <p:cNvSpPr txBox="1"/>
          <p:nvPr/>
        </p:nvSpPr>
        <p:spPr>
          <a:xfrm>
            <a:off x="1582057" y="358301"/>
            <a:ext cx="9027886" cy="798286"/>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marR="0" rtl="0" algn="ctr">
              <a:lnSpc>
                <a:spcPct val="90000"/>
              </a:lnSpc>
              <a:spcBef>
                <a:spcPts val="0"/>
              </a:spcBef>
              <a:spcAft>
                <a:spcPts val="0"/>
              </a:spcAft>
              <a:buClr>
                <a:srgbClr val="002060"/>
              </a:buClr>
              <a:buSzPct val="100000"/>
              <a:buFont typeface="Calibri"/>
              <a:buNone/>
            </a:pPr>
            <a:r>
              <a:rPr b="1" i="0" lang="en-US" sz="3200" u="none" cap="none" strike="noStrike">
                <a:solidFill>
                  <a:srgbClr val="002060"/>
                </a:solidFill>
                <a:latin typeface="Calibri"/>
                <a:ea typeface="Calibri"/>
                <a:cs typeface="Calibri"/>
                <a:sym typeface="Calibri"/>
              </a:rPr>
              <a:t>Compliance to Previous NBA findings - 2011,2016 &amp; 2019</a:t>
            </a:r>
            <a:endParaRPr b="0" i="0" sz="3200" u="none" cap="none" strike="noStrike">
              <a:solidFill>
                <a:srgbClr val="00206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30"/>
          <p:cNvSpPr txBox="1"/>
          <p:nvPr>
            <p:ph idx="4294967295" type="title"/>
          </p:nvPr>
        </p:nvSpPr>
        <p:spPr>
          <a:xfrm>
            <a:off x="1407886" y="295535"/>
            <a:ext cx="9445528" cy="83512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200">
                <a:solidFill>
                  <a:srgbClr val="002060"/>
                </a:solidFill>
                <a:latin typeface="Calibri"/>
                <a:ea typeface="Calibri"/>
                <a:cs typeface="Calibri"/>
                <a:sym typeface="Calibri"/>
              </a:rPr>
              <a:t>Comparative PO-PSO Attainment for last 3 Pass out Batches </a:t>
            </a:r>
            <a:endParaRPr/>
          </a:p>
        </p:txBody>
      </p:sp>
      <p:graphicFrame>
        <p:nvGraphicFramePr>
          <p:cNvPr id="976" name="Google Shape;976;p30"/>
          <p:cNvGraphicFramePr/>
          <p:nvPr/>
        </p:nvGraphicFramePr>
        <p:xfrm>
          <a:off x="412126" y="1447800"/>
          <a:ext cx="3000000" cy="3000000"/>
        </p:xfrm>
        <a:graphic>
          <a:graphicData uri="http://schemas.openxmlformats.org/drawingml/2006/table">
            <a:tbl>
              <a:tblPr firstCol="1" firstRow="1">
                <a:noFill/>
                <a:tableStyleId>{1AC4637D-C7FE-47FA-BA13-AF7045C1CEC3}</a:tableStyleId>
              </a:tblPr>
              <a:tblGrid>
                <a:gridCol w="1065775"/>
                <a:gridCol w="601700"/>
                <a:gridCol w="601700"/>
                <a:gridCol w="601700"/>
                <a:gridCol w="601700"/>
                <a:gridCol w="601700"/>
                <a:gridCol w="601700"/>
                <a:gridCol w="601700"/>
                <a:gridCol w="601700"/>
                <a:gridCol w="601700"/>
                <a:gridCol w="601700"/>
                <a:gridCol w="601700"/>
                <a:gridCol w="601700"/>
                <a:gridCol w="601700"/>
                <a:gridCol w="601700"/>
                <a:gridCol w="601700"/>
                <a:gridCol w="601700"/>
              </a:tblGrid>
              <a:tr h="476250">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PO/PSO</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PO1</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PO2</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PO3</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PO4</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PO5</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PO6</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PO7</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PO8</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PO9</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PO10</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PO11</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PO12</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PSO1</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PSO2</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u="none" cap="none" strike="noStrike">
                          <a:latin typeface="Calibri"/>
                          <a:ea typeface="Calibri"/>
                          <a:cs typeface="Calibri"/>
                          <a:sym typeface="Calibri"/>
                        </a:rPr>
                        <a:t>PSO3</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600" u="none" cap="none" strike="noStrike">
                          <a:latin typeface="Calibri"/>
                          <a:ea typeface="Calibri"/>
                          <a:cs typeface="Calibri"/>
                          <a:sym typeface="Calibri"/>
                        </a:rPr>
                        <a:t>Avg.</a:t>
                      </a:r>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2015-19 Batch</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2.02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1.63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C00000"/>
                          </a:solidFill>
                          <a:latin typeface="Calibri"/>
                          <a:ea typeface="Calibri"/>
                          <a:cs typeface="Calibri"/>
                          <a:sym typeface="Calibri"/>
                        </a:rPr>
                        <a:t>1.72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2016-20 Batch</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2.10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1.70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1.65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1.71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1.74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C00000"/>
                          </a:solidFill>
                          <a:latin typeface="Calibri"/>
                          <a:ea typeface="Calibri"/>
                          <a:cs typeface="Calibri"/>
                          <a:sym typeface="Calibri"/>
                        </a:rPr>
                        <a:t>1.79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a:txBody>
                    <a:bodyPr/>
                    <a:lstStyle/>
                    <a:p>
                      <a:pPr indent="0" lvl="0" marL="0" marR="0" rtl="0" algn="ctr">
                        <a:lnSpc>
                          <a:spcPct val="107000"/>
                        </a:lnSpc>
                        <a:spcBef>
                          <a:spcPts val="0"/>
                        </a:spcBef>
                        <a:spcAft>
                          <a:spcPts val="0"/>
                        </a:spcAft>
                        <a:buNone/>
                      </a:pPr>
                      <a:r>
                        <a:rPr lang="en-US" sz="1200" u="none" cap="none" strike="noStrike">
                          <a:latin typeface="Calibri"/>
                          <a:ea typeface="Calibri"/>
                          <a:cs typeface="Calibri"/>
                          <a:sym typeface="Calibri"/>
                        </a:rPr>
                        <a:t>2017-21 Batch</a:t>
                      </a:r>
                      <a:endParaRPr sz="1600" u="none" cap="none" strike="noStrike">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2.45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2.50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2.49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2.26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2.30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2.17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2.18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1.88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cap="none" strike="noStrike">
                          <a:solidFill>
                            <a:srgbClr val="C00000"/>
                          </a:solidFill>
                          <a:latin typeface="Calibri"/>
                          <a:ea typeface="Calibri"/>
                          <a:cs typeface="Calibri"/>
                          <a:sym typeface="Calibri"/>
                        </a:rPr>
                        <a:t>2.11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977" name="Google Shape;977;p30"/>
          <p:cNvSpPr txBox="1"/>
          <p:nvPr/>
        </p:nvSpPr>
        <p:spPr>
          <a:xfrm>
            <a:off x="656823" y="6452315"/>
            <a:ext cx="1005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Final attainment comprises of 80% attainment from direct tools &amp; 20% from indirect tools</a:t>
            </a:r>
            <a:endParaRPr/>
          </a:p>
        </p:txBody>
      </p:sp>
      <p:sp>
        <p:nvSpPr>
          <p:cNvPr id="978" name="Google Shape;97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979" name="Google Shape;979;p30"/>
          <p:cNvGraphicFramePr/>
          <p:nvPr/>
        </p:nvGraphicFramePr>
        <p:xfrm>
          <a:off x="904874" y="3448764"/>
          <a:ext cx="10200321" cy="3003551"/>
        </p:xfrm>
        <a:graphic>
          <a:graphicData uri="http://schemas.openxmlformats.org/drawingml/2006/chart">
            <c:chart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1"/>
          <p:cNvSpPr txBox="1"/>
          <p:nvPr>
            <p:ph idx="4294967295" type="title"/>
          </p:nvPr>
        </p:nvSpPr>
        <p:spPr>
          <a:xfrm>
            <a:off x="1959430" y="152400"/>
            <a:ext cx="7721600" cy="96066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Improvement in PO/PSO Attainment Values</a:t>
            </a:r>
            <a:endParaRPr/>
          </a:p>
        </p:txBody>
      </p:sp>
      <p:sp>
        <p:nvSpPr>
          <p:cNvPr id="985" name="Google Shape;985;p31"/>
          <p:cNvSpPr/>
          <p:nvPr/>
        </p:nvSpPr>
        <p:spPr>
          <a:xfrm>
            <a:off x="0" y="632734"/>
            <a:ext cx="11737764" cy="552813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Course articulation matrix is introduced for CO-PO mapping and attainment calculation process.</a:t>
            </a:r>
            <a:endParaRPr/>
          </a:p>
          <a:p>
            <a:pPr indent="-127000" lvl="1" marL="114300" marR="0" rtl="0" algn="l">
              <a:lnSpc>
                <a:spcPct val="75000"/>
              </a:lnSpc>
              <a:spcBef>
                <a:spcPts val="2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New CO-PO attainment tools are introduced like Formative Assessment, Practical Evaluation and Informal Formative Assessment.</a:t>
            </a:r>
            <a:endParaRPr/>
          </a:p>
          <a:p>
            <a:pPr indent="-114300" lvl="1" marL="114300" marR="0" rtl="0" algn="l">
              <a:lnSpc>
                <a:spcPct val="75000"/>
              </a:lnSpc>
              <a:spcBef>
                <a:spcPts val="20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Holistic development activities are introduced like Project based learning(PBL), Activity based learning(ABL), Research based learning (RBL), Internship etc.</a:t>
            </a:r>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Inclusion of MCQs in the evaluation process of ISA (In-semester Assessment) &amp; ESE (End sem Exam)</a:t>
            </a:r>
            <a:endParaRPr/>
          </a:p>
        </p:txBody>
      </p:sp>
      <p:sp>
        <p:nvSpPr>
          <p:cNvPr id="986" name="Google Shape;98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3F5"/>
            </a:gs>
            <a:gs pos="50000">
              <a:srgbClr val="FFFFFF"/>
            </a:gs>
            <a:gs pos="100000">
              <a:srgbClr val="FFFFFF"/>
            </a:gs>
          </a:gsLst>
          <a:lin ang="5400000" scaled="0"/>
        </a:gradFill>
      </p:bgPr>
    </p:bg>
    <p:spTree>
      <p:nvGrpSpPr>
        <p:cNvPr id="991" name="Shape 991"/>
        <p:cNvGrpSpPr/>
        <p:nvPr/>
      </p:nvGrpSpPr>
      <p:grpSpPr>
        <a:xfrm>
          <a:off x="0" y="0"/>
          <a:ext cx="0" cy="0"/>
          <a:chOff x="0" y="0"/>
          <a:chExt cx="0" cy="0"/>
        </a:xfrm>
      </p:grpSpPr>
      <p:sp>
        <p:nvSpPr>
          <p:cNvPr id="992" name="Google Shape;992;p32"/>
          <p:cNvSpPr txBox="1"/>
          <p:nvPr>
            <p:ph type="ctrTitle"/>
          </p:nvPr>
        </p:nvSpPr>
        <p:spPr>
          <a:xfrm>
            <a:off x="540689" y="1295401"/>
            <a:ext cx="7371619" cy="36575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D0001"/>
              </a:buClr>
              <a:buSzPts val="4400"/>
              <a:buFont typeface="Arial"/>
              <a:buNone/>
            </a:pPr>
            <a:r>
              <a:rPr b="1" lang="en-US" sz="4400">
                <a:solidFill>
                  <a:srgbClr val="9D0001"/>
                </a:solidFill>
              </a:rPr>
              <a:t>Criteria-4: </a:t>
            </a:r>
            <a:br>
              <a:rPr b="1" lang="en-US" sz="4400">
                <a:solidFill>
                  <a:srgbClr val="9D0001"/>
                </a:solidFill>
              </a:rPr>
            </a:br>
            <a:r>
              <a:rPr b="1" lang="en-US" sz="4400">
                <a:solidFill>
                  <a:srgbClr val="9D0001"/>
                </a:solidFill>
              </a:rPr>
              <a:t>Student’s Performance</a:t>
            </a:r>
            <a:endParaRPr b="1" sz="4400">
              <a:solidFill>
                <a:srgbClr val="9D0001"/>
              </a:solidFill>
            </a:endParaRPr>
          </a:p>
        </p:txBody>
      </p:sp>
      <p:sp>
        <p:nvSpPr>
          <p:cNvPr id="993" name="Google Shape;993;p32"/>
          <p:cNvSpPr txBox="1"/>
          <p:nvPr>
            <p:ph idx="1" type="subTitle"/>
          </p:nvPr>
        </p:nvSpPr>
        <p:spPr>
          <a:xfrm>
            <a:off x="1889617" y="5630491"/>
            <a:ext cx="4206384"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4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33"/>
          <p:cNvSpPr txBox="1"/>
          <p:nvPr>
            <p:ph idx="4294967295" type="title"/>
          </p:nvPr>
        </p:nvSpPr>
        <p:spPr>
          <a:xfrm>
            <a:off x="2583543" y="290286"/>
            <a:ext cx="7388539" cy="86246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Enrolment  Details</a:t>
            </a:r>
            <a:endParaRPr/>
          </a:p>
        </p:txBody>
      </p:sp>
      <p:graphicFrame>
        <p:nvGraphicFramePr>
          <p:cNvPr id="999" name="Google Shape;999;p33"/>
          <p:cNvGraphicFramePr/>
          <p:nvPr/>
        </p:nvGraphicFramePr>
        <p:xfrm>
          <a:off x="568455" y="1451914"/>
          <a:ext cx="3000000" cy="3000000"/>
        </p:xfrm>
        <a:graphic>
          <a:graphicData uri="http://schemas.openxmlformats.org/drawingml/2006/table">
            <a:tbl>
              <a:tblPr firstRow="1">
                <a:noFill/>
                <a:tableStyleId>{C5D81E02-BEBE-47D1-B638-79E303DF2DA3}</a:tableStyleId>
              </a:tblPr>
              <a:tblGrid>
                <a:gridCol w="5233750"/>
                <a:gridCol w="889875"/>
                <a:gridCol w="788450"/>
                <a:gridCol w="804825"/>
                <a:gridCol w="1003100"/>
                <a:gridCol w="917450"/>
                <a:gridCol w="890475"/>
                <a:gridCol w="691600"/>
              </a:tblGrid>
              <a:tr h="959475">
                <a:tc>
                  <a:txBody>
                    <a:bodyPr/>
                    <a:lstStyle/>
                    <a:p>
                      <a:pPr indent="0" lvl="0" marL="0" marR="0" rtl="0" algn="ctr">
                        <a:lnSpc>
                          <a:spcPct val="60833"/>
                        </a:lnSpc>
                        <a:spcBef>
                          <a:spcPts val="0"/>
                        </a:spcBef>
                        <a:spcAft>
                          <a:spcPts val="0"/>
                        </a:spcAft>
                        <a:buNone/>
                      </a:pPr>
                      <a:r>
                        <a:t/>
                      </a:r>
                      <a:endParaRPr sz="1800" u="none" cap="none" strike="noStrike"/>
                    </a:p>
                    <a:p>
                      <a:pPr indent="0" lvl="0" marL="0" marR="0" rtl="0" algn="ctr">
                        <a:lnSpc>
                          <a:spcPct val="100000"/>
                        </a:lnSpc>
                        <a:spcBef>
                          <a:spcPts val="0"/>
                        </a:spcBef>
                        <a:spcAft>
                          <a:spcPts val="0"/>
                        </a:spcAft>
                        <a:buNone/>
                      </a:pPr>
                      <a:r>
                        <a:rPr lang="en-US" sz="1800" u="none" cap="none" strike="noStrike"/>
                        <a:t>(Information to be provided cumulatively for all the shifts with explicit headings, wherever applicable)</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  CAY</a:t>
                      </a:r>
                      <a:endParaRPr/>
                    </a:p>
                    <a:p>
                      <a:pPr indent="0" lvl="0" marL="0" marR="0" rtl="0" algn="ctr">
                        <a:spcBef>
                          <a:spcPts val="0"/>
                        </a:spcBef>
                        <a:spcAft>
                          <a:spcPts val="0"/>
                        </a:spcAft>
                        <a:buNone/>
                      </a:pPr>
                      <a:r>
                        <a:rPr lang="en-US" sz="1600" u="none" cap="none" strike="noStrike"/>
                        <a:t>21-22</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 CAYm1</a:t>
                      </a:r>
                      <a:endParaRPr sz="1600" u="none" cap="none" strike="noStrike"/>
                    </a:p>
                    <a:p>
                      <a:pPr indent="0" lvl="0" marL="0" marR="0" rtl="0" algn="ctr">
                        <a:spcBef>
                          <a:spcPts val="0"/>
                        </a:spcBef>
                        <a:spcAft>
                          <a:spcPts val="0"/>
                        </a:spcAft>
                        <a:buNone/>
                      </a:pPr>
                      <a:r>
                        <a:rPr lang="en-US" sz="1600" u="none" cap="none" strike="noStrike"/>
                        <a:t>20-21</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 CAYm2</a:t>
                      </a:r>
                      <a:endParaRPr sz="1600" u="none" cap="none" strike="noStrike"/>
                    </a:p>
                    <a:p>
                      <a:pPr indent="0" lvl="0" marL="64770" marR="0" rtl="0" algn="ctr">
                        <a:spcBef>
                          <a:spcPts val="0"/>
                        </a:spcBef>
                        <a:spcAft>
                          <a:spcPts val="0"/>
                        </a:spcAft>
                        <a:buNone/>
                      </a:pPr>
                      <a:r>
                        <a:rPr lang="en-US" sz="1600" u="none" cap="none" strike="noStrike"/>
                        <a:t>19-20</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 CAYm3     18-19</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CAYm4</a:t>
                      </a:r>
                      <a:endParaRPr/>
                    </a:p>
                    <a:p>
                      <a:pPr indent="0" lvl="0" marL="0" marR="0" rtl="0" algn="ctr">
                        <a:spcBef>
                          <a:spcPts val="0"/>
                        </a:spcBef>
                        <a:spcAft>
                          <a:spcPts val="0"/>
                        </a:spcAft>
                        <a:buNone/>
                      </a:pPr>
                      <a:r>
                        <a:rPr lang="en-US" sz="1600" u="none" cap="none" strike="noStrike"/>
                        <a:t>17-18</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CAYm5   16-17</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CAYm6</a:t>
                      </a:r>
                      <a:endParaRPr/>
                    </a:p>
                    <a:p>
                      <a:pPr indent="0" lvl="0" marL="0" marR="0" rtl="0" algn="ctr">
                        <a:spcBef>
                          <a:spcPts val="0"/>
                        </a:spcBef>
                        <a:spcAft>
                          <a:spcPts val="0"/>
                        </a:spcAft>
                        <a:buNone/>
                      </a:pPr>
                      <a:r>
                        <a:rPr lang="en-US" sz="1600" u="none" cap="none" strike="noStrike"/>
                        <a:t>15-16</a:t>
                      </a:r>
                      <a:endParaRPr sz="16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5350">
                <a:tc>
                  <a:txBody>
                    <a:bodyPr/>
                    <a:lstStyle/>
                    <a:p>
                      <a:pPr indent="0" lvl="0" marL="0" marR="0" rtl="0" algn="ctr">
                        <a:spcBef>
                          <a:spcPts val="0"/>
                        </a:spcBef>
                        <a:spcAft>
                          <a:spcPts val="0"/>
                        </a:spcAft>
                        <a:buNone/>
                      </a:pPr>
                      <a:r>
                        <a:rPr lang="en-US" sz="1800" u="none" cap="none" strike="noStrike"/>
                        <a:t>Sanctioned intake of the program (N)</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120</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96600">
                <a:tc>
                  <a:txBody>
                    <a:bodyPr/>
                    <a:lstStyle/>
                    <a:p>
                      <a:pPr indent="0" lvl="0" marL="0" marR="0" rtl="0" algn="ctr">
                        <a:spcBef>
                          <a:spcPts val="0"/>
                        </a:spcBef>
                        <a:spcAft>
                          <a:spcPts val="0"/>
                        </a:spcAft>
                        <a:buNone/>
                      </a:pPr>
                      <a:r>
                        <a:rPr lang="en-US" sz="1800" u="none" cap="none" strike="noStrike"/>
                        <a:t>Total number of students admitted in first year minus number of</a:t>
                      </a:r>
                      <a:endParaRPr sz="1800" u="none" cap="none" strike="noStrike"/>
                    </a:p>
                    <a:p>
                      <a:pPr indent="0" lvl="0" marL="0" marR="0" rtl="0" algn="ctr">
                        <a:spcBef>
                          <a:spcPts val="0"/>
                        </a:spcBef>
                        <a:spcAft>
                          <a:spcPts val="0"/>
                        </a:spcAft>
                        <a:buNone/>
                      </a:pPr>
                      <a:r>
                        <a:rPr lang="en-US" sz="1800" u="none" cap="none" strike="noStrike"/>
                        <a:t>students migrated to other programs/institutions plus no. of students migrated to this program (N1)</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127</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126</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127</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126</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133</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134</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5350">
                <a:tc>
                  <a:txBody>
                    <a:bodyPr/>
                    <a:lstStyle/>
                    <a:p>
                      <a:pPr indent="0" lvl="0" marL="0" marR="0" rtl="0" algn="ctr">
                        <a:spcBef>
                          <a:spcPts val="0"/>
                        </a:spcBef>
                        <a:spcAft>
                          <a:spcPts val="0"/>
                        </a:spcAft>
                        <a:buNone/>
                      </a:pPr>
                      <a:r>
                        <a:rPr lang="en-US" sz="1800" u="none" cap="none" strike="noStrike"/>
                        <a:t>Number of students admitted in 2nd year in the same batch via lateral entry (N2)</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In process</a:t>
                      </a:r>
                      <a:endParaRPr sz="1800" u="none" cap="none" strike="noStrike">
                        <a:solidFill>
                          <a:schemeClr val="dk1"/>
                        </a:solidFill>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25</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25</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25</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5350">
                <a:tc>
                  <a:txBody>
                    <a:bodyPr/>
                    <a:lstStyle/>
                    <a:p>
                      <a:pPr indent="0" lvl="0" marL="0" marR="0" rtl="0" algn="ctr">
                        <a:spcBef>
                          <a:spcPts val="0"/>
                        </a:spcBef>
                        <a:spcAft>
                          <a:spcPts val="0"/>
                        </a:spcAft>
                        <a:buNone/>
                      </a:pPr>
                      <a:r>
                        <a:rPr lang="en-US" sz="1800" u="none" cap="none" strike="noStrike"/>
                        <a:t>Separate division students, if applicable (N3)</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 </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5350">
                <a:tc>
                  <a:txBody>
                    <a:bodyPr/>
                    <a:lstStyle/>
                    <a:p>
                      <a:pPr indent="0" lvl="0" marL="0" marR="0" rtl="0" algn="ctr">
                        <a:spcBef>
                          <a:spcPts val="0"/>
                        </a:spcBef>
                        <a:spcAft>
                          <a:spcPts val="0"/>
                        </a:spcAft>
                        <a:buNone/>
                      </a:pPr>
                      <a:r>
                        <a:rPr lang="en-US" sz="1800" u="none" cap="none" strike="noStrike"/>
                        <a:t>Total number of students admitted in the Program </a:t>
                      </a:r>
                      <a:endParaRPr/>
                    </a:p>
                    <a:p>
                      <a:pPr indent="0" lvl="0" marL="0" marR="0" rtl="0" algn="ctr">
                        <a:spcBef>
                          <a:spcPts val="0"/>
                        </a:spcBef>
                        <a:spcAft>
                          <a:spcPts val="0"/>
                        </a:spcAft>
                        <a:buNone/>
                      </a:pPr>
                      <a:r>
                        <a:rPr lang="en-US" sz="1800" u="none" cap="none" strike="noStrike"/>
                        <a:t>(N1 + N2 + N3)</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129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151</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158</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159</a:t>
                      </a:r>
                      <a:endParaRPr sz="1800" u="none" cap="none" strike="noStrike">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00" name="Google Shape;100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01" name="Google Shape;1001;p33"/>
          <p:cNvSpPr txBox="1"/>
          <p:nvPr/>
        </p:nvSpPr>
        <p:spPr>
          <a:xfrm>
            <a:off x="644055" y="6033184"/>
            <a:ext cx="974034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From A.Y. 2018-19 onwards lateral entry was </a:t>
            </a:r>
            <a:r>
              <a:rPr b="1" lang="en-US" sz="1800">
                <a:solidFill>
                  <a:srgbClr val="C00000"/>
                </a:solidFill>
                <a:latin typeface="Calibri"/>
                <a:ea typeface="Calibri"/>
                <a:cs typeface="Calibri"/>
                <a:sym typeface="Calibri"/>
              </a:rPr>
              <a:t>10%</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of sanctioned intake.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From A.Y.2015-16 till AY 17-18 lateral entry was </a:t>
            </a:r>
            <a:r>
              <a:rPr b="1" lang="en-US" sz="1800">
                <a:solidFill>
                  <a:srgbClr val="C00000"/>
                </a:solidFill>
                <a:latin typeface="Calibri"/>
                <a:ea typeface="Calibri"/>
                <a:cs typeface="Calibri"/>
                <a:sym typeface="Calibri"/>
              </a:rPr>
              <a:t>20%</a:t>
            </a:r>
            <a:r>
              <a:rPr lang="en-US" sz="1800">
                <a:solidFill>
                  <a:srgbClr val="C00000"/>
                </a:solidFill>
                <a:latin typeface="Calibri"/>
                <a:ea typeface="Calibri"/>
                <a:cs typeface="Calibri"/>
                <a:sym typeface="Calibri"/>
              </a:rPr>
              <a:t> </a:t>
            </a:r>
            <a:r>
              <a:rPr lang="en-US" sz="1800">
                <a:solidFill>
                  <a:schemeClr val="dk1"/>
                </a:solidFill>
                <a:latin typeface="Calibri"/>
                <a:ea typeface="Calibri"/>
                <a:cs typeface="Calibri"/>
                <a:sym typeface="Calibri"/>
              </a:rPr>
              <a:t>of sanctioned intake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34"/>
          <p:cNvSpPr txBox="1"/>
          <p:nvPr>
            <p:ph idx="4294967295" type="title"/>
          </p:nvPr>
        </p:nvSpPr>
        <p:spPr>
          <a:xfrm>
            <a:off x="1590880" y="217715"/>
            <a:ext cx="9101226" cy="1033009"/>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4000">
                <a:solidFill>
                  <a:srgbClr val="002060"/>
                </a:solidFill>
                <a:latin typeface="Calibri"/>
                <a:ea typeface="Calibri"/>
                <a:cs typeface="Calibri"/>
                <a:sym typeface="Calibri"/>
              </a:rPr>
              <a:t>Success rate with backlog and stipulated time </a:t>
            </a:r>
            <a:endParaRPr/>
          </a:p>
        </p:txBody>
      </p:sp>
      <p:sp>
        <p:nvSpPr>
          <p:cNvPr id="1007" name="Google Shape;1007;p34"/>
          <p:cNvSpPr/>
          <p:nvPr/>
        </p:nvSpPr>
        <p:spPr>
          <a:xfrm>
            <a:off x="1590880" y="6325316"/>
            <a:ext cx="42502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Calibri"/>
                <a:ea typeface="Calibri"/>
                <a:cs typeface="Calibri"/>
                <a:sym typeface="Calibri"/>
              </a:rPr>
              <a:t> </a:t>
            </a:r>
            <a:r>
              <a:rPr b="1" lang="en-US" sz="1800">
                <a:solidFill>
                  <a:srgbClr val="2E75B5"/>
                </a:solidFill>
                <a:latin typeface="Calibri"/>
                <a:ea typeface="Calibri"/>
                <a:cs typeface="Calibri"/>
                <a:sym typeface="Calibri"/>
              </a:rPr>
              <a:t>Average SI=66 </a:t>
            </a:r>
            <a:r>
              <a:rPr b="1" lang="en-US" sz="1800">
                <a:solidFill>
                  <a:srgbClr val="FF0000"/>
                </a:solidFill>
                <a:latin typeface="Calibri"/>
                <a:ea typeface="Calibri"/>
                <a:cs typeface="Calibri"/>
                <a:sym typeface="Calibri"/>
              </a:rPr>
              <a:t>(for 3</a:t>
            </a:r>
            <a:r>
              <a:rPr b="1" baseline="30000" lang="en-US" sz="1800">
                <a:solidFill>
                  <a:srgbClr val="FF0000"/>
                </a:solidFill>
                <a:latin typeface="Calibri"/>
                <a:ea typeface="Calibri"/>
                <a:cs typeface="Calibri"/>
                <a:sym typeface="Calibri"/>
              </a:rPr>
              <a:t>rd</a:t>
            </a:r>
            <a:r>
              <a:rPr b="1" lang="en-US" sz="1800">
                <a:solidFill>
                  <a:srgbClr val="FF0000"/>
                </a:solidFill>
                <a:latin typeface="Calibri"/>
                <a:ea typeface="Calibri"/>
                <a:cs typeface="Calibri"/>
                <a:sym typeface="Calibri"/>
              </a:rPr>
              <a:t> cycle average SI=58)</a:t>
            </a:r>
            <a:endParaRPr sz="1800">
              <a:solidFill>
                <a:srgbClr val="FF0000"/>
              </a:solidFill>
              <a:latin typeface="Calibri"/>
              <a:ea typeface="Calibri"/>
              <a:cs typeface="Calibri"/>
              <a:sym typeface="Calibri"/>
            </a:endParaRPr>
          </a:p>
        </p:txBody>
      </p:sp>
      <p:sp>
        <p:nvSpPr>
          <p:cNvPr id="1008" name="Google Shape;100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009" name="Google Shape;1009;p34"/>
          <p:cNvGraphicFramePr/>
          <p:nvPr/>
        </p:nvGraphicFramePr>
        <p:xfrm>
          <a:off x="946633" y="1312654"/>
          <a:ext cx="5272471" cy="4950732"/>
        </p:xfrm>
        <a:graphic>
          <a:graphicData uri="http://schemas.openxmlformats.org/drawingml/2006/chart">
            <c:chart r:id="rId3"/>
          </a:graphicData>
        </a:graphic>
      </p:graphicFrame>
      <p:graphicFrame>
        <p:nvGraphicFramePr>
          <p:cNvPr id="1010" name="Google Shape;1010;p34"/>
          <p:cNvGraphicFramePr/>
          <p:nvPr/>
        </p:nvGraphicFramePr>
        <p:xfrm>
          <a:off x="6417177" y="1250723"/>
          <a:ext cx="4936623" cy="4999411"/>
        </p:xfrm>
        <a:graphic>
          <a:graphicData uri="http://schemas.openxmlformats.org/drawingml/2006/chart">
            <c:chart r:id="rId4"/>
          </a:graphicData>
        </a:graphic>
      </p:graphicFrame>
      <p:sp>
        <p:nvSpPr>
          <p:cNvPr id="1011" name="Google Shape;1011;p34"/>
          <p:cNvSpPr/>
          <p:nvPr/>
        </p:nvSpPr>
        <p:spPr>
          <a:xfrm>
            <a:off x="7274256" y="6458358"/>
            <a:ext cx="45262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Calibri"/>
                <a:ea typeface="Calibri"/>
                <a:cs typeface="Calibri"/>
                <a:sym typeface="Calibri"/>
              </a:rPr>
              <a:t> </a:t>
            </a:r>
            <a:r>
              <a:rPr b="1" lang="en-US" sz="1800">
                <a:solidFill>
                  <a:srgbClr val="2E75B5"/>
                </a:solidFill>
                <a:latin typeface="Calibri"/>
                <a:ea typeface="Calibri"/>
                <a:cs typeface="Calibri"/>
                <a:sym typeface="Calibri"/>
              </a:rPr>
              <a:t>Average SI=91.44</a:t>
            </a:r>
            <a:r>
              <a:rPr b="1" lang="en-US" sz="1800">
                <a:solidFill>
                  <a:srgbClr val="FF0000"/>
                </a:solidFill>
                <a:latin typeface="Calibri"/>
                <a:ea typeface="Calibri"/>
                <a:cs typeface="Calibri"/>
                <a:sym typeface="Calibri"/>
              </a:rPr>
              <a:t> (for 3</a:t>
            </a:r>
            <a:r>
              <a:rPr b="1" baseline="30000" lang="en-US" sz="1800">
                <a:solidFill>
                  <a:srgbClr val="FF0000"/>
                </a:solidFill>
                <a:latin typeface="Calibri"/>
                <a:ea typeface="Calibri"/>
                <a:cs typeface="Calibri"/>
                <a:sym typeface="Calibri"/>
              </a:rPr>
              <a:t>rd</a:t>
            </a:r>
            <a:r>
              <a:rPr b="1" lang="en-US" sz="1800">
                <a:solidFill>
                  <a:srgbClr val="FF0000"/>
                </a:solidFill>
                <a:latin typeface="Calibri"/>
                <a:ea typeface="Calibri"/>
                <a:cs typeface="Calibri"/>
                <a:sym typeface="Calibri"/>
              </a:rPr>
              <a:t> cycle average SI=85)</a:t>
            </a:r>
            <a:endParaRPr sz="1800">
              <a:solidFill>
                <a:schemeClr val="dk1"/>
              </a:solidFill>
              <a:latin typeface="Calibri"/>
              <a:ea typeface="Calibri"/>
              <a:cs typeface="Calibri"/>
              <a:sym typeface="Calibri"/>
            </a:endParaRPr>
          </a:p>
        </p:txBody>
      </p:sp>
      <p:cxnSp>
        <p:nvCxnSpPr>
          <p:cNvPr id="1012" name="Google Shape;1012;p34"/>
          <p:cNvCxnSpPr/>
          <p:nvPr/>
        </p:nvCxnSpPr>
        <p:spPr>
          <a:xfrm>
            <a:off x="6273859" y="1439333"/>
            <a:ext cx="0" cy="5019025"/>
          </a:xfrm>
          <a:prstGeom prst="straightConnector1">
            <a:avLst/>
          </a:prstGeom>
          <a:noFill/>
          <a:ln cap="flat" cmpd="sng" w="57150">
            <a:solidFill>
              <a:srgbClr val="FF0000"/>
            </a:solidFill>
            <a:prstDash val="solid"/>
            <a:miter lim="800000"/>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35"/>
          <p:cNvSpPr txBox="1"/>
          <p:nvPr>
            <p:ph idx="4294967295" type="title"/>
          </p:nvPr>
        </p:nvSpPr>
        <p:spPr>
          <a:xfrm>
            <a:off x="1750504" y="320652"/>
            <a:ext cx="8743537" cy="102897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600">
                <a:solidFill>
                  <a:srgbClr val="002060"/>
                </a:solidFill>
                <a:latin typeface="Calibri"/>
                <a:ea typeface="Calibri"/>
                <a:cs typeface="Calibri"/>
                <a:sym typeface="Calibri"/>
              </a:rPr>
              <a:t>Academic Performance In</a:t>
            </a:r>
            <a:br>
              <a:rPr b="1" lang="en-US" sz="3600">
                <a:solidFill>
                  <a:srgbClr val="002060"/>
                </a:solidFill>
                <a:latin typeface="Calibri"/>
                <a:ea typeface="Calibri"/>
                <a:cs typeface="Calibri"/>
                <a:sym typeface="Calibri"/>
              </a:rPr>
            </a:br>
            <a:r>
              <a:rPr b="1" lang="en-US" sz="3600">
                <a:solidFill>
                  <a:srgbClr val="002060"/>
                </a:solidFill>
                <a:latin typeface="Calibri"/>
                <a:ea typeface="Calibri"/>
                <a:cs typeface="Calibri"/>
                <a:sym typeface="Calibri"/>
              </a:rPr>
              <a:t> Third Year and second year</a:t>
            </a:r>
            <a:endParaRPr/>
          </a:p>
        </p:txBody>
      </p:sp>
      <p:sp>
        <p:nvSpPr>
          <p:cNvPr id="1018" name="Google Shape;1018;p35"/>
          <p:cNvSpPr txBox="1"/>
          <p:nvPr/>
        </p:nvSpPr>
        <p:spPr>
          <a:xfrm>
            <a:off x="1333038" y="6402297"/>
            <a:ext cx="3046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Average API in Third Year=8.81</a:t>
            </a:r>
            <a:endParaRPr/>
          </a:p>
        </p:txBody>
      </p:sp>
      <p:sp>
        <p:nvSpPr>
          <p:cNvPr id="1019" name="Google Shape;1019;p35"/>
          <p:cNvSpPr txBox="1"/>
          <p:nvPr/>
        </p:nvSpPr>
        <p:spPr>
          <a:xfrm>
            <a:off x="7250461" y="6460396"/>
            <a:ext cx="31265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Average API in Second Year=8.6</a:t>
            </a:r>
            <a:endParaRPr/>
          </a:p>
        </p:txBody>
      </p:sp>
      <p:sp>
        <p:nvSpPr>
          <p:cNvPr id="1020" name="Google Shape;10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cxnSp>
        <p:nvCxnSpPr>
          <p:cNvPr id="1021" name="Google Shape;1021;p35"/>
          <p:cNvCxnSpPr/>
          <p:nvPr/>
        </p:nvCxnSpPr>
        <p:spPr>
          <a:xfrm>
            <a:off x="6006297" y="1504950"/>
            <a:ext cx="0" cy="5032398"/>
          </a:xfrm>
          <a:prstGeom prst="straightConnector1">
            <a:avLst/>
          </a:prstGeom>
          <a:noFill/>
          <a:ln cap="flat" cmpd="sng" w="57150">
            <a:solidFill>
              <a:srgbClr val="FF0000"/>
            </a:solidFill>
            <a:prstDash val="solid"/>
            <a:miter lim="800000"/>
            <a:headEnd len="sm" w="sm" type="none"/>
            <a:tailEnd len="sm" w="sm" type="none"/>
          </a:ln>
        </p:spPr>
      </p:cxnSp>
      <p:graphicFrame>
        <p:nvGraphicFramePr>
          <p:cNvPr id="1022" name="Google Shape;1022;p35"/>
          <p:cNvGraphicFramePr/>
          <p:nvPr/>
        </p:nvGraphicFramePr>
        <p:xfrm>
          <a:off x="6467474" y="1690686"/>
          <a:ext cx="5274077" cy="4665664"/>
        </p:xfrm>
        <a:graphic>
          <a:graphicData uri="http://schemas.openxmlformats.org/drawingml/2006/chart">
            <c:chart r:id="rId3"/>
          </a:graphicData>
        </a:graphic>
      </p:graphicFrame>
      <p:graphicFrame>
        <p:nvGraphicFramePr>
          <p:cNvPr id="1023" name="Google Shape;1023;p35"/>
          <p:cNvGraphicFramePr/>
          <p:nvPr/>
        </p:nvGraphicFramePr>
        <p:xfrm>
          <a:off x="450448" y="1819274"/>
          <a:ext cx="5159777" cy="4448176"/>
        </p:xfrm>
        <a:graphic>
          <a:graphicData uri="http://schemas.openxmlformats.org/drawingml/2006/chart">
            <c:chart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36"/>
          <p:cNvSpPr txBox="1"/>
          <p:nvPr>
            <p:ph idx="12" type="sldNum"/>
          </p:nvPr>
        </p:nvSpPr>
        <p:spPr>
          <a:xfrm>
            <a:off x="8610600" y="62801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29" name="Google Shape;1029;p36"/>
          <p:cNvSpPr txBox="1"/>
          <p:nvPr/>
        </p:nvSpPr>
        <p:spPr>
          <a:xfrm>
            <a:off x="1125828" y="311917"/>
            <a:ext cx="9846119" cy="82836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2060"/>
              </a:buClr>
              <a:buSzPts val="2800"/>
              <a:buFont typeface="Calibri"/>
              <a:buNone/>
            </a:pPr>
            <a:r>
              <a:rPr b="1" lang="en-US" sz="2800">
                <a:solidFill>
                  <a:srgbClr val="002060"/>
                </a:solidFill>
                <a:latin typeface="Calibri"/>
                <a:ea typeface="Calibri"/>
                <a:cs typeface="Calibri"/>
                <a:sym typeface="Calibri"/>
              </a:rPr>
              <a:t>Placement, Higher Studies and Entrepreneurship Statistics </a:t>
            </a:r>
            <a:endParaRPr b="1" sz="3600">
              <a:solidFill>
                <a:srgbClr val="002060"/>
              </a:solidFill>
              <a:latin typeface="Calibri"/>
              <a:ea typeface="Calibri"/>
              <a:cs typeface="Calibri"/>
              <a:sym typeface="Calibri"/>
            </a:endParaRPr>
          </a:p>
        </p:txBody>
      </p:sp>
      <p:graphicFrame>
        <p:nvGraphicFramePr>
          <p:cNvPr id="1030" name="Google Shape;1030;p36"/>
          <p:cNvGraphicFramePr/>
          <p:nvPr/>
        </p:nvGraphicFramePr>
        <p:xfrm>
          <a:off x="1125828" y="1314450"/>
          <a:ext cx="9656472" cy="4714876"/>
        </p:xfrm>
        <a:graphic>
          <a:graphicData uri="http://schemas.openxmlformats.org/drawingml/2006/chart">
            <c:chart r:id="rId3"/>
          </a:graphicData>
        </a:graphic>
      </p:graphicFrame>
      <p:sp>
        <p:nvSpPr>
          <p:cNvPr id="1031" name="Google Shape;1031;p36"/>
          <p:cNvSpPr txBox="1"/>
          <p:nvPr/>
        </p:nvSpPr>
        <p:spPr>
          <a:xfrm>
            <a:off x="1981200" y="6222917"/>
            <a:ext cx="72771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Assessment Point=40*Average placement= (40 X 0.974=  </a:t>
            </a:r>
            <a:r>
              <a:rPr b="1" lang="en-US" sz="1800">
                <a:solidFill>
                  <a:srgbClr val="C00000"/>
                </a:solidFill>
                <a:latin typeface="Calibri"/>
                <a:ea typeface="Calibri"/>
                <a:cs typeface="Calibri"/>
                <a:sym typeface="Calibri"/>
              </a:rPr>
              <a:t>37.87</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37" name="Google Shape;1037;p37"/>
          <p:cNvSpPr txBox="1"/>
          <p:nvPr/>
        </p:nvSpPr>
        <p:spPr>
          <a:xfrm>
            <a:off x="1617196" y="369067"/>
            <a:ext cx="9259501" cy="1023006"/>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Quality Placement Statistics </a:t>
            </a:r>
            <a:endParaRPr/>
          </a:p>
        </p:txBody>
      </p:sp>
      <p:graphicFrame>
        <p:nvGraphicFramePr>
          <p:cNvPr id="1038" name="Google Shape;1038;p37"/>
          <p:cNvGraphicFramePr/>
          <p:nvPr/>
        </p:nvGraphicFramePr>
        <p:xfrm>
          <a:off x="413657" y="1663269"/>
          <a:ext cx="11364685" cy="4584224"/>
        </p:xfrm>
        <a:graphic>
          <a:graphicData uri="http://schemas.openxmlformats.org/drawingml/2006/chart">
            <c:chart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38"/>
          <p:cNvSpPr txBox="1"/>
          <p:nvPr>
            <p:ph idx="4294967295" type="title"/>
          </p:nvPr>
        </p:nvSpPr>
        <p:spPr>
          <a:xfrm>
            <a:off x="2605314" y="204351"/>
            <a:ext cx="7376886" cy="70760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34275" lIns="68550" spcFirstLastPara="1" rIns="68550" wrap="square" tIns="34275">
            <a:noAutofit/>
          </a:bodyPr>
          <a:lstStyle/>
          <a:p>
            <a:pPr indent="0" lvl="0" marL="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Professional Activities</a:t>
            </a:r>
            <a:endParaRPr b="1" sz="4000">
              <a:solidFill>
                <a:srgbClr val="002060"/>
              </a:solidFill>
            </a:endParaRPr>
          </a:p>
        </p:txBody>
      </p:sp>
      <p:graphicFrame>
        <p:nvGraphicFramePr>
          <p:cNvPr id="1044" name="Google Shape;1044;p38"/>
          <p:cNvGraphicFramePr/>
          <p:nvPr/>
        </p:nvGraphicFramePr>
        <p:xfrm>
          <a:off x="248194" y="3102196"/>
          <a:ext cx="3000000" cy="3000000"/>
        </p:xfrm>
        <a:graphic>
          <a:graphicData uri="http://schemas.openxmlformats.org/drawingml/2006/table">
            <a:tbl>
              <a:tblPr firstCol="1" firstRow="1">
                <a:noFill/>
                <a:tableStyleId>{B18D3D49-9A56-42DB-AAE9-AC7AC0861FBC}</a:tableStyleId>
              </a:tblPr>
              <a:tblGrid>
                <a:gridCol w="1789225"/>
                <a:gridCol w="1789800"/>
                <a:gridCol w="1789800"/>
              </a:tblGrid>
              <a:tr h="337925">
                <a:tc gridSpan="3">
                  <a:txBody>
                    <a:bodyPr/>
                    <a:lstStyle/>
                    <a:p>
                      <a:pPr indent="0" lvl="0" marL="0" marR="0" rtl="0" algn="ctr">
                        <a:lnSpc>
                          <a:spcPct val="107000"/>
                        </a:lnSpc>
                        <a:spcBef>
                          <a:spcPts val="0"/>
                        </a:spcBef>
                        <a:spcAft>
                          <a:spcPts val="0"/>
                        </a:spcAft>
                        <a:buNone/>
                      </a:pPr>
                      <a:r>
                        <a:rPr lang="en-US" sz="1400" u="none" cap="none" strike="noStrike"/>
                        <a:t>Student Core Committee  For AY 2021-22</a:t>
                      </a:r>
                      <a:endParaRPr sz="1400" u="none" cap="none" strike="noStrike">
                        <a:latin typeface="Calibri"/>
                        <a:ea typeface="Calibri"/>
                        <a:cs typeface="Calibri"/>
                        <a:sym typeface="Calibri"/>
                      </a:endParaRPr>
                    </a:p>
                  </a:txBody>
                  <a:tcPr marT="0" marB="0" marR="51425" marL="51425"/>
                </a:tc>
                <a:tc hMerge="1"/>
                <a:tc hMerge="1"/>
              </a:tr>
              <a:tr h="290125">
                <a:tc>
                  <a:txBody>
                    <a:bodyPr/>
                    <a:lstStyle/>
                    <a:p>
                      <a:pPr indent="0" lvl="0" marL="0" marR="0" rtl="0" algn="l">
                        <a:lnSpc>
                          <a:spcPct val="107000"/>
                        </a:lnSpc>
                        <a:spcBef>
                          <a:spcPts val="0"/>
                        </a:spcBef>
                        <a:spcAft>
                          <a:spcPts val="0"/>
                        </a:spcAft>
                        <a:buNone/>
                      </a:pPr>
                      <a:r>
                        <a:rPr lang="en-US" sz="1400" u="none" cap="none" strike="noStrike"/>
                        <a:t>Name</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Designation</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Class</a:t>
                      </a:r>
                      <a:endParaRPr sz="1400" u="none" cap="none" strike="noStrike">
                        <a:latin typeface="Calibri"/>
                        <a:ea typeface="Calibri"/>
                        <a:cs typeface="Calibri"/>
                        <a:sym typeface="Calibri"/>
                      </a:endParaRPr>
                    </a:p>
                  </a:txBody>
                  <a:tcPr marT="0" marB="0" marR="51425" marL="51425"/>
                </a:tc>
              </a:tr>
              <a:tr h="290125">
                <a:tc>
                  <a:txBody>
                    <a:bodyPr/>
                    <a:lstStyle/>
                    <a:p>
                      <a:pPr indent="0" lvl="0" marL="0" marR="0" rtl="0" algn="l">
                        <a:lnSpc>
                          <a:spcPct val="107000"/>
                        </a:lnSpc>
                        <a:spcBef>
                          <a:spcPts val="0"/>
                        </a:spcBef>
                        <a:spcAft>
                          <a:spcPts val="0"/>
                        </a:spcAft>
                        <a:buNone/>
                      </a:pPr>
                      <a:r>
                        <a:rPr lang="en-US" sz="1400" u="none" cap="none" strike="noStrike"/>
                        <a:t>Aaryan Dixit</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Chairperson</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 -IT- A</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Jhanvi Pandya</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Vice- Chairperson</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TE-IT- B</a:t>
                      </a:r>
                      <a:endParaRPr sz="1400" u="none" cap="none" strike="noStrike">
                        <a:latin typeface="Calibri"/>
                        <a:ea typeface="Calibri"/>
                        <a:cs typeface="Calibri"/>
                        <a:sym typeface="Calibri"/>
                      </a:endParaRPr>
                    </a:p>
                  </a:txBody>
                  <a:tcPr marT="0" marB="0" marR="51425" marL="51425" anchor="ctr"/>
                </a:tc>
              </a:tr>
              <a:tr h="670225">
                <a:tc>
                  <a:txBody>
                    <a:bodyPr/>
                    <a:lstStyle/>
                    <a:p>
                      <a:pPr indent="0" lvl="0" marL="0" marR="0" rtl="0" algn="l">
                        <a:lnSpc>
                          <a:spcPct val="107000"/>
                        </a:lnSpc>
                        <a:spcBef>
                          <a:spcPts val="0"/>
                        </a:spcBef>
                        <a:spcAft>
                          <a:spcPts val="0"/>
                        </a:spcAft>
                        <a:buNone/>
                      </a:pPr>
                      <a:r>
                        <a:rPr lang="en-US" sz="1400" u="none" cap="none" strike="noStrike"/>
                        <a:t>Kiran Kishor Maharana</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Secretary</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TE-IT- A</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Parth Dharod</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Treasurer</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 -IT-A</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Jeevesh Singale</a:t>
                      </a:r>
                      <a:endParaRPr sz="1400" u="none" cap="none" strike="noStrike">
                        <a:latin typeface="Calibri"/>
                        <a:ea typeface="Calibri"/>
                        <a:cs typeface="Calibri"/>
                        <a:sym typeface="Calibri"/>
                      </a:endParaRPr>
                    </a:p>
                  </a:txBody>
                  <a:tcPr marT="0" marB="0" marR="51425" marL="51425"/>
                </a:tc>
                <a:tc>
                  <a:txBody>
                    <a:bodyPr/>
                    <a:lstStyle/>
                    <a:p>
                      <a:pPr indent="53975" lvl="0" marL="0" marR="0" rtl="0" algn="l">
                        <a:lnSpc>
                          <a:spcPct val="107000"/>
                        </a:lnSpc>
                        <a:spcBef>
                          <a:spcPts val="0"/>
                        </a:spcBef>
                        <a:spcAft>
                          <a:spcPts val="0"/>
                        </a:spcAft>
                        <a:buNone/>
                      </a:pPr>
                      <a:r>
                        <a:rPr lang="en-US" sz="1400" u="none" cap="none" strike="noStrike"/>
                        <a:t>Event Manager</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TE-IT- B</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Krish Gulati   </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Sponsorship Head</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TE-IT- A</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Prashali Srivastava</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Publication Head</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SE-IT-B</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Jwala Chorasiya</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Webmaster</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SE-AI&amp;ML</a:t>
                      </a:r>
                      <a:endParaRPr sz="1400" u="none" cap="none" strike="noStrike">
                        <a:latin typeface="Calibri"/>
                        <a:ea typeface="Calibri"/>
                        <a:cs typeface="Calibri"/>
                        <a:sym typeface="Calibri"/>
                      </a:endParaRPr>
                    </a:p>
                  </a:txBody>
                  <a:tcPr marT="0" marB="0" marR="51425" marL="51425" anchor="ctr"/>
                </a:tc>
              </a:tr>
              <a:tr h="290125">
                <a:tc>
                  <a:txBody>
                    <a:bodyPr/>
                    <a:lstStyle/>
                    <a:p>
                      <a:pPr indent="0" lvl="0" marL="0" marR="0" rtl="0" algn="l">
                        <a:lnSpc>
                          <a:spcPct val="107000"/>
                        </a:lnSpc>
                        <a:spcBef>
                          <a:spcPts val="0"/>
                        </a:spcBef>
                        <a:spcAft>
                          <a:spcPts val="0"/>
                        </a:spcAft>
                        <a:buNone/>
                      </a:pPr>
                      <a:r>
                        <a:rPr lang="en-US" sz="1400" u="none" cap="none" strike="noStrike"/>
                        <a:t>Atul Pal</a:t>
                      </a:r>
                      <a:endParaRPr sz="14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lang="en-US" sz="1400" u="none" cap="none" strike="noStrike"/>
                        <a:t>Design Director</a:t>
                      </a:r>
                      <a:endParaRPr sz="14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US" sz="1400" u="none" cap="none" strike="noStrike"/>
                        <a:t>SE-IT-A</a:t>
                      </a:r>
                      <a:endParaRPr sz="1400" u="none" cap="none" strike="noStrike">
                        <a:latin typeface="Calibri"/>
                        <a:ea typeface="Calibri"/>
                        <a:cs typeface="Calibri"/>
                        <a:sym typeface="Calibri"/>
                      </a:endParaRPr>
                    </a:p>
                  </a:txBody>
                  <a:tcPr marT="0" marB="0" marR="51425" marL="51425" anchor="ctr"/>
                </a:tc>
              </a:tr>
            </a:tbl>
          </a:graphicData>
        </a:graphic>
      </p:graphicFrame>
      <p:graphicFrame>
        <p:nvGraphicFramePr>
          <p:cNvPr id="1045" name="Google Shape;1045;p38"/>
          <p:cNvGraphicFramePr/>
          <p:nvPr/>
        </p:nvGraphicFramePr>
        <p:xfrm>
          <a:off x="6756484" y="1078922"/>
          <a:ext cx="3000000" cy="3000000"/>
        </p:xfrm>
        <a:graphic>
          <a:graphicData uri="http://schemas.openxmlformats.org/drawingml/2006/table">
            <a:tbl>
              <a:tblPr firstRow="1">
                <a:noFill/>
                <a:tableStyleId>{B18D3D49-9A56-42DB-AAE9-AC7AC0861FBC}</a:tableStyleId>
              </a:tblPr>
              <a:tblGrid>
                <a:gridCol w="3941025"/>
              </a:tblGrid>
              <a:tr h="284450">
                <a:tc>
                  <a:txBody>
                    <a:bodyPr/>
                    <a:lstStyle/>
                    <a:p>
                      <a:pPr indent="0" lvl="0" marL="0" marR="0" rtl="0" algn="ctr">
                        <a:spcBef>
                          <a:spcPts val="0"/>
                        </a:spcBef>
                        <a:spcAft>
                          <a:spcPts val="0"/>
                        </a:spcAft>
                        <a:buNone/>
                      </a:pPr>
                      <a:r>
                        <a:rPr lang="en-US" sz="1800" u="none" cap="none" strike="noStrike"/>
                        <a:t>Faculty Members</a:t>
                      </a:r>
                      <a:endParaRPr/>
                    </a:p>
                  </a:txBody>
                  <a:tcPr marT="34300" marB="34300" marR="68575" marL="68575"/>
                </a:tc>
              </a:tr>
              <a:tr h="284450">
                <a:tc>
                  <a:txBody>
                    <a:bodyPr/>
                    <a:lstStyle/>
                    <a:p>
                      <a:pPr indent="0" lvl="0" marL="0" marR="0" rtl="0" algn="l">
                        <a:spcBef>
                          <a:spcPts val="0"/>
                        </a:spcBef>
                        <a:spcAft>
                          <a:spcPts val="0"/>
                        </a:spcAft>
                        <a:buNone/>
                      </a:pPr>
                      <a:r>
                        <a:rPr lang="en-US" sz="1800" u="none" cap="none" strike="noStrike"/>
                        <a:t>Dr Sangeeta Vhatkar – Branch Counselor </a:t>
                      </a:r>
                      <a:endParaRPr sz="1800" u="none" cap="none" strike="noStrike"/>
                    </a:p>
                  </a:txBody>
                  <a:tcPr marT="34300" marB="34300" marR="68575" marL="68575"/>
                </a:tc>
              </a:tr>
              <a:tr h="284450">
                <a:tc>
                  <a:txBody>
                    <a:bodyPr/>
                    <a:lstStyle/>
                    <a:p>
                      <a:pPr indent="0" lvl="0" marL="0" marR="0" rtl="0" algn="l">
                        <a:spcBef>
                          <a:spcPts val="0"/>
                        </a:spcBef>
                        <a:spcAft>
                          <a:spcPts val="0"/>
                        </a:spcAft>
                        <a:buNone/>
                      </a:pPr>
                      <a:r>
                        <a:rPr lang="en-US" sz="1800" u="none" cap="none" strike="noStrike"/>
                        <a:t>Mr Rahul Neve – Process Incharge</a:t>
                      </a:r>
                      <a:endParaRPr sz="1800" u="none" cap="none" strike="noStrike"/>
                    </a:p>
                  </a:txBody>
                  <a:tcPr marT="34300" marB="34300" marR="68575" marL="68575"/>
                </a:tc>
              </a:tr>
              <a:tr h="284450">
                <a:tc>
                  <a:txBody>
                    <a:bodyPr/>
                    <a:lstStyle/>
                    <a:p>
                      <a:pPr indent="0" lvl="0" marL="0" marR="0" rtl="0" algn="l">
                        <a:spcBef>
                          <a:spcPts val="0"/>
                        </a:spcBef>
                        <a:spcAft>
                          <a:spcPts val="0"/>
                        </a:spcAft>
                        <a:buNone/>
                      </a:pPr>
                      <a:r>
                        <a:rPr lang="en-US" sz="1800" u="none" cap="none" strike="noStrike"/>
                        <a:t>Mr Sandip Banker – Faculty In-charge</a:t>
                      </a:r>
                      <a:endParaRPr/>
                    </a:p>
                  </a:txBody>
                  <a:tcPr marT="34300" marB="34300" marR="68575" marL="68575"/>
                </a:tc>
              </a:tr>
              <a:tr h="284450">
                <a:tc>
                  <a:txBody>
                    <a:bodyPr/>
                    <a:lstStyle/>
                    <a:p>
                      <a:pPr indent="0" lvl="0" marL="0" marR="0" rtl="0" algn="l">
                        <a:spcBef>
                          <a:spcPts val="0"/>
                        </a:spcBef>
                        <a:spcAft>
                          <a:spcPts val="0"/>
                        </a:spcAft>
                        <a:buNone/>
                      </a:pPr>
                      <a:r>
                        <a:rPr lang="en-US" sz="1800" u="none" cap="none" strike="noStrike"/>
                        <a:t>Mrs Mary Margarat – Faculty In-charge</a:t>
                      </a:r>
                      <a:endParaRPr sz="1800" u="none" cap="none" strike="noStrike"/>
                    </a:p>
                  </a:txBody>
                  <a:tcPr marT="34300" marB="34300" marR="68575" marL="68575"/>
                </a:tc>
              </a:tr>
            </a:tbl>
          </a:graphicData>
        </a:graphic>
      </p:graphicFrame>
      <p:graphicFrame>
        <p:nvGraphicFramePr>
          <p:cNvPr id="1046" name="Google Shape;1046;p38"/>
          <p:cNvGraphicFramePr/>
          <p:nvPr/>
        </p:nvGraphicFramePr>
        <p:xfrm>
          <a:off x="248194" y="1353019"/>
          <a:ext cx="3000000" cy="3000000"/>
        </p:xfrm>
        <a:graphic>
          <a:graphicData uri="http://schemas.openxmlformats.org/drawingml/2006/table">
            <a:tbl>
              <a:tblPr firstRow="1">
                <a:noFill/>
                <a:tableStyleId>{B18D3D49-9A56-42DB-AAE9-AC7AC0861FBC}</a:tableStyleId>
              </a:tblPr>
              <a:tblGrid>
                <a:gridCol w="3941025"/>
              </a:tblGrid>
              <a:tr h="402600">
                <a:tc>
                  <a:txBody>
                    <a:bodyPr/>
                    <a:lstStyle/>
                    <a:p>
                      <a:pPr indent="0" lvl="0" marL="0" marR="0" rtl="0" algn="ctr">
                        <a:spcBef>
                          <a:spcPts val="0"/>
                        </a:spcBef>
                        <a:spcAft>
                          <a:spcPts val="0"/>
                        </a:spcAft>
                        <a:buNone/>
                      </a:pPr>
                      <a:r>
                        <a:rPr lang="en-US" sz="2000" u="none" cap="none" strike="noStrike"/>
                        <a:t>Chapter ID</a:t>
                      </a:r>
                      <a:endParaRPr/>
                    </a:p>
                  </a:txBody>
                  <a:tcPr marT="34300" marB="34300" marR="68575" marL="68575"/>
                </a:tc>
              </a:tr>
              <a:tr h="327250">
                <a:tc>
                  <a:txBody>
                    <a:bodyPr/>
                    <a:lstStyle/>
                    <a:p>
                      <a:pPr indent="0" lvl="0" marL="0" marR="0" rtl="0" algn="ctr">
                        <a:spcBef>
                          <a:spcPts val="0"/>
                        </a:spcBef>
                        <a:spcAft>
                          <a:spcPts val="0"/>
                        </a:spcAft>
                        <a:buNone/>
                      </a:pPr>
                      <a:r>
                        <a:rPr lang="en-US" sz="1600" u="none" cap="none" strike="noStrike"/>
                        <a:t>92366</a:t>
                      </a:r>
                      <a:endParaRPr sz="2000" u="none" cap="none" strike="noStrike"/>
                    </a:p>
                  </a:txBody>
                  <a:tcPr marT="34300" marB="34300" marR="68575" marL="68575"/>
                </a:tc>
              </a:tr>
            </a:tbl>
          </a:graphicData>
        </a:graphic>
      </p:graphicFrame>
      <p:graphicFrame>
        <p:nvGraphicFramePr>
          <p:cNvPr id="1047" name="Google Shape;1047;p38"/>
          <p:cNvGraphicFramePr/>
          <p:nvPr/>
        </p:nvGraphicFramePr>
        <p:xfrm>
          <a:off x="248194" y="2280465"/>
          <a:ext cx="3000000" cy="3000000"/>
        </p:xfrm>
        <a:graphic>
          <a:graphicData uri="http://schemas.openxmlformats.org/drawingml/2006/table">
            <a:tbl>
              <a:tblPr firstRow="1">
                <a:noFill/>
                <a:tableStyleId>{B18D3D49-9A56-42DB-AAE9-AC7AC0861FBC}</a:tableStyleId>
              </a:tblPr>
              <a:tblGrid>
                <a:gridCol w="1954250"/>
                <a:gridCol w="1986775"/>
              </a:tblGrid>
              <a:tr h="409675">
                <a:tc>
                  <a:txBody>
                    <a:bodyPr/>
                    <a:lstStyle/>
                    <a:p>
                      <a:pPr indent="0" lvl="0" marL="0" marR="0" rtl="0" algn="ctr">
                        <a:spcBef>
                          <a:spcPts val="0"/>
                        </a:spcBef>
                        <a:spcAft>
                          <a:spcPts val="0"/>
                        </a:spcAft>
                        <a:buNone/>
                      </a:pPr>
                      <a:r>
                        <a:rPr lang="en-US" sz="1400" u="none" cap="none" strike="noStrike"/>
                        <a:t>Membership Count  for AY 2021-22</a:t>
                      </a:r>
                      <a:endParaRPr sz="1400" u="none" cap="none" strike="noStrike"/>
                    </a:p>
                  </a:txBody>
                  <a:tcPr marT="34300" marB="34300" marR="68575" marL="68575"/>
                </a:tc>
                <a:tc>
                  <a:txBody>
                    <a:bodyPr/>
                    <a:lstStyle/>
                    <a:p>
                      <a:pPr indent="0" lvl="0" marL="0" marR="0" rtl="0" algn="ctr">
                        <a:spcBef>
                          <a:spcPts val="0"/>
                        </a:spcBef>
                        <a:spcAft>
                          <a:spcPts val="0"/>
                        </a:spcAft>
                        <a:buNone/>
                      </a:pPr>
                      <a:r>
                        <a:rPr lang="en-US" sz="1600" u="none" cap="none" strike="noStrike">
                          <a:solidFill>
                            <a:srgbClr val="C00000"/>
                          </a:solidFill>
                        </a:rPr>
                        <a:t>74 students</a:t>
                      </a:r>
                      <a:endParaRPr sz="1600" u="none" cap="none" strike="noStrike">
                        <a:solidFill>
                          <a:srgbClr val="C00000"/>
                        </a:solidFill>
                      </a:endParaRPr>
                    </a:p>
                  </a:txBody>
                  <a:tcPr marT="34300" marB="34300" marR="68575" marL="68575"/>
                </a:tc>
              </a:tr>
            </a:tbl>
          </a:graphicData>
        </a:graphic>
      </p:graphicFrame>
      <p:sp>
        <p:nvSpPr>
          <p:cNvPr id="1048" name="Google Shape;10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049" name="Google Shape;1049;p38"/>
          <p:cNvGraphicFramePr/>
          <p:nvPr/>
        </p:nvGraphicFramePr>
        <p:xfrm>
          <a:off x="6095999" y="2960386"/>
          <a:ext cx="5756359" cy="3391757"/>
        </p:xfrm>
        <a:graphic>
          <a:graphicData uri="http://schemas.openxmlformats.org/drawingml/2006/chart">
            <c:chart r:id="rId3"/>
          </a:graphicData>
        </a:graphic>
      </p:graphicFrame>
      <p:sp>
        <p:nvSpPr>
          <p:cNvPr id="1050" name="Google Shape;1050;p38"/>
          <p:cNvSpPr txBox="1"/>
          <p:nvPr/>
        </p:nvSpPr>
        <p:spPr>
          <a:xfrm>
            <a:off x="6155267" y="6356350"/>
            <a:ext cx="5867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64</a:t>
            </a:r>
            <a:r>
              <a:rPr b="1" lang="en-US" sz="1800">
                <a:solidFill>
                  <a:schemeClr val="dk1"/>
                </a:solidFill>
                <a:latin typeface="Calibri"/>
                <a:ea typeface="Calibri"/>
                <a:cs typeface="Calibri"/>
                <a:sym typeface="Calibri"/>
              </a:rPr>
              <a:t> </a:t>
            </a:r>
            <a:r>
              <a:rPr b="1" lang="en-US" sz="1800">
                <a:solidFill>
                  <a:srgbClr val="C00000"/>
                </a:solidFill>
                <a:latin typeface="Calibri"/>
                <a:ea typeface="Calibri"/>
                <a:cs typeface="Calibri"/>
                <a:sym typeface="Calibri"/>
              </a:rPr>
              <a:t>IT students are also ISTE members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51" name="Google Shape;1051;p38"/>
          <p:cNvSpPr txBox="1"/>
          <p:nvPr/>
        </p:nvSpPr>
        <p:spPr>
          <a:xfrm>
            <a:off x="5885391" y="2917530"/>
            <a:ext cx="54504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Activity Calendar</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39"/>
          <p:cNvSpPr/>
          <p:nvPr/>
        </p:nvSpPr>
        <p:spPr>
          <a:xfrm>
            <a:off x="5619299" y="2902343"/>
            <a:ext cx="2712243" cy="3253226"/>
          </a:xfrm>
          <a:custGeom>
            <a:rect b="b" l="l" r="r" t="t"/>
            <a:pathLst>
              <a:path extrusionOk="0" h="21442" w="21318">
                <a:moveTo>
                  <a:pt x="16861" y="2745"/>
                </a:moveTo>
                <a:cubicBezTo>
                  <a:pt x="15999" y="2069"/>
                  <a:pt x="15044" y="1505"/>
                  <a:pt x="14020" y="1071"/>
                </a:cubicBezTo>
                <a:cubicBezTo>
                  <a:pt x="12948" y="615"/>
                  <a:pt x="11800" y="301"/>
                  <a:pt x="10608" y="136"/>
                </a:cubicBezTo>
                <a:cubicBezTo>
                  <a:pt x="8473" y="-158"/>
                  <a:pt x="6211" y="26"/>
                  <a:pt x="3886" y="682"/>
                </a:cubicBezTo>
                <a:lnTo>
                  <a:pt x="3882" y="682"/>
                </a:lnTo>
                <a:lnTo>
                  <a:pt x="3882" y="682"/>
                </a:lnTo>
                <a:lnTo>
                  <a:pt x="1630" y="1318"/>
                </a:lnTo>
                <a:lnTo>
                  <a:pt x="1627" y="1319"/>
                </a:lnTo>
                <a:lnTo>
                  <a:pt x="1627" y="1319"/>
                </a:lnTo>
                <a:lnTo>
                  <a:pt x="494" y="1638"/>
                </a:lnTo>
                <a:cubicBezTo>
                  <a:pt x="115" y="1745"/>
                  <a:pt x="-89" y="2091"/>
                  <a:pt x="38" y="2408"/>
                </a:cubicBezTo>
                <a:lnTo>
                  <a:pt x="649" y="3929"/>
                </a:lnTo>
                <a:cubicBezTo>
                  <a:pt x="750" y="4182"/>
                  <a:pt x="1033" y="4343"/>
                  <a:pt x="1335" y="4343"/>
                </a:cubicBezTo>
                <a:cubicBezTo>
                  <a:pt x="1412" y="4343"/>
                  <a:pt x="1489" y="4333"/>
                  <a:pt x="1566" y="4311"/>
                </a:cubicBezTo>
                <a:lnTo>
                  <a:pt x="2702" y="3991"/>
                </a:lnTo>
                <a:lnTo>
                  <a:pt x="2705" y="3990"/>
                </a:lnTo>
                <a:lnTo>
                  <a:pt x="2705" y="3990"/>
                </a:lnTo>
                <a:lnTo>
                  <a:pt x="4957" y="3354"/>
                </a:lnTo>
                <a:cubicBezTo>
                  <a:pt x="6688" y="2865"/>
                  <a:pt x="8372" y="2729"/>
                  <a:pt x="9962" y="2948"/>
                </a:cubicBezTo>
                <a:cubicBezTo>
                  <a:pt x="10849" y="3071"/>
                  <a:pt x="11704" y="3305"/>
                  <a:pt x="12502" y="3644"/>
                </a:cubicBezTo>
                <a:cubicBezTo>
                  <a:pt x="13264" y="3967"/>
                  <a:pt x="13976" y="4387"/>
                  <a:pt x="14617" y="4890"/>
                </a:cubicBezTo>
                <a:cubicBezTo>
                  <a:pt x="15850" y="5858"/>
                  <a:pt x="16800" y="7113"/>
                  <a:pt x="17365" y="8519"/>
                </a:cubicBezTo>
                <a:cubicBezTo>
                  <a:pt x="17930" y="9926"/>
                  <a:pt x="18078" y="11407"/>
                  <a:pt x="17793" y="12803"/>
                </a:cubicBezTo>
                <a:cubicBezTo>
                  <a:pt x="17645" y="13530"/>
                  <a:pt x="17380" y="14224"/>
                  <a:pt x="17007" y="14868"/>
                </a:cubicBezTo>
                <a:cubicBezTo>
                  <a:pt x="16615" y="15544"/>
                  <a:pt x="16103" y="16163"/>
                  <a:pt x="15485" y="16710"/>
                </a:cubicBezTo>
                <a:cubicBezTo>
                  <a:pt x="14495" y="17586"/>
                  <a:pt x="13232" y="18277"/>
                  <a:pt x="11733" y="18763"/>
                </a:cubicBezTo>
                <a:lnTo>
                  <a:pt x="11731" y="18759"/>
                </a:lnTo>
                <a:lnTo>
                  <a:pt x="8753" y="20858"/>
                </a:lnTo>
                <a:lnTo>
                  <a:pt x="8442" y="21076"/>
                </a:lnTo>
                <a:cubicBezTo>
                  <a:pt x="8396" y="21108"/>
                  <a:pt x="8380" y="21157"/>
                  <a:pt x="8400" y="21204"/>
                </a:cubicBezTo>
                <a:cubicBezTo>
                  <a:pt x="8418" y="21252"/>
                  <a:pt x="8467" y="21283"/>
                  <a:pt x="8527" y="21285"/>
                </a:cubicBezTo>
                <a:lnTo>
                  <a:pt x="9076" y="21304"/>
                </a:lnTo>
                <a:lnTo>
                  <a:pt x="9858" y="21335"/>
                </a:lnTo>
                <a:lnTo>
                  <a:pt x="9862" y="21335"/>
                </a:lnTo>
                <a:lnTo>
                  <a:pt x="9862" y="21333"/>
                </a:lnTo>
                <a:lnTo>
                  <a:pt x="12154" y="21415"/>
                </a:lnTo>
                <a:lnTo>
                  <a:pt x="12203" y="21417"/>
                </a:lnTo>
                <a:lnTo>
                  <a:pt x="12204" y="21418"/>
                </a:lnTo>
                <a:lnTo>
                  <a:pt x="12796" y="21442"/>
                </a:lnTo>
                <a:lnTo>
                  <a:pt x="12797" y="21442"/>
                </a:lnTo>
                <a:lnTo>
                  <a:pt x="12808" y="21438"/>
                </a:lnTo>
                <a:lnTo>
                  <a:pt x="12821" y="21439"/>
                </a:lnTo>
                <a:lnTo>
                  <a:pt x="12819" y="21435"/>
                </a:lnTo>
                <a:cubicBezTo>
                  <a:pt x="14906" y="20780"/>
                  <a:pt x="16659" y="19833"/>
                  <a:pt x="18027" y="18622"/>
                </a:cubicBezTo>
                <a:cubicBezTo>
                  <a:pt x="18858" y="17887"/>
                  <a:pt x="19546" y="17055"/>
                  <a:pt x="20072" y="16148"/>
                </a:cubicBezTo>
                <a:cubicBezTo>
                  <a:pt x="20573" y="15284"/>
                  <a:pt x="20929" y="14350"/>
                  <a:pt x="21128" y="13374"/>
                </a:cubicBezTo>
                <a:cubicBezTo>
                  <a:pt x="21511" y="11499"/>
                  <a:pt x="21313" y="9509"/>
                  <a:pt x="20554" y="7620"/>
                </a:cubicBezTo>
                <a:cubicBezTo>
                  <a:pt x="19795" y="5730"/>
                  <a:pt x="18519" y="4045"/>
                  <a:pt x="16861" y="2745"/>
                </a:cubicBezTo>
                <a:close/>
              </a:path>
            </a:pathLst>
          </a:custGeom>
          <a:solidFill>
            <a:srgbClr val="E86D5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058" name="Google Shape;1058;p39"/>
          <p:cNvSpPr/>
          <p:nvPr/>
        </p:nvSpPr>
        <p:spPr>
          <a:xfrm>
            <a:off x="5007528" y="1809895"/>
            <a:ext cx="3253447" cy="2712249"/>
          </a:xfrm>
          <a:custGeom>
            <a:rect b="b" l="l" r="r" t="t"/>
            <a:pathLst>
              <a:path extrusionOk="0" h="21406" w="21442">
                <a:moveTo>
                  <a:pt x="21433" y="8534"/>
                </a:moveTo>
                <a:cubicBezTo>
                  <a:pt x="20779" y="6438"/>
                  <a:pt x="19832" y="4678"/>
                  <a:pt x="18621" y="3304"/>
                </a:cubicBezTo>
                <a:cubicBezTo>
                  <a:pt x="17886" y="2470"/>
                  <a:pt x="17054" y="1780"/>
                  <a:pt x="16147" y="1251"/>
                </a:cubicBezTo>
                <a:cubicBezTo>
                  <a:pt x="15283" y="748"/>
                  <a:pt x="14350" y="391"/>
                  <a:pt x="13373" y="191"/>
                </a:cubicBezTo>
                <a:cubicBezTo>
                  <a:pt x="11498" y="-194"/>
                  <a:pt x="9508" y="5"/>
                  <a:pt x="7619" y="767"/>
                </a:cubicBezTo>
                <a:cubicBezTo>
                  <a:pt x="5730" y="1529"/>
                  <a:pt x="4045" y="2811"/>
                  <a:pt x="2745" y="4474"/>
                </a:cubicBezTo>
                <a:cubicBezTo>
                  <a:pt x="2069" y="5340"/>
                  <a:pt x="1505" y="6300"/>
                  <a:pt x="1071" y="7327"/>
                </a:cubicBezTo>
                <a:cubicBezTo>
                  <a:pt x="615" y="8404"/>
                  <a:pt x="301" y="9557"/>
                  <a:pt x="136" y="10753"/>
                </a:cubicBezTo>
                <a:cubicBezTo>
                  <a:pt x="-158" y="12896"/>
                  <a:pt x="26" y="15166"/>
                  <a:pt x="681" y="17500"/>
                </a:cubicBezTo>
                <a:lnTo>
                  <a:pt x="1639" y="20910"/>
                </a:lnTo>
                <a:cubicBezTo>
                  <a:pt x="1691" y="21095"/>
                  <a:pt x="1800" y="21243"/>
                  <a:pt x="1945" y="21330"/>
                </a:cubicBezTo>
                <a:cubicBezTo>
                  <a:pt x="2030" y="21381"/>
                  <a:pt x="2122" y="21406"/>
                  <a:pt x="2214" y="21406"/>
                </a:cubicBezTo>
                <a:cubicBezTo>
                  <a:pt x="2280" y="21406"/>
                  <a:pt x="2345" y="21393"/>
                  <a:pt x="2409" y="21368"/>
                </a:cubicBezTo>
                <a:lnTo>
                  <a:pt x="3929" y="20755"/>
                </a:lnTo>
                <a:cubicBezTo>
                  <a:pt x="4083" y="20693"/>
                  <a:pt x="4207" y="20563"/>
                  <a:pt x="4280" y="20389"/>
                </a:cubicBezTo>
                <a:cubicBezTo>
                  <a:pt x="4353" y="20214"/>
                  <a:pt x="4363" y="20017"/>
                  <a:pt x="4312" y="19833"/>
                </a:cubicBezTo>
                <a:lnTo>
                  <a:pt x="3356" y="16431"/>
                </a:lnTo>
                <a:lnTo>
                  <a:pt x="3355" y="16428"/>
                </a:lnTo>
                <a:cubicBezTo>
                  <a:pt x="2866" y="14689"/>
                  <a:pt x="2730" y="12999"/>
                  <a:pt x="2949" y="11402"/>
                </a:cubicBezTo>
                <a:cubicBezTo>
                  <a:pt x="3071" y="10511"/>
                  <a:pt x="3305" y="9653"/>
                  <a:pt x="3644" y="8851"/>
                </a:cubicBezTo>
                <a:cubicBezTo>
                  <a:pt x="3967" y="8087"/>
                  <a:pt x="4387" y="7372"/>
                  <a:pt x="4890" y="6728"/>
                </a:cubicBezTo>
                <a:cubicBezTo>
                  <a:pt x="5858" y="5490"/>
                  <a:pt x="7112" y="4535"/>
                  <a:pt x="8519" y="3968"/>
                </a:cubicBezTo>
                <a:cubicBezTo>
                  <a:pt x="9926" y="3401"/>
                  <a:pt x="11407" y="3252"/>
                  <a:pt x="12803" y="3538"/>
                </a:cubicBezTo>
                <a:cubicBezTo>
                  <a:pt x="13529" y="3688"/>
                  <a:pt x="14224" y="3953"/>
                  <a:pt x="14868" y="4327"/>
                </a:cubicBezTo>
                <a:cubicBezTo>
                  <a:pt x="15543" y="4721"/>
                  <a:pt x="16162" y="5234"/>
                  <a:pt x="16710" y="5855"/>
                </a:cubicBezTo>
                <a:cubicBezTo>
                  <a:pt x="17586" y="6850"/>
                  <a:pt x="18276" y="8118"/>
                  <a:pt x="18762" y="9623"/>
                </a:cubicBezTo>
                <a:lnTo>
                  <a:pt x="18759" y="9625"/>
                </a:lnTo>
                <a:lnTo>
                  <a:pt x="20857" y="12615"/>
                </a:lnTo>
                <a:lnTo>
                  <a:pt x="21076" y="12929"/>
                </a:lnTo>
                <a:cubicBezTo>
                  <a:pt x="21108" y="12974"/>
                  <a:pt x="21157" y="12991"/>
                  <a:pt x="21204" y="12971"/>
                </a:cubicBezTo>
                <a:cubicBezTo>
                  <a:pt x="21252" y="12952"/>
                  <a:pt x="21283" y="12904"/>
                  <a:pt x="21285" y="12843"/>
                </a:cubicBezTo>
                <a:lnTo>
                  <a:pt x="21304" y="12292"/>
                </a:lnTo>
                <a:lnTo>
                  <a:pt x="21335" y="11507"/>
                </a:lnTo>
                <a:lnTo>
                  <a:pt x="21335" y="11503"/>
                </a:lnTo>
                <a:lnTo>
                  <a:pt x="21333" y="11503"/>
                </a:lnTo>
                <a:lnTo>
                  <a:pt x="21415" y="9201"/>
                </a:lnTo>
                <a:lnTo>
                  <a:pt x="21417" y="9151"/>
                </a:lnTo>
                <a:lnTo>
                  <a:pt x="21418" y="9151"/>
                </a:lnTo>
                <a:lnTo>
                  <a:pt x="21442" y="8557"/>
                </a:lnTo>
                <a:lnTo>
                  <a:pt x="21442" y="8555"/>
                </a:lnTo>
                <a:cubicBezTo>
                  <a:pt x="21441" y="8553"/>
                  <a:pt x="21441" y="8550"/>
                  <a:pt x="21440" y="8549"/>
                </a:cubicBezTo>
                <a:lnTo>
                  <a:pt x="21438" y="8544"/>
                </a:lnTo>
                <a:lnTo>
                  <a:pt x="21439" y="8532"/>
                </a:lnTo>
                <a:lnTo>
                  <a:pt x="21433" y="8534"/>
                </a:lnTo>
                <a:close/>
                <a:moveTo>
                  <a:pt x="2980" y="6842"/>
                </a:moveTo>
                <a:lnTo>
                  <a:pt x="2980" y="6842"/>
                </a:lnTo>
                <a:cubicBezTo>
                  <a:pt x="2980" y="6842"/>
                  <a:pt x="2980" y="6842"/>
                  <a:pt x="2980" y="6842"/>
                </a:cubicBezTo>
                <a:cubicBezTo>
                  <a:pt x="2980" y="6842"/>
                  <a:pt x="2980" y="6842"/>
                  <a:pt x="2980" y="6842"/>
                </a:cubicBezTo>
                <a:close/>
                <a:moveTo>
                  <a:pt x="21412" y="9150"/>
                </a:moveTo>
                <a:lnTo>
                  <a:pt x="21412" y="9150"/>
                </a:lnTo>
                <a:lnTo>
                  <a:pt x="21412" y="9150"/>
                </a:lnTo>
                <a:lnTo>
                  <a:pt x="21412" y="9150"/>
                </a:lnTo>
                <a:close/>
              </a:path>
            </a:pathLst>
          </a:custGeom>
          <a:solidFill>
            <a:srgbClr val="00A8D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059" name="Google Shape;1059;p39"/>
          <p:cNvSpPr/>
          <p:nvPr/>
        </p:nvSpPr>
        <p:spPr>
          <a:xfrm>
            <a:off x="3860457" y="1864518"/>
            <a:ext cx="2712243" cy="3253093"/>
          </a:xfrm>
          <a:custGeom>
            <a:rect b="b" l="l" r="r" t="t"/>
            <a:pathLst>
              <a:path extrusionOk="0" h="21600" w="21318">
                <a:moveTo>
                  <a:pt x="11460" y="108"/>
                </a:moveTo>
                <a:lnTo>
                  <a:pt x="11455" y="108"/>
                </a:lnTo>
                <a:lnTo>
                  <a:pt x="11455" y="110"/>
                </a:lnTo>
                <a:lnTo>
                  <a:pt x="9164" y="28"/>
                </a:lnTo>
                <a:lnTo>
                  <a:pt x="9114" y="25"/>
                </a:lnTo>
                <a:lnTo>
                  <a:pt x="9114" y="25"/>
                </a:lnTo>
                <a:lnTo>
                  <a:pt x="8522" y="0"/>
                </a:lnTo>
                <a:lnTo>
                  <a:pt x="8520" y="0"/>
                </a:lnTo>
                <a:cubicBezTo>
                  <a:pt x="8519" y="1"/>
                  <a:pt x="8517" y="1"/>
                  <a:pt x="8515" y="1"/>
                </a:cubicBezTo>
                <a:cubicBezTo>
                  <a:pt x="8514" y="2"/>
                  <a:pt x="8512" y="2"/>
                  <a:pt x="8510" y="3"/>
                </a:cubicBezTo>
                <a:lnTo>
                  <a:pt x="8497" y="2"/>
                </a:lnTo>
                <a:lnTo>
                  <a:pt x="8499" y="7"/>
                </a:lnTo>
                <a:cubicBezTo>
                  <a:pt x="6412" y="666"/>
                  <a:pt x="4659" y="1620"/>
                  <a:pt x="3291" y="2840"/>
                </a:cubicBezTo>
                <a:cubicBezTo>
                  <a:pt x="2460" y="3580"/>
                  <a:pt x="1772" y="4419"/>
                  <a:pt x="1246" y="5332"/>
                </a:cubicBezTo>
                <a:cubicBezTo>
                  <a:pt x="745" y="6203"/>
                  <a:pt x="389" y="7143"/>
                  <a:pt x="190" y="8127"/>
                </a:cubicBezTo>
                <a:cubicBezTo>
                  <a:pt x="-193" y="10016"/>
                  <a:pt x="5" y="12021"/>
                  <a:pt x="764" y="13924"/>
                </a:cubicBezTo>
                <a:cubicBezTo>
                  <a:pt x="1523" y="15828"/>
                  <a:pt x="2799" y="17526"/>
                  <a:pt x="4456" y="18835"/>
                </a:cubicBezTo>
                <a:cubicBezTo>
                  <a:pt x="5318" y="19516"/>
                  <a:pt x="6274" y="20084"/>
                  <a:pt x="7297" y="20521"/>
                </a:cubicBezTo>
                <a:cubicBezTo>
                  <a:pt x="8369" y="20981"/>
                  <a:pt x="9517" y="21298"/>
                  <a:pt x="10709" y="21463"/>
                </a:cubicBezTo>
                <a:cubicBezTo>
                  <a:pt x="11368" y="21554"/>
                  <a:pt x="12038" y="21600"/>
                  <a:pt x="12720" y="21600"/>
                </a:cubicBezTo>
                <a:cubicBezTo>
                  <a:pt x="14245" y="21600"/>
                  <a:pt x="15822" y="21371"/>
                  <a:pt x="17428" y="20915"/>
                </a:cubicBezTo>
                <a:lnTo>
                  <a:pt x="20824" y="19949"/>
                </a:lnTo>
                <a:cubicBezTo>
                  <a:pt x="21203" y="19842"/>
                  <a:pt x="21407" y="19494"/>
                  <a:pt x="21280" y="19174"/>
                </a:cubicBezTo>
                <a:lnTo>
                  <a:pt x="20669" y="17642"/>
                </a:lnTo>
                <a:cubicBezTo>
                  <a:pt x="20608" y="17486"/>
                  <a:pt x="20478" y="17362"/>
                  <a:pt x="20304" y="17288"/>
                </a:cubicBezTo>
                <a:cubicBezTo>
                  <a:pt x="20131" y="17216"/>
                  <a:pt x="19934" y="17204"/>
                  <a:pt x="19752" y="17256"/>
                </a:cubicBezTo>
                <a:lnTo>
                  <a:pt x="16360" y="18221"/>
                </a:lnTo>
                <a:lnTo>
                  <a:pt x="16356" y="18221"/>
                </a:lnTo>
                <a:cubicBezTo>
                  <a:pt x="14626" y="18712"/>
                  <a:pt x="12943" y="18849"/>
                  <a:pt x="11356" y="18629"/>
                </a:cubicBezTo>
                <a:cubicBezTo>
                  <a:pt x="10469" y="18506"/>
                  <a:pt x="9614" y="18270"/>
                  <a:pt x="8816" y="17928"/>
                </a:cubicBezTo>
                <a:cubicBezTo>
                  <a:pt x="8054" y="17603"/>
                  <a:pt x="7343" y="17180"/>
                  <a:pt x="6701" y="16673"/>
                </a:cubicBezTo>
                <a:cubicBezTo>
                  <a:pt x="5468" y="15698"/>
                  <a:pt x="4518" y="14434"/>
                  <a:pt x="3953" y="13017"/>
                </a:cubicBezTo>
                <a:cubicBezTo>
                  <a:pt x="3388" y="11599"/>
                  <a:pt x="3240" y="10107"/>
                  <a:pt x="3525" y="8701"/>
                </a:cubicBezTo>
                <a:cubicBezTo>
                  <a:pt x="3673" y="7969"/>
                  <a:pt x="3938" y="7269"/>
                  <a:pt x="4311" y="6620"/>
                </a:cubicBezTo>
                <a:cubicBezTo>
                  <a:pt x="4702" y="5940"/>
                  <a:pt x="5214" y="5316"/>
                  <a:pt x="5832" y="4765"/>
                </a:cubicBezTo>
                <a:cubicBezTo>
                  <a:pt x="6822" y="3882"/>
                  <a:pt x="8085" y="3187"/>
                  <a:pt x="9584" y="2697"/>
                </a:cubicBezTo>
                <a:lnTo>
                  <a:pt x="9586" y="2701"/>
                </a:lnTo>
                <a:lnTo>
                  <a:pt x="12563" y="587"/>
                </a:lnTo>
                <a:lnTo>
                  <a:pt x="12876" y="366"/>
                </a:lnTo>
                <a:cubicBezTo>
                  <a:pt x="12921" y="334"/>
                  <a:pt x="12937" y="285"/>
                  <a:pt x="12918" y="237"/>
                </a:cubicBezTo>
                <a:cubicBezTo>
                  <a:pt x="12899" y="189"/>
                  <a:pt x="12851" y="158"/>
                  <a:pt x="12790" y="156"/>
                </a:cubicBezTo>
                <a:lnTo>
                  <a:pt x="12241" y="136"/>
                </a:lnTo>
                <a:lnTo>
                  <a:pt x="11460" y="108"/>
                </a:lnTo>
                <a:close/>
                <a:moveTo>
                  <a:pt x="6170" y="18191"/>
                </a:moveTo>
                <a:cubicBezTo>
                  <a:pt x="6170" y="18191"/>
                  <a:pt x="6170" y="18191"/>
                  <a:pt x="6170" y="18191"/>
                </a:cubicBezTo>
                <a:lnTo>
                  <a:pt x="6170" y="18191"/>
                </a:lnTo>
                <a:cubicBezTo>
                  <a:pt x="6170" y="18191"/>
                  <a:pt x="6170" y="18191"/>
                  <a:pt x="6170" y="18191"/>
                </a:cubicBezTo>
                <a:close/>
              </a:path>
            </a:pathLst>
          </a:custGeom>
          <a:solidFill>
            <a:srgbClr val="F1A84E"/>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060" name="Google Shape;1060;p39"/>
          <p:cNvSpPr txBox="1"/>
          <p:nvPr>
            <p:ph idx="4294967295" type="title"/>
          </p:nvPr>
        </p:nvSpPr>
        <p:spPr>
          <a:xfrm>
            <a:off x="2106912" y="188224"/>
            <a:ext cx="8405883" cy="914399"/>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Technical magazines, newsletters</a:t>
            </a:r>
            <a:endParaRPr/>
          </a:p>
        </p:txBody>
      </p:sp>
      <p:sp>
        <p:nvSpPr>
          <p:cNvPr id="1061" name="Google Shape;1061;p39"/>
          <p:cNvSpPr/>
          <p:nvPr/>
        </p:nvSpPr>
        <p:spPr>
          <a:xfrm>
            <a:off x="3958777" y="3525040"/>
            <a:ext cx="3253338" cy="2712272"/>
          </a:xfrm>
          <a:custGeom>
            <a:rect b="b" l="l" r="r" t="t"/>
            <a:pathLst>
              <a:path extrusionOk="0" h="21509" w="21442">
                <a:moveTo>
                  <a:pt x="18697" y="17013"/>
                </a:moveTo>
                <a:cubicBezTo>
                  <a:pt x="19373" y="16143"/>
                  <a:pt x="19937" y="15178"/>
                  <a:pt x="20371" y="14146"/>
                </a:cubicBezTo>
                <a:cubicBezTo>
                  <a:pt x="20827" y="13064"/>
                  <a:pt x="21141" y="11905"/>
                  <a:pt x="21306" y="10703"/>
                </a:cubicBezTo>
                <a:cubicBezTo>
                  <a:pt x="21600" y="8550"/>
                  <a:pt x="21416" y="6269"/>
                  <a:pt x="20761" y="3924"/>
                </a:cubicBezTo>
                <a:lnTo>
                  <a:pt x="19803" y="497"/>
                </a:lnTo>
                <a:cubicBezTo>
                  <a:pt x="19696" y="115"/>
                  <a:pt x="19351" y="-91"/>
                  <a:pt x="19033" y="38"/>
                </a:cubicBezTo>
                <a:lnTo>
                  <a:pt x="17513" y="654"/>
                </a:lnTo>
                <a:cubicBezTo>
                  <a:pt x="17358" y="716"/>
                  <a:pt x="17235" y="847"/>
                  <a:pt x="17162" y="1022"/>
                </a:cubicBezTo>
                <a:cubicBezTo>
                  <a:pt x="17090" y="1197"/>
                  <a:pt x="17078" y="1396"/>
                  <a:pt x="17130" y="1580"/>
                </a:cubicBezTo>
                <a:lnTo>
                  <a:pt x="18087" y="5002"/>
                </a:lnTo>
                <a:cubicBezTo>
                  <a:pt x="18576" y="6750"/>
                  <a:pt x="18712" y="8448"/>
                  <a:pt x="18493" y="10052"/>
                </a:cubicBezTo>
                <a:cubicBezTo>
                  <a:pt x="18371" y="10947"/>
                  <a:pt x="18137" y="11809"/>
                  <a:pt x="17798" y="12615"/>
                </a:cubicBezTo>
                <a:cubicBezTo>
                  <a:pt x="17474" y="13383"/>
                  <a:pt x="17055" y="14102"/>
                  <a:pt x="16551" y="14749"/>
                </a:cubicBezTo>
                <a:cubicBezTo>
                  <a:pt x="15584" y="15993"/>
                  <a:pt x="14329" y="16952"/>
                  <a:pt x="12923" y="17522"/>
                </a:cubicBezTo>
                <a:cubicBezTo>
                  <a:pt x="11516" y="18091"/>
                  <a:pt x="10035" y="18240"/>
                  <a:pt x="8639" y="17953"/>
                </a:cubicBezTo>
                <a:cubicBezTo>
                  <a:pt x="7912" y="17804"/>
                  <a:pt x="7217" y="17537"/>
                  <a:pt x="6574" y="17160"/>
                </a:cubicBezTo>
                <a:cubicBezTo>
                  <a:pt x="5898" y="16765"/>
                  <a:pt x="5279" y="16248"/>
                  <a:pt x="4732" y="15625"/>
                </a:cubicBezTo>
                <a:cubicBezTo>
                  <a:pt x="3856" y="14625"/>
                  <a:pt x="3165" y="13351"/>
                  <a:pt x="2679" y="11839"/>
                </a:cubicBezTo>
                <a:lnTo>
                  <a:pt x="2683" y="11837"/>
                </a:lnTo>
                <a:lnTo>
                  <a:pt x="585" y="8833"/>
                </a:lnTo>
                <a:lnTo>
                  <a:pt x="366" y="8518"/>
                </a:lnTo>
                <a:cubicBezTo>
                  <a:pt x="334" y="8472"/>
                  <a:pt x="285" y="8456"/>
                  <a:pt x="238" y="8476"/>
                </a:cubicBezTo>
                <a:cubicBezTo>
                  <a:pt x="190" y="8495"/>
                  <a:pt x="159" y="8543"/>
                  <a:pt x="157" y="8604"/>
                </a:cubicBezTo>
                <a:lnTo>
                  <a:pt x="138" y="9158"/>
                </a:lnTo>
                <a:lnTo>
                  <a:pt x="107" y="9947"/>
                </a:lnTo>
                <a:lnTo>
                  <a:pt x="107" y="9951"/>
                </a:lnTo>
                <a:lnTo>
                  <a:pt x="109" y="9951"/>
                </a:lnTo>
                <a:lnTo>
                  <a:pt x="25" y="12314"/>
                </a:lnTo>
                <a:lnTo>
                  <a:pt x="24" y="12314"/>
                </a:lnTo>
                <a:lnTo>
                  <a:pt x="0" y="12910"/>
                </a:lnTo>
                <a:lnTo>
                  <a:pt x="0" y="12911"/>
                </a:lnTo>
                <a:lnTo>
                  <a:pt x="2" y="12917"/>
                </a:lnTo>
                <a:cubicBezTo>
                  <a:pt x="3" y="12919"/>
                  <a:pt x="4" y="12921"/>
                  <a:pt x="4" y="12923"/>
                </a:cubicBezTo>
                <a:lnTo>
                  <a:pt x="3" y="12936"/>
                </a:lnTo>
                <a:lnTo>
                  <a:pt x="7" y="12934"/>
                </a:lnTo>
                <a:cubicBezTo>
                  <a:pt x="662" y="15040"/>
                  <a:pt x="1608" y="16808"/>
                  <a:pt x="2820" y="18189"/>
                </a:cubicBezTo>
                <a:cubicBezTo>
                  <a:pt x="3555" y="19027"/>
                  <a:pt x="4387" y="19721"/>
                  <a:pt x="5293" y="20252"/>
                </a:cubicBezTo>
                <a:cubicBezTo>
                  <a:pt x="6158" y="20758"/>
                  <a:pt x="7091" y="21117"/>
                  <a:pt x="8068" y="21318"/>
                </a:cubicBezTo>
                <a:cubicBezTo>
                  <a:pt x="8689" y="21446"/>
                  <a:pt x="9323" y="21509"/>
                  <a:pt x="9961" y="21509"/>
                </a:cubicBezTo>
                <a:cubicBezTo>
                  <a:pt x="11250" y="21509"/>
                  <a:pt x="12559" y="21250"/>
                  <a:pt x="13822" y="20738"/>
                </a:cubicBezTo>
                <a:cubicBezTo>
                  <a:pt x="15713" y="19972"/>
                  <a:pt x="17398" y="18684"/>
                  <a:pt x="18697" y="17013"/>
                </a:cubicBezTo>
                <a:close/>
              </a:path>
            </a:pathLst>
          </a:custGeom>
          <a:solidFill>
            <a:srgbClr val="95C66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062" name="Google Shape;1062;p39"/>
          <p:cNvSpPr/>
          <p:nvPr/>
        </p:nvSpPr>
        <p:spPr>
          <a:xfrm>
            <a:off x="5335262" y="2126705"/>
            <a:ext cx="2649077" cy="1792948"/>
          </a:xfrm>
          <a:custGeom>
            <a:rect b="b" l="l" r="r" t="t"/>
            <a:pathLst>
              <a:path extrusionOk="0" h="17948" w="21458">
                <a:moveTo>
                  <a:pt x="18510" y="3396"/>
                </a:moveTo>
                <a:cubicBezTo>
                  <a:pt x="12505" y="-3652"/>
                  <a:pt x="1470" y="938"/>
                  <a:pt x="134" y="11039"/>
                </a:cubicBezTo>
                <a:cubicBezTo>
                  <a:pt x="-142" y="13125"/>
                  <a:pt x="-4" y="15446"/>
                  <a:pt x="677" y="17948"/>
                </a:cubicBezTo>
                <a:cubicBezTo>
                  <a:pt x="951" y="17834"/>
                  <a:pt x="1223" y="17721"/>
                  <a:pt x="1497" y="17607"/>
                </a:cubicBezTo>
                <a:cubicBezTo>
                  <a:pt x="868" y="15297"/>
                  <a:pt x="742" y="13155"/>
                  <a:pt x="998" y="11230"/>
                </a:cubicBezTo>
                <a:cubicBezTo>
                  <a:pt x="2234" y="1937"/>
                  <a:pt x="12385" y="-2284"/>
                  <a:pt x="17917" y="4193"/>
                </a:cubicBezTo>
                <a:cubicBezTo>
                  <a:pt x="18951" y="5405"/>
                  <a:pt x="19824" y="6993"/>
                  <a:pt x="20446" y="8990"/>
                </a:cubicBezTo>
                <a:lnTo>
                  <a:pt x="20836" y="9563"/>
                </a:lnTo>
                <a:cubicBezTo>
                  <a:pt x="21043" y="9476"/>
                  <a:pt x="21250" y="9390"/>
                  <a:pt x="21458" y="9304"/>
                </a:cubicBezTo>
                <a:cubicBezTo>
                  <a:pt x="20777" y="6804"/>
                  <a:pt x="19750" y="4852"/>
                  <a:pt x="18510" y="3396"/>
                </a:cubicBezTo>
                <a:close/>
              </a:path>
            </a:pathLst>
          </a:custGeom>
          <a:solidFill>
            <a:srgbClr val="00BAEE"/>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39"/>
          <p:cNvSpPr/>
          <p:nvPr/>
        </p:nvSpPr>
        <p:spPr>
          <a:xfrm>
            <a:off x="5007529" y="1809896"/>
            <a:ext cx="3252064" cy="2217093"/>
          </a:xfrm>
          <a:custGeom>
            <a:rect b="b" l="l" r="r" t="t"/>
            <a:pathLst>
              <a:path extrusionOk="0" h="17953" w="21456">
                <a:moveTo>
                  <a:pt x="18635" y="3388"/>
                </a:moveTo>
                <a:cubicBezTo>
                  <a:pt x="12587" y="-3647"/>
                  <a:pt x="1488" y="938"/>
                  <a:pt x="136" y="11029"/>
                </a:cubicBezTo>
                <a:cubicBezTo>
                  <a:pt x="-144" y="13119"/>
                  <a:pt x="-6" y="15445"/>
                  <a:pt x="681" y="17953"/>
                </a:cubicBezTo>
                <a:cubicBezTo>
                  <a:pt x="904" y="17861"/>
                  <a:pt x="1126" y="17769"/>
                  <a:pt x="1349" y="17677"/>
                </a:cubicBezTo>
                <a:cubicBezTo>
                  <a:pt x="706" y="15334"/>
                  <a:pt x="576" y="13160"/>
                  <a:pt x="836" y="11206"/>
                </a:cubicBezTo>
                <a:cubicBezTo>
                  <a:pt x="2095" y="1747"/>
                  <a:pt x="12502" y="-2552"/>
                  <a:pt x="18164" y="4048"/>
                </a:cubicBezTo>
                <a:cubicBezTo>
                  <a:pt x="19334" y="5412"/>
                  <a:pt x="20301" y="7239"/>
                  <a:pt x="20944" y="9583"/>
                </a:cubicBezTo>
                <a:cubicBezTo>
                  <a:pt x="21106" y="9515"/>
                  <a:pt x="21269" y="9448"/>
                  <a:pt x="21431" y="9381"/>
                </a:cubicBezTo>
                <a:lnTo>
                  <a:pt x="21456" y="8774"/>
                </a:lnTo>
                <a:cubicBezTo>
                  <a:pt x="20772" y="6521"/>
                  <a:pt x="19797" y="4739"/>
                  <a:pt x="18635" y="3388"/>
                </a:cubicBezTo>
                <a:close/>
              </a:path>
            </a:pathLst>
          </a:custGeom>
          <a:solidFill>
            <a:srgbClr val="0097C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39"/>
          <p:cNvSpPr/>
          <p:nvPr/>
        </p:nvSpPr>
        <p:spPr>
          <a:xfrm>
            <a:off x="5226018" y="2017461"/>
            <a:ext cx="2857993" cy="1934323"/>
          </a:xfrm>
          <a:custGeom>
            <a:rect b="b" l="l" r="r" t="t"/>
            <a:pathLst>
              <a:path extrusionOk="0" h="17523" w="21511">
                <a:moveTo>
                  <a:pt x="19103" y="3993"/>
                </a:moveTo>
                <a:cubicBezTo>
                  <a:pt x="13057" y="-4077"/>
                  <a:pt x="799" y="888"/>
                  <a:pt x="37" y="11716"/>
                </a:cubicBezTo>
                <a:cubicBezTo>
                  <a:pt x="-89" y="13502"/>
                  <a:pt x="98" y="15449"/>
                  <a:pt x="678" y="17523"/>
                </a:cubicBezTo>
                <a:cubicBezTo>
                  <a:pt x="932" y="17420"/>
                  <a:pt x="1186" y="17317"/>
                  <a:pt x="1440" y="17214"/>
                </a:cubicBezTo>
                <a:cubicBezTo>
                  <a:pt x="806" y="14950"/>
                  <a:pt x="678" y="12849"/>
                  <a:pt x="935" y="10961"/>
                </a:cubicBezTo>
                <a:cubicBezTo>
                  <a:pt x="2176" y="1820"/>
                  <a:pt x="12430" y="-2333"/>
                  <a:pt x="18011" y="4044"/>
                </a:cubicBezTo>
                <a:cubicBezTo>
                  <a:pt x="19163" y="5361"/>
                  <a:pt x="20116" y="7128"/>
                  <a:pt x="20750" y="9392"/>
                </a:cubicBezTo>
                <a:cubicBezTo>
                  <a:pt x="21004" y="9289"/>
                  <a:pt x="21257" y="9186"/>
                  <a:pt x="21511" y="9083"/>
                </a:cubicBezTo>
                <a:cubicBezTo>
                  <a:pt x="20930" y="7011"/>
                  <a:pt x="20101" y="5325"/>
                  <a:pt x="19103" y="3993"/>
                </a:cubicBezTo>
                <a:close/>
              </a:path>
            </a:pathLst>
          </a:custGeom>
          <a:solidFill>
            <a:srgbClr val="00A8DC"/>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39"/>
          <p:cNvSpPr/>
          <p:nvPr/>
        </p:nvSpPr>
        <p:spPr>
          <a:xfrm>
            <a:off x="5116774" y="1908215"/>
            <a:ext cx="3066700" cy="2075672"/>
          </a:xfrm>
          <a:custGeom>
            <a:rect b="b" l="l" r="r" t="t"/>
            <a:pathLst>
              <a:path extrusionOk="0" h="17948" w="21458">
                <a:moveTo>
                  <a:pt x="18511" y="3395"/>
                </a:moveTo>
                <a:cubicBezTo>
                  <a:pt x="12505" y="-3652"/>
                  <a:pt x="1470" y="937"/>
                  <a:pt x="134" y="11038"/>
                </a:cubicBezTo>
                <a:cubicBezTo>
                  <a:pt x="-142" y="13125"/>
                  <a:pt x="-4" y="15446"/>
                  <a:pt x="677" y="17948"/>
                </a:cubicBezTo>
                <a:cubicBezTo>
                  <a:pt x="914" y="17850"/>
                  <a:pt x="1149" y="17752"/>
                  <a:pt x="1385" y="17653"/>
                </a:cubicBezTo>
                <a:cubicBezTo>
                  <a:pt x="846" y="15673"/>
                  <a:pt x="672" y="13816"/>
                  <a:pt x="789" y="12110"/>
                </a:cubicBezTo>
                <a:cubicBezTo>
                  <a:pt x="1498" y="1775"/>
                  <a:pt x="12893" y="-2964"/>
                  <a:pt x="18514" y="4738"/>
                </a:cubicBezTo>
                <a:cubicBezTo>
                  <a:pt x="19441" y="6010"/>
                  <a:pt x="20211" y="7619"/>
                  <a:pt x="20750" y="9599"/>
                </a:cubicBezTo>
                <a:cubicBezTo>
                  <a:pt x="20986" y="9501"/>
                  <a:pt x="21222" y="9403"/>
                  <a:pt x="21458" y="9305"/>
                </a:cubicBezTo>
                <a:cubicBezTo>
                  <a:pt x="20776" y="6802"/>
                  <a:pt x="19750" y="4851"/>
                  <a:pt x="18511" y="3395"/>
                </a:cubicBezTo>
                <a:close/>
              </a:path>
            </a:pathLst>
          </a:custGeom>
          <a:solidFill>
            <a:srgbClr val="00A0D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39"/>
          <p:cNvSpPr/>
          <p:nvPr/>
        </p:nvSpPr>
        <p:spPr>
          <a:xfrm>
            <a:off x="6209221" y="3230078"/>
            <a:ext cx="1792948" cy="2649077"/>
          </a:xfrm>
          <a:custGeom>
            <a:rect b="b" l="l" r="r" t="t"/>
            <a:pathLst>
              <a:path extrusionOk="0" h="21458" w="17948">
                <a:moveTo>
                  <a:pt x="14552" y="18510"/>
                </a:moveTo>
                <a:cubicBezTo>
                  <a:pt x="21600" y="12505"/>
                  <a:pt x="17010" y="1470"/>
                  <a:pt x="6909" y="134"/>
                </a:cubicBezTo>
                <a:cubicBezTo>
                  <a:pt x="4823" y="-142"/>
                  <a:pt x="2502" y="-4"/>
                  <a:pt x="0" y="677"/>
                </a:cubicBezTo>
                <a:cubicBezTo>
                  <a:pt x="114" y="951"/>
                  <a:pt x="227" y="1223"/>
                  <a:pt x="341" y="1497"/>
                </a:cubicBezTo>
                <a:cubicBezTo>
                  <a:pt x="2651" y="868"/>
                  <a:pt x="4793" y="742"/>
                  <a:pt x="6718" y="998"/>
                </a:cubicBezTo>
                <a:cubicBezTo>
                  <a:pt x="16011" y="2234"/>
                  <a:pt x="20232" y="12386"/>
                  <a:pt x="13755" y="17917"/>
                </a:cubicBezTo>
                <a:cubicBezTo>
                  <a:pt x="12543" y="18951"/>
                  <a:pt x="10955" y="19824"/>
                  <a:pt x="8958" y="20446"/>
                </a:cubicBezTo>
                <a:lnTo>
                  <a:pt x="8385" y="20836"/>
                </a:lnTo>
                <a:cubicBezTo>
                  <a:pt x="8472" y="21043"/>
                  <a:pt x="8558" y="21250"/>
                  <a:pt x="8644" y="21458"/>
                </a:cubicBezTo>
                <a:cubicBezTo>
                  <a:pt x="11144" y="20776"/>
                  <a:pt x="13096" y="19750"/>
                  <a:pt x="14552" y="18510"/>
                </a:cubicBezTo>
                <a:close/>
              </a:path>
            </a:pathLst>
          </a:custGeom>
          <a:solidFill>
            <a:srgbClr val="ED96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39"/>
          <p:cNvSpPr/>
          <p:nvPr/>
        </p:nvSpPr>
        <p:spPr>
          <a:xfrm>
            <a:off x="6110901" y="2902344"/>
            <a:ext cx="2217094" cy="3252174"/>
          </a:xfrm>
          <a:custGeom>
            <a:rect b="b" l="l" r="r" t="t"/>
            <a:pathLst>
              <a:path extrusionOk="0" h="21456" w="17953">
                <a:moveTo>
                  <a:pt x="14565" y="18634"/>
                </a:moveTo>
                <a:cubicBezTo>
                  <a:pt x="21600" y="12587"/>
                  <a:pt x="17015" y="1488"/>
                  <a:pt x="6924" y="136"/>
                </a:cubicBezTo>
                <a:cubicBezTo>
                  <a:pt x="4834" y="-144"/>
                  <a:pt x="2508" y="-6"/>
                  <a:pt x="0" y="681"/>
                </a:cubicBezTo>
                <a:cubicBezTo>
                  <a:pt x="92" y="904"/>
                  <a:pt x="184" y="1126"/>
                  <a:pt x="276" y="1349"/>
                </a:cubicBezTo>
                <a:cubicBezTo>
                  <a:pt x="2619" y="706"/>
                  <a:pt x="4793" y="576"/>
                  <a:pt x="6747" y="836"/>
                </a:cubicBezTo>
                <a:cubicBezTo>
                  <a:pt x="16206" y="2095"/>
                  <a:pt x="20505" y="12501"/>
                  <a:pt x="13905" y="18164"/>
                </a:cubicBezTo>
                <a:cubicBezTo>
                  <a:pt x="12541" y="19333"/>
                  <a:pt x="10714" y="20301"/>
                  <a:pt x="8370" y="20943"/>
                </a:cubicBezTo>
                <a:cubicBezTo>
                  <a:pt x="8438" y="21106"/>
                  <a:pt x="8505" y="21269"/>
                  <a:pt x="8572" y="21431"/>
                </a:cubicBezTo>
                <a:lnTo>
                  <a:pt x="9179" y="21456"/>
                </a:lnTo>
                <a:cubicBezTo>
                  <a:pt x="11431" y="20771"/>
                  <a:pt x="13214" y="19796"/>
                  <a:pt x="14565" y="18634"/>
                </a:cubicBezTo>
                <a:close/>
              </a:path>
            </a:pathLst>
          </a:custGeom>
          <a:solidFill>
            <a:srgbClr val="E54F4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39"/>
          <p:cNvSpPr/>
          <p:nvPr/>
        </p:nvSpPr>
        <p:spPr>
          <a:xfrm>
            <a:off x="5826864" y="3011589"/>
            <a:ext cx="423216" cy="501105"/>
          </a:xfrm>
          <a:custGeom>
            <a:rect b="b" l="l" r="r" t="t"/>
            <a:pathLst>
              <a:path extrusionOk="0" h="21600" w="21600">
                <a:moveTo>
                  <a:pt x="6947" y="21600"/>
                </a:moveTo>
                <a:lnTo>
                  <a:pt x="9925" y="20752"/>
                </a:lnTo>
                <a:lnTo>
                  <a:pt x="11101" y="20418"/>
                </a:lnTo>
                <a:lnTo>
                  <a:pt x="12428" y="20041"/>
                </a:lnTo>
                <a:lnTo>
                  <a:pt x="13610" y="19707"/>
                </a:lnTo>
                <a:lnTo>
                  <a:pt x="14937" y="19330"/>
                </a:lnTo>
                <a:lnTo>
                  <a:pt x="16114" y="18996"/>
                </a:lnTo>
                <a:lnTo>
                  <a:pt x="17446" y="18615"/>
                </a:lnTo>
                <a:lnTo>
                  <a:pt x="18623" y="18280"/>
                </a:lnTo>
                <a:lnTo>
                  <a:pt x="21600" y="17437"/>
                </a:lnTo>
                <a:lnTo>
                  <a:pt x="14647" y="0"/>
                </a:lnTo>
                <a:lnTo>
                  <a:pt x="11675" y="843"/>
                </a:lnTo>
                <a:lnTo>
                  <a:pt x="10493" y="1182"/>
                </a:lnTo>
                <a:lnTo>
                  <a:pt x="9166" y="1559"/>
                </a:lnTo>
                <a:lnTo>
                  <a:pt x="7990" y="1893"/>
                </a:lnTo>
                <a:lnTo>
                  <a:pt x="6663" y="2270"/>
                </a:lnTo>
                <a:lnTo>
                  <a:pt x="5481" y="2604"/>
                </a:lnTo>
                <a:lnTo>
                  <a:pt x="4154" y="2981"/>
                </a:lnTo>
                <a:lnTo>
                  <a:pt x="2972" y="3320"/>
                </a:lnTo>
                <a:lnTo>
                  <a:pt x="0" y="4163"/>
                </a:lnTo>
                <a:close/>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39"/>
          <p:cNvSpPr/>
          <p:nvPr/>
        </p:nvSpPr>
        <p:spPr>
          <a:xfrm>
            <a:off x="5619299" y="3109909"/>
            <a:ext cx="343104" cy="457963"/>
          </a:xfrm>
          <a:custGeom>
            <a:rect b="b" l="l" r="r" t="t"/>
            <a:pathLst>
              <a:path extrusionOk="0" h="21077" w="20912">
                <a:moveTo>
                  <a:pt x="291" y="7582"/>
                </a:moveTo>
                <a:lnTo>
                  <a:pt x="5025" y="18201"/>
                </a:lnTo>
                <a:cubicBezTo>
                  <a:pt x="6010" y="20408"/>
                  <a:pt x="9180" y="21600"/>
                  <a:pt x="12103" y="20856"/>
                </a:cubicBezTo>
                <a:lnTo>
                  <a:pt x="20912" y="18618"/>
                </a:lnTo>
                <a:lnTo>
                  <a:pt x="12616" y="0"/>
                </a:lnTo>
                <a:lnTo>
                  <a:pt x="3806" y="2237"/>
                </a:lnTo>
                <a:cubicBezTo>
                  <a:pt x="883" y="2982"/>
                  <a:pt x="-688" y="5375"/>
                  <a:pt x="291" y="7582"/>
                </a:cubicBezTo>
                <a:close/>
              </a:path>
            </a:pathLst>
          </a:custGeom>
          <a:solidFill>
            <a:srgbClr val="D8848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39"/>
          <p:cNvSpPr/>
          <p:nvPr/>
        </p:nvSpPr>
        <p:spPr>
          <a:xfrm>
            <a:off x="5881487" y="3077136"/>
            <a:ext cx="159248" cy="412314"/>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39"/>
          <p:cNvSpPr/>
          <p:nvPr/>
        </p:nvSpPr>
        <p:spPr>
          <a:xfrm>
            <a:off x="5936110" y="3066211"/>
            <a:ext cx="159248" cy="412314"/>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39"/>
          <p:cNvSpPr/>
          <p:nvPr/>
        </p:nvSpPr>
        <p:spPr>
          <a:xfrm>
            <a:off x="5979808" y="3044362"/>
            <a:ext cx="159245" cy="412314"/>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39"/>
          <p:cNvSpPr/>
          <p:nvPr/>
        </p:nvSpPr>
        <p:spPr>
          <a:xfrm>
            <a:off x="6034430" y="3033437"/>
            <a:ext cx="159245" cy="412310"/>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39"/>
          <p:cNvSpPr/>
          <p:nvPr/>
        </p:nvSpPr>
        <p:spPr>
          <a:xfrm>
            <a:off x="6110901" y="3011588"/>
            <a:ext cx="136121" cy="404534"/>
          </a:xfrm>
          <a:custGeom>
            <a:rect b="b" l="l" r="r" t="t"/>
            <a:pathLst>
              <a:path extrusionOk="0" h="21600" w="21600">
                <a:moveTo>
                  <a:pt x="21600" y="21600"/>
                </a:moveTo>
                <a:cubicBezTo>
                  <a:pt x="14406" y="14402"/>
                  <a:pt x="7194" y="7198"/>
                  <a:pt x="0" y="0"/>
                </a:cubicBezTo>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39"/>
          <p:cNvSpPr/>
          <p:nvPr/>
        </p:nvSpPr>
        <p:spPr>
          <a:xfrm>
            <a:off x="6176448" y="3120834"/>
            <a:ext cx="1934324" cy="2857993"/>
          </a:xfrm>
          <a:custGeom>
            <a:rect b="b" l="l" r="r" t="t"/>
            <a:pathLst>
              <a:path extrusionOk="0" h="21511" w="17523">
                <a:moveTo>
                  <a:pt x="13530" y="19103"/>
                </a:moveTo>
                <a:cubicBezTo>
                  <a:pt x="21600" y="13057"/>
                  <a:pt x="16635" y="799"/>
                  <a:pt x="5807" y="37"/>
                </a:cubicBezTo>
                <a:cubicBezTo>
                  <a:pt x="4021" y="-89"/>
                  <a:pt x="2074" y="98"/>
                  <a:pt x="0" y="678"/>
                </a:cubicBezTo>
                <a:cubicBezTo>
                  <a:pt x="103" y="932"/>
                  <a:pt x="206" y="1186"/>
                  <a:pt x="309" y="1440"/>
                </a:cubicBezTo>
                <a:cubicBezTo>
                  <a:pt x="2573" y="806"/>
                  <a:pt x="4674" y="678"/>
                  <a:pt x="6562" y="935"/>
                </a:cubicBezTo>
                <a:cubicBezTo>
                  <a:pt x="15703" y="2176"/>
                  <a:pt x="19856" y="12430"/>
                  <a:pt x="13479" y="18011"/>
                </a:cubicBezTo>
                <a:cubicBezTo>
                  <a:pt x="12162" y="19163"/>
                  <a:pt x="10395" y="20116"/>
                  <a:pt x="8131" y="20750"/>
                </a:cubicBezTo>
                <a:cubicBezTo>
                  <a:pt x="8234" y="21004"/>
                  <a:pt x="8337" y="21257"/>
                  <a:pt x="8440" y="21511"/>
                </a:cubicBezTo>
                <a:cubicBezTo>
                  <a:pt x="10512" y="20930"/>
                  <a:pt x="12198" y="20101"/>
                  <a:pt x="13530" y="19103"/>
                </a:cubicBezTo>
                <a:close/>
              </a:path>
            </a:pathLst>
          </a:custGeom>
          <a:solidFill>
            <a:srgbClr val="EA826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39"/>
          <p:cNvSpPr/>
          <p:nvPr/>
        </p:nvSpPr>
        <p:spPr>
          <a:xfrm>
            <a:off x="6143674" y="3011589"/>
            <a:ext cx="2075672" cy="3066699"/>
          </a:xfrm>
          <a:custGeom>
            <a:rect b="b" l="l" r="r" t="t"/>
            <a:pathLst>
              <a:path extrusionOk="0" h="21458" w="17948">
                <a:moveTo>
                  <a:pt x="14553" y="18511"/>
                </a:moveTo>
                <a:cubicBezTo>
                  <a:pt x="21600" y="12505"/>
                  <a:pt x="17011" y="1470"/>
                  <a:pt x="6910" y="134"/>
                </a:cubicBezTo>
                <a:cubicBezTo>
                  <a:pt x="4823" y="-142"/>
                  <a:pt x="2502" y="-4"/>
                  <a:pt x="0" y="677"/>
                </a:cubicBezTo>
                <a:cubicBezTo>
                  <a:pt x="98" y="914"/>
                  <a:pt x="196" y="1149"/>
                  <a:pt x="295" y="1385"/>
                </a:cubicBezTo>
                <a:cubicBezTo>
                  <a:pt x="2275" y="846"/>
                  <a:pt x="4132" y="672"/>
                  <a:pt x="5838" y="789"/>
                </a:cubicBezTo>
                <a:cubicBezTo>
                  <a:pt x="16173" y="1498"/>
                  <a:pt x="20912" y="12893"/>
                  <a:pt x="13210" y="18514"/>
                </a:cubicBezTo>
                <a:cubicBezTo>
                  <a:pt x="11938" y="19441"/>
                  <a:pt x="10329" y="20211"/>
                  <a:pt x="8349" y="20750"/>
                </a:cubicBezTo>
                <a:cubicBezTo>
                  <a:pt x="8447" y="20986"/>
                  <a:pt x="8545" y="21222"/>
                  <a:pt x="8643" y="21458"/>
                </a:cubicBezTo>
                <a:cubicBezTo>
                  <a:pt x="11145" y="20777"/>
                  <a:pt x="13097" y="19751"/>
                  <a:pt x="14553" y="18511"/>
                </a:cubicBezTo>
                <a:close/>
              </a:path>
            </a:pathLst>
          </a:custGeom>
          <a:solidFill>
            <a:srgbClr val="E86D5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39"/>
          <p:cNvSpPr/>
          <p:nvPr/>
        </p:nvSpPr>
        <p:spPr>
          <a:xfrm>
            <a:off x="4231889" y="4114961"/>
            <a:ext cx="2649077" cy="1792948"/>
          </a:xfrm>
          <a:custGeom>
            <a:rect b="b" l="l" r="r" t="t"/>
            <a:pathLst>
              <a:path extrusionOk="0" h="17948" w="21458">
                <a:moveTo>
                  <a:pt x="2948" y="14552"/>
                </a:moveTo>
                <a:cubicBezTo>
                  <a:pt x="8953" y="21600"/>
                  <a:pt x="19988" y="17010"/>
                  <a:pt x="21324" y="6909"/>
                </a:cubicBezTo>
                <a:cubicBezTo>
                  <a:pt x="21600" y="4823"/>
                  <a:pt x="21462" y="2502"/>
                  <a:pt x="20781" y="0"/>
                </a:cubicBezTo>
                <a:cubicBezTo>
                  <a:pt x="20507" y="114"/>
                  <a:pt x="20235" y="227"/>
                  <a:pt x="19961" y="341"/>
                </a:cubicBezTo>
                <a:cubicBezTo>
                  <a:pt x="20590" y="2651"/>
                  <a:pt x="20716" y="4793"/>
                  <a:pt x="20460" y="6718"/>
                </a:cubicBezTo>
                <a:cubicBezTo>
                  <a:pt x="19224" y="16011"/>
                  <a:pt x="9073" y="20232"/>
                  <a:pt x="3541" y="13755"/>
                </a:cubicBezTo>
                <a:cubicBezTo>
                  <a:pt x="2507" y="12543"/>
                  <a:pt x="1634" y="10955"/>
                  <a:pt x="1012" y="8958"/>
                </a:cubicBezTo>
                <a:lnTo>
                  <a:pt x="622" y="8385"/>
                </a:lnTo>
                <a:cubicBezTo>
                  <a:pt x="415" y="8472"/>
                  <a:pt x="208" y="8558"/>
                  <a:pt x="0" y="8644"/>
                </a:cubicBezTo>
                <a:cubicBezTo>
                  <a:pt x="681" y="11144"/>
                  <a:pt x="1707" y="13096"/>
                  <a:pt x="2948" y="14552"/>
                </a:cubicBezTo>
                <a:close/>
              </a:path>
            </a:pathLst>
          </a:custGeom>
          <a:solidFill>
            <a:srgbClr val="A8CC68"/>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39"/>
          <p:cNvSpPr/>
          <p:nvPr/>
        </p:nvSpPr>
        <p:spPr>
          <a:xfrm>
            <a:off x="3958777" y="4016641"/>
            <a:ext cx="3252065" cy="2217094"/>
          </a:xfrm>
          <a:custGeom>
            <a:rect b="b" l="l" r="r" t="t"/>
            <a:pathLst>
              <a:path extrusionOk="0" h="17953" w="21456">
                <a:moveTo>
                  <a:pt x="2821" y="14565"/>
                </a:moveTo>
                <a:cubicBezTo>
                  <a:pt x="8869" y="21600"/>
                  <a:pt x="19968" y="17015"/>
                  <a:pt x="21320" y="6924"/>
                </a:cubicBezTo>
                <a:cubicBezTo>
                  <a:pt x="21600" y="4834"/>
                  <a:pt x="21462" y="2508"/>
                  <a:pt x="20775" y="0"/>
                </a:cubicBezTo>
                <a:cubicBezTo>
                  <a:pt x="20552" y="92"/>
                  <a:pt x="20330" y="184"/>
                  <a:pt x="20107" y="276"/>
                </a:cubicBezTo>
                <a:cubicBezTo>
                  <a:pt x="20750" y="2619"/>
                  <a:pt x="20880" y="4793"/>
                  <a:pt x="20620" y="6747"/>
                </a:cubicBezTo>
                <a:cubicBezTo>
                  <a:pt x="19361" y="16206"/>
                  <a:pt x="8954" y="20505"/>
                  <a:pt x="3292" y="13905"/>
                </a:cubicBezTo>
                <a:cubicBezTo>
                  <a:pt x="2122" y="12541"/>
                  <a:pt x="1155" y="10714"/>
                  <a:pt x="512" y="8370"/>
                </a:cubicBezTo>
                <a:cubicBezTo>
                  <a:pt x="350" y="8438"/>
                  <a:pt x="187" y="8505"/>
                  <a:pt x="25" y="8572"/>
                </a:cubicBezTo>
                <a:lnTo>
                  <a:pt x="0" y="9179"/>
                </a:lnTo>
                <a:cubicBezTo>
                  <a:pt x="683" y="11432"/>
                  <a:pt x="1658" y="13214"/>
                  <a:pt x="2821" y="14565"/>
                </a:cubicBezTo>
                <a:close/>
              </a:path>
            </a:pathLst>
          </a:custGeom>
          <a:solidFill>
            <a:srgbClr val="42B56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39"/>
          <p:cNvSpPr/>
          <p:nvPr/>
        </p:nvSpPr>
        <p:spPr>
          <a:xfrm>
            <a:off x="6602503" y="3732604"/>
            <a:ext cx="501214" cy="423107"/>
          </a:xfrm>
          <a:custGeom>
            <a:rect b="b" l="l" r="r" t="t"/>
            <a:pathLst>
              <a:path extrusionOk="0" h="21600" w="21600">
                <a:moveTo>
                  <a:pt x="0" y="6949"/>
                </a:moveTo>
                <a:lnTo>
                  <a:pt x="847" y="9922"/>
                </a:lnTo>
                <a:lnTo>
                  <a:pt x="1182" y="11104"/>
                </a:lnTo>
                <a:lnTo>
                  <a:pt x="1558" y="12431"/>
                </a:lnTo>
                <a:lnTo>
                  <a:pt x="1897" y="13614"/>
                </a:lnTo>
                <a:lnTo>
                  <a:pt x="2274" y="14941"/>
                </a:lnTo>
                <a:lnTo>
                  <a:pt x="2608" y="16118"/>
                </a:lnTo>
                <a:lnTo>
                  <a:pt x="2985" y="17445"/>
                </a:lnTo>
                <a:lnTo>
                  <a:pt x="3319" y="18628"/>
                </a:lnTo>
                <a:lnTo>
                  <a:pt x="4166" y="21600"/>
                </a:lnTo>
                <a:lnTo>
                  <a:pt x="21600" y="14651"/>
                </a:lnTo>
                <a:lnTo>
                  <a:pt x="20753" y="11678"/>
                </a:lnTo>
                <a:lnTo>
                  <a:pt x="20418" y="10496"/>
                </a:lnTo>
                <a:lnTo>
                  <a:pt x="20042" y="9169"/>
                </a:lnTo>
                <a:lnTo>
                  <a:pt x="19707" y="7986"/>
                </a:lnTo>
                <a:lnTo>
                  <a:pt x="19326" y="6659"/>
                </a:lnTo>
                <a:lnTo>
                  <a:pt x="18992" y="5482"/>
                </a:lnTo>
                <a:lnTo>
                  <a:pt x="18615" y="4155"/>
                </a:lnTo>
                <a:lnTo>
                  <a:pt x="18281" y="2973"/>
                </a:lnTo>
                <a:lnTo>
                  <a:pt x="17434" y="0"/>
                </a:lnTo>
                <a:close/>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39"/>
          <p:cNvSpPr/>
          <p:nvPr/>
        </p:nvSpPr>
        <p:spPr>
          <a:xfrm>
            <a:off x="6547881" y="3525039"/>
            <a:ext cx="457962" cy="343157"/>
          </a:xfrm>
          <a:custGeom>
            <a:rect b="b" l="l" r="r" t="t"/>
            <a:pathLst>
              <a:path extrusionOk="0" h="20909" w="21077">
                <a:moveTo>
                  <a:pt x="13495" y="294"/>
                </a:moveTo>
                <a:lnTo>
                  <a:pt x="2876" y="5027"/>
                </a:lnTo>
                <a:cubicBezTo>
                  <a:pt x="669" y="6012"/>
                  <a:pt x="-523" y="9180"/>
                  <a:pt x="221" y="12103"/>
                </a:cubicBezTo>
                <a:lnTo>
                  <a:pt x="2459" y="20909"/>
                </a:lnTo>
                <a:lnTo>
                  <a:pt x="21077" y="12615"/>
                </a:lnTo>
                <a:lnTo>
                  <a:pt x="18840" y="3809"/>
                </a:lnTo>
                <a:cubicBezTo>
                  <a:pt x="18095" y="880"/>
                  <a:pt x="15702" y="-691"/>
                  <a:pt x="13495" y="294"/>
                </a:cubicBezTo>
                <a:close/>
              </a:path>
            </a:pathLst>
          </a:custGeom>
          <a:solidFill>
            <a:srgbClr val="D8848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39"/>
          <p:cNvSpPr/>
          <p:nvPr/>
        </p:nvSpPr>
        <p:spPr>
          <a:xfrm>
            <a:off x="6624352" y="3787227"/>
            <a:ext cx="412314"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39"/>
          <p:cNvSpPr/>
          <p:nvPr/>
        </p:nvSpPr>
        <p:spPr>
          <a:xfrm>
            <a:off x="6638810" y="3836245"/>
            <a:ext cx="412312"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39"/>
          <p:cNvSpPr/>
          <p:nvPr/>
        </p:nvSpPr>
        <p:spPr>
          <a:xfrm>
            <a:off x="6657125" y="3885548"/>
            <a:ext cx="412310"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39"/>
          <p:cNvSpPr/>
          <p:nvPr/>
        </p:nvSpPr>
        <p:spPr>
          <a:xfrm>
            <a:off x="6673381" y="3938260"/>
            <a:ext cx="412310" cy="159248"/>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39"/>
          <p:cNvSpPr/>
          <p:nvPr/>
        </p:nvSpPr>
        <p:spPr>
          <a:xfrm>
            <a:off x="6700823" y="4016641"/>
            <a:ext cx="404534" cy="136121"/>
          </a:xfrm>
          <a:custGeom>
            <a:rect b="b" l="l" r="r" t="t"/>
            <a:pathLst>
              <a:path extrusionOk="0" h="21600" w="21600">
                <a:moveTo>
                  <a:pt x="0" y="21600"/>
                </a:moveTo>
                <a:cubicBezTo>
                  <a:pt x="7198" y="14406"/>
                  <a:pt x="14402" y="7194"/>
                  <a:pt x="21600" y="0"/>
                </a:cubicBezTo>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39"/>
          <p:cNvSpPr/>
          <p:nvPr/>
        </p:nvSpPr>
        <p:spPr>
          <a:xfrm>
            <a:off x="4133570" y="4082188"/>
            <a:ext cx="2857993" cy="1934323"/>
          </a:xfrm>
          <a:custGeom>
            <a:rect b="b" l="l" r="r" t="t"/>
            <a:pathLst>
              <a:path extrusionOk="0" h="17523" w="21511">
                <a:moveTo>
                  <a:pt x="2408" y="13530"/>
                </a:moveTo>
                <a:cubicBezTo>
                  <a:pt x="8454" y="21600"/>
                  <a:pt x="20712" y="16635"/>
                  <a:pt x="21474" y="5807"/>
                </a:cubicBezTo>
                <a:cubicBezTo>
                  <a:pt x="21600" y="4021"/>
                  <a:pt x="21413" y="2074"/>
                  <a:pt x="20833" y="0"/>
                </a:cubicBezTo>
                <a:cubicBezTo>
                  <a:pt x="20579" y="103"/>
                  <a:pt x="20325" y="206"/>
                  <a:pt x="20071" y="309"/>
                </a:cubicBezTo>
                <a:cubicBezTo>
                  <a:pt x="20705" y="2573"/>
                  <a:pt x="20833" y="4674"/>
                  <a:pt x="20576" y="6562"/>
                </a:cubicBezTo>
                <a:cubicBezTo>
                  <a:pt x="19335" y="15703"/>
                  <a:pt x="9081" y="19856"/>
                  <a:pt x="3500" y="13479"/>
                </a:cubicBezTo>
                <a:cubicBezTo>
                  <a:pt x="2348" y="12162"/>
                  <a:pt x="1395" y="10395"/>
                  <a:pt x="761" y="8131"/>
                </a:cubicBezTo>
                <a:cubicBezTo>
                  <a:pt x="507" y="8234"/>
                  <a:pt x="254" y="8337"/>
                  <a:pt x="0" y="8440"/>
                </a:cubicBezTo>
                <a:cubicBezTo>
                  <a:pt x="581" y="10512"/>
                  <a:pt x="1409" y="12198"/>
                  <a:pt x="2408" y="13530"/>
                </a:cubicBezTo>
                <a:close/>
              </a:path>
            </a:pathLst>
          </a:custGeom>
          <a:solidFill>
            <a:srgbClr val="95C66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39"/>
          <p:cNvSpPr/>
          <p:nvPr/>
        </p:nvSpPr>
        <p:spPr>
          <a:xfrm>
            <a:off x="4035249" y="4049414"/>
            <a:ext cx="3066698" cy="2075672"/>
          </a:xfrm>
          <a:custGeom>
            <a:rect b="b" l="l" r="r" t="t"/>
            <a:pathLst>
              <a:path extrusionOk="0" h="17948" w="21458">
                <a:moveTo>
                  <a:pt x="2947" y="14553"/>
                </a:moveTo>
                <a:cubicBezTo>
                  <a:pt x="8953" y="21600"/>
                  <a:pt x="19988" y="17011"/>
                  <a:pt x="21324" y="6910"/>
                </a:cubicBezTo>
                <a:cubicBezTo>
                  <a:pt x="21600" y="4824"/>
                  <a:pt x="21462" y="2502"/>
                  <a:pt x="20781" y="0"/>
                </a:cubicBezTo>
                <a:cubicBezTo>
                  <a:pt x="20544" y="98"/>
                  <a:pt x="20309" y="196"/>
                  <a:pt x="20073" y="295"/>
                </a:cubicBezTo>
                <a:cubicBezTo>
                  <a:pt x="20612" y="2275"/>
                  <a:pt x="20786" y="4132"/>
                  <a:pt x="20669" y="5838"/>
                </a:cubicBezTo>
                <a:cubicBezTo>
                  <a:pt x="19960" y="16173"/>
                  <a:pt x="8565" y="20912"/>
                  <a:pt x="2944" y="13210"/>
                </a:cubicBezTo>
                <a:cubicBezTo>
                  <a:pt x="2017" y="11938"/>
                  <a:pt x="1247" y="10329"/>
                  <a:pt x="708" y="8349"/>
                </a:cubicBezTo>
                <a:cubicBezTo>
                  <a:pt x="472" y="8447"/>
                  <a:pt x="236" y="8545"/>
                  <a:pt x="0" y="8643"/>
                </a:cubicBezTo>
                <a:cubicBezTo>
                  <a:pt x="681" y="11146"/>
                  <a:pt x="1707" y="13097"/>
                  <a:pt x="2947" y="14553"/>
                </a:cubicBezTo>
                <a:close/>
              </a:path>
            </a:pathLst>
          </a:custGeom>
          <a:solidFill>
            <a:srgbClr val="7ABE6A"/>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39"/>
          <p:cNvSpPr/>
          <p:nvPr/>
        </p:nvSpPr>
        <p:spPr>
          <a:xfrm>
            <a:off x="4177267" y="2148554"/>
            <a:ext cx="1792948" cy="2649077"/>
          </a:xfrm>
          <a:custGeom>
            <a:rect b="b" l="l" r="r" t="t"/>
            <a:pathLst>
              <a:path extrusionOk="0" h="21458" w="17948">
                <a:moveTo>
                  <a:pt x="3396" y="2948"/>
                </a:moveTo>
                <a:cubicBezTo>
                  <a:pt x="-3652" y="8953"/>
                  <a:pt x="938" y="19988"/>
                  <a:pt x="11039" y="21324"/>
                </a:cubicBezTo>
                <a:cubicBezTo>
                  <a:pt x="13125" y="21600"/>
                  <a:pt x="15446" y="21462"/>
                  <a:pt x="17948" y="20781"/>
                </a:cubicBezTo>
                <a:cubicBezTo>
                  <a:pt x="17834" y="20507"/>
                  <a:pt x="17721" y="20235"/>
                  <a:pt x="17607" y="19961"/>
                </a:cubicBezTo>
                <a:cubicBezTo>
                  <a:pt x="15297" y="20590"/>
                  <a:pt x="13155" y="20716"/>
                  <a:pt x="11230" y="20460"/>
                </a:cubicBezTo>
                <a:cubicBezTo>
                  <a:pt x="1937" y="19224"/>
                  <a:pt x="-2284" y="9072"/>
                  <a:pt x="4193" y="3541"/>
                </a:cubicBezTo>
                <a:cubicBezTo>
                  <a:pt x="5405" y="2507"/>
                  <a:pt x="6993" y="1634"/>
                  <a:pt x="8990" y="1012"/>
                </a:cubicBezTo>
                <a:lnTo>
                  <a:pt x="9563" y="622"/>
                </a:lnTo>
                <a:cubicBezTo>
                  <a:pt x="9476" y="415"/>
                  <a:pt x="9390" y="208"/>
                  <a:pt x="9304" y="0"/>
                </a:cubicBezTo>
                <a:cubicBezTo>
                  <a:pt x="6804" y="681"/>
                  <a:pt x="4852" y="1707"/>
                  <a:pt x="3396" y="2948"/>
                </a:cubicBezTo>
                <a:close/>
              </a:path>
            </a:pathLst>
          </a:custGeom>
          <a:solidFill>
            <a:srgbClr val="F6BF6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39"/>
          <p:cNvSpPr/>
          <p:nvPr/>
        </p:nvSpPr>
        <p:spPr>
          <a:xfrm>
            <a:off x="3860458" y="1864518"/>
            <a:ext cx="2217093" cy="3252222"/>
          </a:xfrm>
          <a:custGeom>
            <a:rect b="b" l="l" r="r" t="t"/>
            <a:pathLst>
              <a:path extrusionOk="0" h="21456" w="17953">
                <a:moveTo>
                  <a:pt x="3388" y="2822"/>
                </a:moveTo>
                <a:cubicBezTo>
                  <a:pt x="-3647" y="8869"/>
                  <a:pt x="938" y="19968"/>
                  <a:pt x="11029" y="21320"/>
                </a:cubicBezTo>
                <a:cubicBezTo>
                  <a:pt x="13119" y="21600"/>
                  <a:pt x="15445" y="21462"/>
                  <a:pt x="17953" y="20774"/>
                </a:cubicBezTo>
                <a:cubicBezTo>
                  <a:pt x="17861" y="20551"/>
                  <a:pt x="17769" y="20329"/>
                  <a:pt x="17677" y="20107"/>
                </a:cubicBezTo>
                <a:cubicBezTo>
                  <a:pt x="15334" y="20749"/>
                  <a:pt x="13160" y="20879"/>
                  <a:pt x="11206" y="20619"/>
                </a:cubicBezTo>
                <a:cubicBezTo>
                  <a:pt x="1747" y="19360"/>
                  <a:pt x="-2552" y="8954"/>
                  <a:pt x="4048" y="3292"/>
                </a:cubicBezTo>
                <a:cubicBezTo>
                  <a:pt x="5412" y="2123"/>
                  <a:pt x="7239" y="1155"/>
                  <a:pt x="9583" y="513"/>
                </a:cubicBezTo>
                <a:cubicBezTo>
                  <a:pt x="9515" y="350"/>
                  <a:pt x="9448" y="187"/>
                  <a:pt x="9381" y="25"/>
                </a:cubicBezTo>
                <a:lnTo>
                  <a:pt x="8774" y="0"/>
                </a:lnTo>
                <a:cubicBezTo>
                  <a:pt x="6521" y="684"/>
                  <a:pt x="4739" y="1659"/>
                  <a:pt x="3388" y="2822"/>
                </a:cubicBezTo>
                <a:close/>
              </a:path>
            </a:pathLst>
          </a:custGeom>
          <a:solidFill>
            <a:srgbClr val="ED8E4A"/>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39"/>
          <p:cNvSpPr/>
          <p:nvPr/>
        </p:nvSpPr>
        <p:spPr>
          <a:xfrm>
            <a:off x="5936109" y="4519168"/>
            <a:ext cx="423107" cy="501108"/>
          </a:xfrm>
          <a:custGeom>
            <a:rect b="b" l="l" r="r" t="t"/>
            <a:pathLst>
              <a:path extrusionOk="0" h="21600" w="21600">
                <a:moveTo>
                  <a:pt x="14651" y="0"/>
                </a:moveTo>
                <a:lnTo>
                  <a:pt x="11678" y="843"/>
                </a:lnTo>
                <a:lnTo>
                  <a:pt x="10496" y="1177"/>
                </a:lnTo>
                <a:lnTo>
                  <a:pt x="9169" y="1554"/>
                </a:lnTo>
                <a:lnTo>
                  <a:pt x="7992" y="1893"/>
                </a:lnTo>
                <a:lnTo>
                  <a:pt x="6665" y="2270"/>
                </a:lnTo>
                <a:lnTo>
                  <a:pt x="5482" y="2604"/>
                </a:lnTo>
                <a:lnTo>
                  <a:pt x="4155" y="2981"/>
                </a:lnTo>
                <a:lnTo>
                  <a:pt x="2972" y="3315"/>
                </a:lnTo>
                <a:lnTo>
                  <a:pt x="0" y="4163"/>
                </a:lnTo>
                <a:lnTo>
                  <a:pt x="6949" y="21600"/>
                </a:lnTo>
                <a:lnTo>
                  <a:pt x="9927" y="20752"/>
                </a:lnTo>
                <a:lnTo>
                  <a:pt x="11104" y="20418"/>
                </a:lnTo>
                <a:lnTo>
                  <a:pt x="12431" y="20041"/>
                </a:lnTo>
                <a:lnTo>
                  <a:pt x="13614" y="19707"/>
                </a:lnTo>
                <a:lnTo>
                  <a:pt x="14941" y="19326"/>
                </a:lnTo>
                <a:lnTo>
                  <a:pt x="16118" y="18991"/>
                </a:lnTo>
                <a:lnTo>
                  <a:pt x="17445" y="18614"/>
                </a:lnTo>
                <a:lnTo>
                  <a:pt x="18627" y="18280"/>
                </a:lnTo>
                <a:lnTo>
                  <a:pt x="21600" y="17433"/>
                </a:lnTo>
                <a:close/>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39"/>
          <p:cNvSpPr/>
          <p:nvPr/>
        </p:nvSpPr>
        <p:spPr>
          <a:xfrm>
            <a:off x="6220146" y="4464545"/>
            <a:ext cx="343156" cy="457962"/>
          </a:xfrm>
          <a:custGeom>
            <a:rect b="b" l="l" r="r" t="t"/>
            <a:pathLst>
              <a:path extrusionOk="0" h="21077" w="20909">
                <a:moveTo>
                  <a:pt x="20615" y="13495"/>
                </a:moveTo>
                <a:lnTo>
                  <a:pt x="15882" y="2876"/>
                </a:lnTo>
                <a:cubicBezTo>
                  <a:pt x="14897" y="669"/>
                  <a:pt x="11729" y="-523"/>
                  <a:pt x="8806" y="221"/>
                </a:cubicBezTo>
                <a:lnTo>
                  <a:pt x="0" y="2459"/>
                </a:lnTo>
                <a:lnTo>
                  <a:pt x="8294" y="21077"/>
                </a:lnTo>
                <a:lnTo>
                  <a:pt x="17100" y="18840"/>
                </a:lnTo>
                <a:cubicBezTo>
                  <a:pt x="20029" y="18096"/>
                  <a:pt x="21600" y="15702"/>
                  <a:pt x="20615" y="13495"/>
                </a:cubicBezTo>
                <a:close/>
              </a:path>
            </a:pathLst>
          </a:custGeom>
          <a:solidFill>
            <a:srgbClr val="D8848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39"/>
          <p:cNvSpPr/>
          <p:nvPr/>
        </p:nvSpPr>
        <p:spPr>
          <a:xfrm>
            <a:off x="6150609" y="4533068"/>
            <a:ext cx="159245" cy="412314"/>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39"/>
          <p:cNvSpPr/>
          <p:nvPr/>
        </p:nvSpPr>
        <p:spPr>
          <a:xfrm>
            <a:off x="6099977" y="4551941"/>
            <a:ext cx="159245" cy="412312"/>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39"/>
          <p:cNvSpPr/>
          <p:nvPr/>
        </p:nvSpPr>
        <p:spPr>
          <a:xfrm>
            <a:off x="6052617" y="4566318"/>
            <a:ext cx="159245" cy="412312"/>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39"/>
          <p:cNvSpPr/>
          <p:nvPr/>
        </p:nvSpPr>
        <p:spPr>
          <a:xfrm>
            <a:off x="6001656" y="4584715"/>
            <a:ext cx="159245" cy="412312"/>
          </a:xfrm>
          <a:custGeom>
            <a:rect b="b" l="l" r="r" t="t"/>
            <a:pathLst>
              <a:path extrusionOk="0" h="21600" w="21600">
                <a:moveTo>
                  <a:pt x="0" y="407"/>
                </a:moveTo>
                <a:lnTo>
                  <a:pt x="3132" y="0"/>
                </a:lnTo>
                <a:lnTo>
                  <a:pt x="21600" y="21193"/>
                </a:lnTo>
                <a:lnTo>
                  <a:pt x="18468"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39"/>
          <p:cNvSpPr/>
          <p:nvPr/>
        </p:nvSpPr>
        <p:spPr>
          <a:xfrm>
            <a:off x="5936109" y="4617487"/>
            <a:ext cx="136121" cy="404534"/>
          </a:xfrm>
          <a:custGeom>
            <a:rect b="b" l="l" r="r" t="t"/>
            <a:pathLst>
              <a:path extrusionOk="0" h="21600" w="21600">
                <a:moveTo>
                  <a:pt x="0" y="0"/>
                </a:moveTo>
                <a:cubicBezTo>
                  <a:pt x="7194" y="7198"/>
                  <a:pt x="14406" y="14402"/>
                  <a:pt x="21600" y="21600"/>
                </a:cubicBezTo>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39"/>
          <p:cNvSpPr/>
          <p:nvPr/>
        </p:nvSpPr>
        <p:spPr>
          <a:xfrm>
            <a:off x="4068023" y="2050234"/>
            <a:ext cx="1934323" cy="2857993"/>
          </a:xfrm>
          <a:custGeom>
            <a:rect b="b" l="l" r="r" t="t"/>
            <a:pathLst>
              <a:path extrusionOk="0" h="21511" w="17523">
                <a:moveTo>
                  <a:pt x="3993" y="2408"/>
                </a:moveTo>
                <a:cubicBezTo>
                  <a:pt x="-4077" y="8454"/>
                  <a:pt x="888" y="20712"/>
                  <a:pt x="11716" y="21474"/>
                </a:cubicBezTo>
                <a:cubicBezTo>
                  <a:pt x="13502" y="21600"/>
                  <a:pt x="15449" y="21413"/>
                  <a:pt x="17523" y="20833"/>
                </a:cubicBezTo>
                <a:cubicBezTo>
                  <a:pt x="17420" y="20579"/>
                  <a:pt x="17317" y="20325"/>
                  <a:pt x="17214" y="20071"/>
                </a:cubicBezTo>
                <a:cubicBezTo>
                  <a:pt x="14950" y="20705"/>
                  <a:pt x="12849" y="20833"/>
                  <a:pt x="10961" y="20576"/>
                </a:cubicBezTo>
                <a:cubicBezTo>
                  <a:pt x="1820" y="19335"/>
                  <a:pt x="-2333" y="9081"/>
                  <a:pt x="4044" y="3500"/>
                </a:cubicBezTo>
                <a:cubicBezTo>
                  <a:pt x="5361" y="2348"/>
                  <a:pt x="7128" y="1395"/>
                  <a:pt x="9392" y="761"/>
                </a:cubicBezTo>
                <a:cubicBezTo>
                  <a:pt x="9289" y="507"/>
                  <a:pt x="9186" y="254"/>
                  <a:pt x="9083" y="0"/>
                </a:cubicBezTo>
                <a:cubicBezTo>
                  <a:pt x="7011" y="581"/>
                  <a:pt x="5325" y="1409"/>
                  <a:pt x="3993" y="2408"/>
                </a:cubicBezTo>
                <a:close/>
              </a:path>
            </a:pathLst>
          </a:custGeom>
          <a:solidFill>
            <a:srgbClr val="F1A84E"/>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39"/>
          <p:cNvSpPr/>
          <p:nvPr/>
        </p:nvSpPr>
        <p:spPr>
          <a:xfrm>
            <a:off x="3958777" y="1940989"/>
            <a:ext cx="2075672" cy="3066699"/>
          </a:xfrm>
          <a:custGeom>
            <a:rect b="b" l="l" r="r" t="t"/>
            <a:pathLst>
              <a:path extrusionOk="0" h="21458" w="17948">
                <a:moveTo>
                  <a:pt x="3395" y="2947"/>
                </a:moveTo>
                <a:cubicBezTo>
                  <a:pt x="-3652" y="8953"/>
                  <a:pt x="937" y="19988"/>
                  <a:pt x="11038" y="21324"/>
                </a:cubicBezTo>
                <a:cubicBezTo>
                  <a:pt x="13124" y="21600"/>
                  <a:pt x="15446" y="21462"/>
                  <a:pt x="17948" y="20781"/>
                </a:cubicBezTo>
                <a:cubicBezTo>
                  <a:pt x="17850" y="20544"/>
                  <a:pt x="17752" y="20309"/>
                  <a:pt x="17653" y="20073"/>
                </a:cubicBezTo>
                <a:cubicBezTo>
                  <a:pt x="15673" y="20612"/>
                  <a:pt x="13816" y="20786"/>
                  <a:pt x="12110" y="20669"/>
                </a:cubicBezTo>
                <a:cubicBezTo>
                  <a:pt x="1775" y="19960"/>
                  <a:pt x="-2964" y="8565"/>
                  <a:pt x="4738" y="2944"/>
                </a:cubicBezTo>
                <a:cubicBezTo>
                  <a:pt x="6010" y="2017"/>
                  <a:pt x="7619" y="1247"/>
                  <a:pt x="9599" y="708"/>
                </a:cubicBezTo>
                <a:cubicBezTo>
                  <a:pt x="9501" y="472"/>
                  <a:pt x="9403" y="236"/>
                  <a:pt x="9305" y="0"/>
                </a:cubicBezTo>
                <a:cubicBezTo>
                  <a:pt x="6802" y="681"/>
                  <a:pt x="4851" y="1707"/>
                  <a:pt x="3395" y="2947"/>
                </a:cubicBezTo>
                <a:close/>
              </a:path>
            </a:pathLst>
          </a:custGeom>
          <a:solidFill>
            <a:srgbClr val="F0A04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39"/>
          <p:cNvSpPr/>
          <p:nvPr/>
        </p:nvSpPr>
        <p:spPr>
          <a:xfrm>
            <a:off x="3958778" y="4584715"/>
            <a:ext cx="405297" cy="562052"/>
          </a:xfrm>
          <a:custGeom>
            <a:rect b="b" l="l" r="r" t="t"/>
            <a:pathLst>
              <a:path extrusionOk="0" h="21375" w="21600">
                <a:moveTo>
                  <a:pt x="145" y="21342"/>
                </a:moveTo>
                <a:cubicBezTo>
                  <a:pt x="134" y="20494"/>
                  <a:pt x="908" y="19684"/>
                  <a:pt x="2154" y="19381"/>
                </a:cubicBezTo>
                <a:cubicBezTo>
                  <a:pt x="3383" y="19082"/>
                  <a:pt x="4669" y="19377"/>
                  <a:pt x="5391" y="20033"/>
                </a:cubicBezTo>
                <a:lnTo>
                  <a:pt x="5548" y="19996"/>
                </a:lnTo>
                <a:cubicBezTo>
                  <a:pt x="4954" y="18662"/>
                  <a:pt x="6777" y="17029"/>
                  <a:pt x="9647" y="16331"/>
                </a:cubicBezTo>
                <a:cubicBezTo>
                  <a:pt x="12523" y="15633"/>
                  <a:pt x="15359" y="16136"/>
                  <a:pt x="16028" y="17449"/>
                </a:cubicBezTo>
                <a:lnTo>
                  <a:pt x="16185" y="17411"/>
                </a:lnTo>
                <a:cubicBezTo>
                  <a:pt x="16191" y="16576"/>
                  <a:pt x="16960" y="15783"/>
                  <a:pt x="18194" y="15484"/>
                </a:cubicBezTo>
                <a:cubicBezTo>
                  <a:pt x="19440" y="15180"/>
                  <a:pt x="20750" y="15484"/>
                  <a:pt x="21466" y="16165"/>
                </a:cubicBezTo>
                <a:lnTo>
                  <a:pt x="21600" y="16132"/>
                </a:lnTo>
                <a:lnTo>
                  <a:pt x="18712" y="13681"/>
                </a:lnTo>
                <a:lnTo>
                  <a:pt x="8710" y="5189"/>
                </a:lnTo>
                <a:lnTo>
                  <a:pt x="2876" y="236"/>
                </a:lnTo>
                <a:cubicBezTo>
                  <a:pt x="2335" y="-225"/>
                  <a:pt x="1287" y="33"/>
                  <a:pt x="1246" y="631"/>
                </a:cubicBezTo>
                <a:lnTo>
                  <a:pt x="856" y="7096"/>
                </a:lnTo>
                <a:lnTo>
                  <a:pt x="192" y="18176"/>
                </a:lnTo>
                <a:lnTo>
                  <a:pt x="0" y="21375"/>
                </a:lnTo>
                <a:lnTo>
                  <a:pt x="145" y="21342"/>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39"/>
          <p:cNvSpPr/>
          <p:nvPr/>
        </p:nvSpPr>
        <p:spPr>
          <a:xfrm>
            <a:off x="3969703" y="4584714"/>
            <a:ext cx="147044" cy="185954"/>
          </a:xfrm>
          <a:custGeom>
            <a:rect b="b" l="l" r="r" t="t"/>
            <a:pathLst>
              <a:path extrusionOk="0" h="20938" w="21600">
                <a:moveTo>
                  <a:pt x="21600" y="15366"/>
                </a:moveTo>
                <a:lnTo>
                  <a:pt x="5633" y="704"/>
                </a:lnTo>
                <a:cubicBezTo>
                  <a:pt x="4156" y="-662"/>
                  <a:pt x="1268" y="88"/>
                  <a:pt x="1155" y="1860"/>
                </a:cubicBezTo>
                <a:lnTo>
                  <a:pt x="0" y="20938"/>
                </a:lnTo>
                <a:cubicBezTo>
                  <a:pt x="3627" y="20840"/>
                  <a:pt x="7462" y="20323"/>
                  <a:pt x="11314" y="19327"/>
                </a:cubicBezTo>
                <a:cubicBezTo>
                  <a:pt x="15181" y="18330"/>
                  <a:pt x="18631" y="16953"/>
                  <a:pt x="21600" y="15366"/>
                </a:cubicBezTo>
                <a:close/>
              </a:path>
            </a:pathLst>
          </a:custGeom>
          <a:solidFill>
            <a:srgbClr val="42B56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39"/>
          <p:cNvSpPr/>
          <p:nvPr/>
        </p:nvSpPr>
        <p:spPr>
          <a:xfrm>
            <a:off x="4057098" y="5120014"/>
            <a:ext cx="3169" cy="1640"/>
          </a:xfrm>
          <a:custGeom>
            <a:rect b="b" l="l" r="r" t="t"/>
            <a:pathLst>
              <a:path extrusionOk="0" h="21600" w="21600">
                <a:moveTo>
                  <a:pt x="4473" y="21600"/>
                </a:moveTo>
                <a:lnTo>
                  <a:pt x="21600" y="10080"/>
                </a:lnTo>
                <a:cubicBezTo>
                  <a:pt x="20855" y="7200"/>
                  <a:pt x="20855" y="2880"/>
                  <a:pt x="20109" y="0"/>
                </a:cubicBezTo>
                <a:lnTo>
                  <a:pt x="0" y="12960"/>
                </a:lnTo>
                <a:cubicBezTo>
                  <a:pt x="1491" y="14400"/>
                  <a:pt x="3727" y="17280"/>
                  <a:pt x="4473" y="21600"/>
                </a:cubicBez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39"/>
          <p:cNvSpPr/>
          <p:nvPr/>
        </p:nvSpPr>
        <p:spPr>
          <a:xfrm>
            <a:off x="4253739" y="5043543"/>
            <a:ext cx="2950" cy="1750"/>
          </a:xfrm>
          <a:custGeom>
            <a:rect b="b" l="l" r="r" t="t"/>
            <a:pathLst>
              <a:path extrusionOk="0" h="21600" w="21600">
                <a:moveTo>
                  <a:pt x="20799" y="10800"/>
                </a:moveTo>
                <a:cubicBezTo>
                  <a:pt x="20799" y="6750"/>
                  <a:pt x="21600" y="2700"/>
                  <a:pt x="21600" y="0"/>
                </a:cubicBezTo>
                <a:lnTo>
                  <a:pt x="0" y="12150"/>
                </a:lnTo>
                <a:cubicBezTo>
                  <a:pt x="801" y="14850"/>
                  <a:pt x="1601" y="18900"/>
                  <a:pt x="2402" y="21600"/>
                </a:cubicBezTo>
                <a:lnTo>
                  <a:pt x="20799" y="10800"/>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39"/>
          <p:cNvSpPr/>
          <p:nvPr/>
        </p:nvSpPr>
        <p:spPr>
          <a:xfrm>
            <a:off x="4941981" y="1864518"/>
            <a:ext cx="562053" cy="405297"/>
          </a:xfrm>
          <a:custGeom>
            <a:rect b="b" l="l" r="r" t="t"/>
            <a:pathLst>
              <a:path extrusionOk="0" h="21600" w="21375">
                <a:moveTo>
                  <a:pt x="33" y="145"/>
                </a:moveTo>
                <a:cubicBezTo>
                  <a:pt x="881" y="134"/>
                  <a:pt x="1691" y="908"/>
                  <a:pt x="1994" y="2154"/>
                </a:cubicBezTo>
                <a:cubicBezTo>
                  <a:pt x="2293" y="3383"/>
                  <a:pt x="1998" y="4669"/>
                  <a:pt x="1342" y="5391"/>
                </a:cubicBezTo>
                <a:lnTo>
                  <a:pt x="1379" y="5548"/>
                </a:lnTo>
                <a:cubicBezTo>
                  <a:pt x="2713" y="4954"/>
                  <a:pt x="4346" y="6777"/>
                  <a:pt x="5044" y="9647"/>
                </a:cubicBezTo>
                <a:cubicBezTo>
                  <a:pt x="5742" y="12517"/>
                  <a:pt x="5239" y="15359"/>
                  <a:pt x="3926" y="16028"/>
                </a:cubicBezTo>
                <a:lnTo>
                  <a:pt x="3964" y="16185"/>
                </a:lnTo>
                <a:cubicBezTo>
                  <a:pt x="4799" y="16191"/>
                  <a:pt x="5592" y="16960"/>
                  <a:pt x="5891" y="18194"/>
                </a:cubicBezTo>
                <a:cubicBezTo>
                  <a:pt x="6195" y="19440"/>
                  <a:pt x="5891" y="20750"/>
                  <a:pt x="5210" y="21466"/>
                </a:cubicBezTo>
                <a:lnTo>
                  <a:pt x="5243" y="21600"/>
                </a:lnTo>
                <a:lnTo>
                  <a:pt x="7694" y="18712"/>
                </a:lnTo>
                <a:lnTo>
                  <a:pt x="16186" y="8710"/>
                </a:lnTo>
                <a:lnTo>
                  <a:pt x="21139" y="2876"/>
                </a:lnTo>
                <a:cubicBezTo>
                  <a:pt x="21600" y="2335"/>
                  <a:pt x="21342" y="1287"/>
                  <a:pt x="20744" y="1246"/>
                </a:cubicBezTo>
                <a:lnTo>
                  <a:pt x="14279" y="856"/>
                </a:lnTo>
                <a:lnTo>
                  <a:pt x="3199" y="192"/>
                </a:lnTo>
                <a:lnTo>
                  <a:pt x="0" y="0"/>
                </a:lnTo>
                <a:lnTo>
                  <a:pt x="33" y="145"/>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39"/>
          <p:cNvSpPr/>
          <p:nvPr/>
        </p:nvSpPr>
        <p:spPr>
          <a:xfrm>
            <a:off x="5313413" y="1886367"/>
            <a:ext cx="185954" cy="147044"/>
          </a:xfrm>
          <a:custGeom>
            <a:rect b="b" l="l" r="r" t="t"/>
            <a:pathLst>
              <a:path extrusionOk="0" h="21600" w="20938">
                <a:moveTo>
                  <a:pt x="5572" y="21600"/>
                </a:moveTo>
                <a:lnTo>
                  <a:pt x="20234" y="5633"/>
                </a:lnTo>
                <a:cubicBezTo>
                  <a:pt x="21600" y="4156"/>
                  <a:pt x="20850" y="1268"/>
                  <a:pt x="19078" y="1155"/>
                </a:cubicBezTo>
                <a:lnTo>
                  <a:pt x="0" y="0"/>
                </a:lnTo>
                <a:cubicBezTo>
                  <a:pt x="99" y="3627"/>
                  <a:pt x="615" y="7462"/>
                  <a:pt x="1611" y="11314"/>
                </a:cubicBezTo>
                <a:cubicBezTo>
                  <a:pt x="2608" y="15181"/>
                  <a:pt x="3985" y="18631"/>
                  <a:pt x="5572" y="21600"/>
                </a:cubicBezTo>
                <a:close/>
              </a:path>
            </a:pathLst>
          </a:custGeom>
          <a:solidFill>
            <a:srgbClr val="ED8E4A"/>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39"/>
          <p:cNvSpPr/>
          <p:nvPr/>
        </p:nvSpPr>
        <p:spPr>
          <a:xfrm>
            <a:off x="4974755" y="1973762"/>
            <a:ext cx="1640" cy="3169"/>
          </a:xfrm>
          <a:custGeom>
            <a:rect b="b" l="l" r="r" t="t"/>
            <a:pathLst>
              <a:path extrusionOk="0" h="21600" w="21600">
                <a:moveTo>
                  <a:pt x="0" y="4473"/>
                </a:moveTo>
                <a:lnTo>
                  <a:pt x="11520" y="21600"/>
                </a:lnTo>
                <a:cubicBezTo>
                  <a:pt x="14400" y="20855"/>
                  <a:pt x="18720" y="20855"/>
                  <a:pt x="21600" y="20109"/>
                </a:cubicBezTo>
                <a:lnTo>
                  <a:pt x="8640" y="0"/>
                </a:lnTo>
                <a:cubicBezTo>
                  <a:pt x="5760" y="2236"/>
                  <a:pt x="2880" y="3727"/>
                  <a:pt x="0" y="4473"/>
                </a:cubicBez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39"/>
          <p:cNvSpPr/>
          <p:nvPr/>
        </p:nvSpPr>
        <p:spPr>
          <a:xfrm>
            <a:off x="5040302" y="2170404"/>
            <a:ext cx="1750" cy="2950"/>
          </a:xfrm>
          <a:custGeom>
            <a:rect b="b" l="l" r="r" t="t"/>
            <a:pathLst>
              <a:path extrusionOk="0" h="21600" w="21600">
                <a:moveTo>
                  <a:pt x="10800" y="20799"/>
                </a:moveTo>
                <a:cubicBezTo>
                  <a:pt x="14850" y="20799"/>
                  <a:pt x="18900" y="21600"/>
                  <a:pt x="21600" y="21600"/>
                </a:cubicBezTo>
                <a:lnTo>
                  <a:pt x="9450" y="0"/>
                </a:lnTo>
                <a:cubicBezTo>
                  <a:pt x="6750" y="801"/>
                  <a:pt x="2700" y="1601"/>
                  <a:pt x="0" y="2402"/>
                </a:cubicBezTo>
                <a:lnTo>
                  <a:pt x="10800" y="20799"/>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07" name="Google Shape;1107;p39"/>
          <p:cNvGrpSpPr/>
          <p:nvPr/>
        </p:nvGrpSpPr>
        <p:grpSpPr>
          <a:xfrm>
            <a:off x="5116773" y="3885547"/>
            <a:ext cx="556283" cy="627193"/>
            <a:chOff x="5116773" y="3885547"/>
            <a:chExt cx="556283" cy="627193"/>
          </a:xfrm>
        </p:grpSpPr>
        <p:sp>
          <p:nvSpPr>
            <p:cNvPr id="1108" name="Google Shape;1108;p39"/>
            <p:cNvSpPr/>
            <p:nvPr/>
          </p:nvSpPr>
          <p:spPr>
            <a:xfrm>
              <a:off x="5116774" y="3885547"/>
              <a:ext cx="501105" cy="423107"/>
            </a:xfrm>
            <a:custGeom>
              <a:rect b="b" l="l" r="r" t="t"/>
              <a:pathLst>
                <a:path extrusionOk="0" h="21600" w="21600">
                  <a:moveTo>
                    <a:pt x="21600" y="14651"/>
                  </a:moveTo>
                  <a:lnTo>
                    <a:pt x="20757" y="11678"/>
                  </a:lnTo>
                  <a:lnTo>
                    <a:pt x="20418" y="10496"/>
                  </a:lnTo>
                  <a:lnTo>
                    <a:pt x="20041" y="9169"/>
                  </a:lnTo>
                  <a:lnTo>
                    <a:pt x="19707" y="7992"/>
                  </a:lnTo>
                  <a:lnTo>
                    <a:pt x="19330" y="6665"/>
                  </a:lnTo>
                  <a:lnTo>
                    <a:pt x="18996" y="5482"/>
                  </a:lnTo>
                  <a:lnTo>
                    <a:pt x="18619" y="4155"/>
                  </a:lnTo>
                  <a:lnTo>
                    <a:pt x="18280" y="2972"/>
                  </a:lnTo>
                  <a:lnTo>
                    <a:pt x="17437" y="0"/>
                  </a:lnTo>
                  <a:lnTo>
                    <a:pt x="0" y="6949"/>
                  </a:lnTo>
                  <a:lnTo>
                    <a:pt x="848" y="9922"/>
                  </a:lnTo>
                  <a:lnTo>
                    <a:pt x="1182" y="11104"/>
                  </a:lnTo>
                  <a:lnTo>
                    <a:pt x="1559" y="12431"/>
                  </a:lnTo>
                  <a:lnTo>
                    <a:pt x="1893" y="13614"/>
                  </a:lnTo>
                  <a:lnTo>
                    <a:pt x="2270" y="14941"/>
                  </a:lnTo>
                  <a:lnTo>
                    <a:pt x="2604" y="16118"/>
                  </a:lnTo>
                  <a:lnTo>
                    <a:pt x="2981" y="17445"/>
                  </a:lnTo>
                  <a:lnTo>
                    <a:pt x="3320" y="18627"/>
                  </a:lnTo>
                  <a:lnTo>
                    <a:pt x="4163" y="21600"/>
                  </a:lnTo>
                  <a:close/>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39"/>
            <p:cNvSpPr/>
            <p:nvPr/>
          </p:nvSpPr>
          <p:spPr>
            <a:xfrm>
              <a:off x="5215093" y="4169584"/>
              <a:ext cx="457963" cy="343156"/>
            </a:xfrm>
            <a:custGeom>
              <a:rect b="b" l="l" r="r" t="t"/>
              <a:pathLst>
                <a:path extrusionOk="0" h="20909" w="21077">
                  <a:moveTo>
                    <a:pt x="7582" y="20615"/>
                  </a:moveTo>
                  <a:lnTo>
                    <a:pt x="18201" y="15882"/>
                  </a:lnTo>
                  <a:cubicBezTo>
                    <a:pt x="20408" y="14897"/>
                    <a:pt x="21600" y="11729"/>
                    <a:pt x="20856" y="8806"/>
                  </a:cubicBezTo>
                  <a:lnTo>
                    <a:pt x="18618" y="0"/>
                  </a:lnTo>
                  <a:lnTo>
                    <a:pt x="0" y="8294"/>
                  </a:lnTo>
                  <a:lnTo>
                    <a:pt x="2237" y="17100"/>
                  </a:lnTo>
                  <a:cubicBezTo>
                    <a:pt x="2976" y="20029"/>
                    <a:pt x="5370" y="21600"/>
                    <a:pt x="7582" y="20615"/>
                  </a:cubicBezTo>
                  <a:close/>
                </a:path>
              </a:pathLst>
            </a:custGeom>
            <a:solidFill>
              <a:srgbClr val="D8848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39"/>
            <p:cNvSpPr/>
            <p:nvPr/>
          </p:nvSpPr>
          <p:spPr>
            <a:xfrm>
              <a:off x="5186289" y="4094971"/>
              <a:ext cx="412314"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1" name="Google Shape;1111;p39"/>
            <p:cNvSpPr/>
            <p:nvPr/>
          </p:nvSpPr>
          <p:spPr>
            <a:xfrm>
              <a:off x="5170179" y="4039121"/>
              <a:ext cx="412312"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39"/>
            <p:cNvSpPr/>
            <p:nvPr/>
          </p:nvSpPr>
          <p:spPr>
            <a:xfrm>
              <a:off x="5149547" y="3994792"/>
              <a:ext cx="412314"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3" name="Google Shape;1113;p39"/>
            <p:cNvSpPr/>
            <p:nvPr/>
          </p:nvSpPr>
          <p:spPr>
            <a:xfrm>
              <a:off x="5136682" y="3943567"/>
              <a:ext cx="412310" cy="159245"/>
            </a:xfrm>
            <a:custGeom>
              <a:rect b="b" l="l" r="r" t="t"/>
              <a:pathLst>
                <a:path extrusionOk="0" h="21600" w="21600">
                  <a:moveTo>
                    <a:pt x="0" y="18468"/>
                  </a:moveTo>
                  <a:lnTo>
                    <a:pt x="21193" y="0"/>
                  </a:lnTo>
                  <a:lnTo>
                    <a:pt x="21600" y="3132"/>
                  </a:lnTo>
                  <a:lnTo>
                    <a:pt x="407" y="21600"/>
                  </a:lnTo>
                  <a:close/>
                </a:path>
              </a:pathLst>
            </a:custGeom>
            <a:solidFill>
              <a:srgbClr val="5B5B5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39"/>
            <p:cNvSpPr/>
            <p:nvPr/>
          </p:nvSpPr>
          <p:spPr>
            <a:xfrm>
              <a:off x="5116773" y="3885547"/>
              <a:ext cx="404534" cy="136121"/>
            </a:xfrm>
            <a:custGeom>
              <a:rect b="b" l="l" r="r" t="t"/>
              <a:pathLst>
                <a:path extrusionOk="0" h="21600" w="21600">
                  <a:moveTo>
                    <a:pt x="21600" y="0"/>
                  </a:moveTo>
                  <a:cubicBezTo>
                    <a:pt x="14402" y="7194"/>
                    <a:pt x="7198" y="14406"/>
                    <a:pt x="0" y="21600"/>
                  </a:cubicBezTo>
                </a:path>
              </a:pathLst>
            </a:custGeom>
            <a:solidFill>
              <a:srgbClr val="BDBEBD"/>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15" name="Google Shape;1115;p39"/>
          <p:cNvSpPr/>
          <p:nvPr/>
        </p:nvSpPr>
        <p:spPr>
          <a:xfrm>
            <a:off x="7863079" y="2906635"/>
            <a:ext cx="405297" cy="562053"/>
          </a:xfrm>
          <a:custGeom>
            <a:rect b="b" l="l" r="r" t="t"/>
            <a:pathLst>
              <a:path extrusionOk="0" h="21375" w="21600">
                <a:moveTo>
                  <a:pt x="21455" y="33"/>
                </a:moveTo>
                <a:cubicBezTo>
                  <a:pt x="21466" y="881"/>
                  <a:pt x="20692" y="1691"/>
                  <a:pt x="19446" y="1994"/>
                </a:cubicBezTo>
                <a:cubicBezTo>
                  <a:pt x="18217" y="2293"/>
                  <a:pt x="16931" y="1998"/>
                  <a:pt x="16209" y="1342"/>
                </a:cubicBezTo>
                <a:lnTo>
                  <a:pt x="16052" y="1379"/>
                </a:lnTo>
                <a:cubicBezTo>
                  <a:pt x="16646" y="2713"/>
                  <a:pt x="14823" y="4346"/>
                  <a:pt x="11953" y="5044"/>
                </a:cubicBezTo>
                <a:cubicBezTo>
                  <a:pt x="9077" y="5742"/>
                  <a:pt x="6241" y="5239"/>
                  <a:pt x="5572" y="3926"/>
                </a:cubicBezTo>
                <a:lnTo>
                  <a:pt x="5415" y="3964"/>
                </a:lnTo>
                <a:cubicBezTo>
                  <a:pt x="5409" y="4799"/>
                  <a:pt x="4640" y="5592"/>
                  <a:pt x="3406" y="5891"/>
                </a:cubicBezTo>
                <a:cubicBezTo>
                  <a:pt x="2160" y="6195"/>
                  <a:pt x="850" y="5891"/>
                  <a:pt x="134" y="5210"/>
                </a:cubicBezTo>
                <a:lnTo>
                  <a:pt x="0" y="5243"/>
                </a:lnTo>
                <a:lnTo>
                  <a:pt x="2888" y="7694"/>
                </a:lnTo>
                <a:lnTo>
                  <a:pt x="12890" y="16186"/>
                </a:lnTo>
                <a:lnTo>
                  <a:pt x="18724" y="21139"/>
                </a:lnTo>
                <a:cubicBezTo>
                  <a:pt x="19265" y="21600"/>
                  <a:pt x="20313" y="21342"/>
                  <a:pt x="20354" y="20744"/>
                </a:cubicBezTo>
                <a:lnTo>
                  <a:pt x="20744" y="14279"/>
                </a:lnTo>
                <a:lnTo>
                  <a:pt x="21408" y="3199"/>
                </a:lnTo>
                <a:lnTo>
                  <a:pt x="21600" y="0"/>
                </a:lnTo>
                <a:lnTo>
                  <a:pt x="21455" y="33"/>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39"/>
          <p:cNvSpPr/>
          <p:nvPr/>
        </p:nvSpPr>
        <p:spPr>
          <a:xfrm>
            <a:off x="8105075" y="3282734"/>
            <a:ext cx="147044" cy="185954"/>
          </a:xfrm>
          <a:custGeom>
            <a:rect b="b" l="l" r="r" t="t"/>
            <a:pathLst>
              <a:path extrusionOk="0" h="20938" w="21600">
                <a:moveTo>
                  <a:pt x="0" y="5572"/>
                </a:moveTo>
                <a:lnTo>
                  <a:pt x="15967" y="20234"/>
                </a:lnTo>
                <a:cubicBezTo>
                  <a:pt x="17444" y="21600"/>
                  <a:pt x="20332" y="20850"/>
                  <a:pt x="20445" y="19078"/>
                </a:cubicBezTo>
                <a:lnTo>
                  <a:pt x="21600" y="0"/>
                </a:lnTo>
                <a:cubicBezTo>
                  <a:pt x="17973" y="99"/>
                  <a:pt x="14138" y="615"/>
                  <a:pt x="10286" y="1611"/>
                </a:cubicBezTo>
                <a:cubicBezTo>
                  <a:pt x="6435" y="2608"/>
                  <a:pt x="2969" y="3985"/>
                  <a:pt x="0" y="5572"/>
                </a:cubicBezTo>
                <a:close/>
              </a:path>
            </a:pathLst>
          </a:custGeom>
          <a:solidFill>
            <a:srgbClr val="0097C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39"/>
          <p:cNvSpPr/>
          <p:nvPr/>
        </p:nvSpPr>
        <p:spPr>
          <a:xfrm>
            <a:off x="8153779" y="2924193"/>
            <a:ext cx="3169" cy="1640"/>
          </a:xfrm>
          <a:custGeom>
            <a:rect b="b" l="l" r="r" t="t"/>
            <a:pathLst>
              <a:path extrusionOk="0" h="21600" w="21600">
                <a:moveTo>
                  <a:pt x="17127" y="0"/>
                </a:moveTo>
                <a:lnTo>
                  <a:pt x="0" y="11520"/>
                </a:lnTo>
                <a:cubicBezTo>
                  <a:pt x="745" y="14400"/>
                  <a:pt x="745" y="18720"/>
                  <a:pt x="1491" y="21600"/>
                </a:cubicBezTo>
                <a:lnTo>
                  <a:pt x="21600" y="8640"/>
                </a:lnTo>
                <a:cubicBezTo>
                  <a:pt x="20109" y="5760"/>
                  <a:pt x="18618" y="2880"/>
                  <a:pt x="17127" y="0"/>
                </a:cubicBez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39"/>
          <p:cNvSpPr/>
          <p:nvPr/>
        </p:nvSpPr>
        <p:spPr>
          <a:xfrm>
            <a:off x="7957139" y="2989740"/>
            <a:ext cx="2950" cy="1750"/>
          </a:xfrm>
          <a:custGeom>
            <a:rect b="b" l="l" r="r" t="t"/>
            <a:pathLst>
              <a:path extrusionOk="0" h="21600" w="21600">
                <a:moveTo>
                  <a:pt x="801" y="10800"/>
                </a:moveTo>
                <a:cubicBezTo>
                  <a:pt x="801" y="14850"/>
                  <a:pt x="0" y="18900"/>
                  <a:pt x="0" y="21600"/>
                </a:cubicBezTo>
                <a:lnTo>
                  <a:pt x="21600" y="9450"/>
                </a:lnTo>
                <a:cubicBezTo>
                  <a:pt x="20799" y="6750"/>
                  <a:pt x="19999" y="2700"/>
                  <a:pt x="19198" y="0"/>
                </a:cubicBezTo>
                <a:lnTo>
                  <a:pt x="801" y="10800"/>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39"/>
          <p:cNvSpPr/>
          <p:nvPr/>
        </p:nvSpPr>
        <p:spPr>
          <a:xfrm>
            <a:off x="6678975" y="5753634"/>
            <a:ext cx="562052" cy="405297"/>
          </a:xfrm>
          <a:custGeom>
            <a:rect b="b" l="l" r="r" t="t"/>
            <a:pathLst>
              <a:path extrusionOk="0" h="21600" w="21375">
                <a:moveTo>
                  <a:pt x="21342" y="21455"/>
                </a:moveTo>
                <a:cubicBezTo>
                  <a:pt x="20494" y="21466"/>
                  <a:pt x="19684" y="20692"/>
                  <a:pt x="19381" y="19446"/>
                </a:cubicBezTo>
                <a:cubicBezTo>
                  <a:pt x="19082" y="18217"/>
                  <a:pt x="19377" y="16931"/>
                  <a:pt x="20033" y="16209"/>
                </a:cubicBezTo>
                <a:lnTo>
                  <a:pt x="19996" y="16052"/>
                </a:lnTo>
                <a:cubicBezTo>
                  <a:pt x="18662" y="16646"/>
                  <a:pt x="17029" y="14823"/>
                  <a:pt x="16331" y="11953"/>
                </a:cubicBezTo>
                <a:cubicBezTo>
                  <a:pt x="15633" y="9077"/>
                  <a:pt x="16136" y="6241"/>
                  <a:pt x="17449" y="5572"/>
                </a:cubicBezTo>
                <a:lnTo>
                  <a:pt x="17411" y="5415"/>
                </a:lnTo>
                <a:cubicBezTo>
                  <a:pt x="16576" y="5409"/>
                  <a:pt x="15783" y="4640"/>
                  <a:pt x="15484" y="3406"/>
                </a:cubicBezTo>
                <a:cubicBezTo>
                  <a:pt x="15180" y="2160"/>
                  <a:pt x="15484" y="850"/>
                  <a:pt x="16165" y="134"/>
                </a:cubicBezTo>
                <a:lnTo>
                  <a:pt x="16132" y="0"/>
                </a:lnTo>
                <a:lnTo>
                  <a:pt x="13681" y="2888"/>
                </a:lnTo>
                <a:lnTo>
                  <a:pt x="5189" y="12890"/>
                </a:lnTo>
                <a:lnTo>
                  <a:pt x="236" y="18724"/>
                </a:lnTo>
                <a:cubicBezTo>
                  <a:pt x="-225" y="19265"/>
                  <a:pt x="33" y="20313"/>
                  <a:pt x="631" y="20354"/>
                </a:cubicBezTo>
                <a:lnTo>
                  <a:pt x="7096" y="20744"/>
                </a:lnTo>
                <a:lnTo>
                  <a:pt x="18176" y="21408"/>
                </a:lnTo>
                <a:lnTo>
                  <a:pt x="21375" y="21600"/>
                </a:lnTo>
                <a:lnTo>
                  <a:pt x="21342" y="21455"/>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39"/>
          <p:cNvSpPr/>
          <p:nvPr/>
        </p:nvSpPr>
        <p:spPr>
          <a:xfrm>
            <a:off x="6678974" y="5993973"/>
            <a:ext cx="185954" cy="147044"/>
          </a:xfrm>
          <a:custGeom>
            <a:rect b="b" l="l" r="r" t="t"/>
            <a:pathLst>
              <a:path extrusionOk="0" h="21600" w="20938">
                <a:moveTo>
                  <a:pt x="15366" y="0"/>
                </a:moveTo>
                <a:lnTo>
                  <a:pt x="704" y="15967"/>
                </a:lnTo>
                <a:cubicBezTo>
                  <a:pt x="-662" y="17444"/>
                  <a:pt x="88" y="20332"/>
                  <a:pt x="1860" y="20445"/>
                </a:cubicBezTo>
                <a:lnTo>
                  <a:pt x="20938" y="21600"/>
                </a:lnTo>
                <a:cubicBezTo>
                  <a:pt x="20840" y="17973"/>
                  <a:pt x="20323" y="14138"/>
                  <a:pt x="19327" y="10286"/>
                </a:cubicBezTo>
                <a:cubicBezTo>
                  <a:pt x="18330" y="6435"/>
                  <a:pt x="16965" y="2969"/>
                  <a:pt x="15366" y="0"/>
                </a:cubicBezTo>
                <a:close/>
              </a:path>
            </a:pathLst>
          </a:custGeom>
          <a:solidFill>
            <a:srgbClr val="E54F4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39"/>
          <p:cNvSpPr/>
          <p:nvPr/>
        </p:nvSpPr>
        <p:spPr>
          <a:xfrm>
            <a:off x="7203350" y="6048595"/>
            <a:ext cx="1640" cy="3169"/>
          </a:xfrm>
          <a:custGeom>
            <a:rect b="b" l="l" r="r" t="t"/>
            <a:pathLst>
              <a:path extrusionOk="0" h="21600" w="21600">
                <a:moveTo>
                  <a:pt x="21600" y="17127"/>
                </a:moveTo>
                <a:lnTo>
                  <a:pt x="10080" y="0"/>
                </a:lnTo>
                <a:cubicBezTo>
                  <a:pt x="7200" y="745"/>
                  <a:pt x="2880" y="745"/>
                  <a:pt x="0" y="1491"/>
                </a:cubicBezTo>
                <a:lnTo>
                  <a:pt x="12960" y="21600"/>
                </a:lnTo>
                <a:cubicBezTo>
                  <a:pt x="15840" y="20109"/>
                  <a:pt x="18720" y="18618"/>
                  <a:pt x="21600" y="17127"/>
                </a:cubicBez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39"/>
          <p:cNvSpPr/>
          <p:nvPr/>
        </p:nvSpPr>
        <p:spPr>
          <a:xfrm>
            <a:off x="7137803" y="5851955"/>
            <a:ext cx="1750" cy="2950"/>
          </a:xfrm>
          <a:custGeom>
            <a:rect b="b" l="l" r="r" t="t"/>
            <a:pathLst>
              <a:path extrusionOk="0" h="21600" w="21600">
                <a:moveTo>
                  <a:pt x="10800" y="801"/>
                </a:moveTo>
                <a:cubicBezTo>
                  <a:pt x="6750" y="801"/>
                  <a:pt x="2700" y="0"/>
                  <a:pt x="0" y="0"/>
                </a:cubicBezTo>
                <a:lnTo>
                  <a:pt x="12150" y="21600"/>
                </a:lnTo>
                <a:cubicBezTo>
                  <a:pt x="14850" y="20799"/>
                  <a:pt x="18900" y="19999"/>
                  <a:pt x="21600" y="19198"/>
                </a:cubicBezTo>
                <a:lnTo>
                  <a:pt x="10800" y="801"/>
                </a:lnTo>
                <a:close/>
              </a:path>
            </a:pathLst>
          </a:custGeom>
          <a:solidFill>
            <a:srgbClr val="EED6C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39"/>
          <p:cNvSpPr txBox="1"/>
          <p:nvPr/>
        </p:nvSpPr>
        <p:spPr>
          <a:xfrm>
            <a:off x="8756205" y="2233554"/>
            <a:ext cx="2670932" cy="954107"/>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b="1" lang="en-US" sz="2800">
                <a:solidFill>
                  <a:srgbClr val="0097C9"/>
                </a:solidFill>
                <a:latin typeface="Calibri"/>
                <a:ea typeface="Calibri"/>
                <a:cs typeface="Calibri"/>
                <a:sym typeface="Calibri"/>
              </a:rPr>
              <a:t>Articles: Alumni/ Industry experts </a:t>
            </a:r>
            <a:endParaRPr/>
          </a:p>
        </p:txBody>
      </p:sp>
      <p:sp>
        <p:nvSpPr>
          <p:cNvPr id="1124" name="Google Shape;1124;p39"/>
          <p:cNvSpPr txBox="1"/>
          <p:nvPr/>
        </p:nvSpPr>
        <p:spPr>
          <a:xfrm>
            <a:off x="2378231" y="1238196"/>
            <a:ext cx="2160239" cy="1815882"/>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b="1" lang="en-US" sz="2800">
                <a:solidFill>
                  <a:srgbClr val="ED8C17"/>
                </a:solidFill>
                <a:latin typeface="Calibri"/>
                <a:ea typeface="Calibri"/>
                <a:cs typeface="Calibri"/>
                <a:sym typeface="Calibri"/>
              </a:rPr>
              <a:t>Technical Articles : Students/ faculties</a:t>
            </a:r>
            <a:endParaRPr/>
          </a:p>
        </p:txBody>
      </p:sp>
      <p:sp>
        <p:nvSpPr>
          <p:cNvPr id="1125" name="Google Shape;1125;p39"/>
          <p:cNvSpPr txBox="1"/>
          <p:nvPr/>
        </p:nvSpPr>
        <p:spPr>
          <a:xfrm>
            <a:off x="1687941" y="4474706"/>
            <a:ext cx="2160239" cy="2246769"/>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b="1" lang="en-US" sz="2800">
                <a:solidFill>
                  <a:srgbClr val="42B56B"/>
                </a:solidFill>
                <a:latin typeface="Calibri"/>
                <a:ea typeface="Calibri"/>
                <a:cs typeface="Calibri"/>
                <a:sym typeface="Calibri"/>
              </a:rPr>
              <a:t>Non Technical Articles: Students/ faculties</a:t>
            </a:r>
            <a:endParaRPr/>
          </a:p>
          <a:p>
            <a:pPr indent="0" lvl="0" marL="0" marR="0" rtl="0" algn="l">
              <a:spcBef>
                <a:spcPts val="0"/>
              </a:spcBef>
              <a:spcAft>
                <a:spcPts val="0"/>
              </a:spcAft>
              <a:buNone/>
            </a:pPr>
            <a:r>
              <a:t/>
            </a:r>
            <a:endParaRPr b="1" sz="2800">
              <a:solidFill>
                <a:srgbClr val="42B56B"/>
              </a:solidFill>
              <a:latin typeface="Calibri"/>
              <a:ea typeface="Calibri"/>
              <a:cs typeface="Calibri"/>
              <a:sym typeface="Calibri"/>
            </a:endParaRPr>
          </a:p>
        </p:txBody>
      </p:sp>
      <p:sp>
        <p:nvSpPr>
          <p:cNvPr id="1126" name="Google Shape;1126;p39"/>
          <p:cNvSpPr txBox="1"/>
          <p:nvPr/>
        </p:nvSpPr>
        <p:spPr>
          <a:xfrm>
            <a:off x="8252119" y="5544275"/>
            <a:ext cx="2160239" cy="52322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b="1" lang="en-US" sz="2800">
                <a:solidFill>
                  <a:srgbClr val="E54F40"/>
                </a:solidFill>
                <a:latin typeface="Calibri"/>
                <a:ea typeface="Calibri"/>
                <a:cs typeface="Calibri"/>
                <a:sym typeface="Calibri"/>
              </a:rPr>
              <a:t>Interviews </a:t>
            </a:r>
            <a:endParaRPr/>
          </a:p>
        </p:txBody>
      </p:sp>
      <p:pic>
        <p:nvPicPr>
          <p:cNvPr id="1127" name="Google Shape;1127;p39">
            <a:hlinkClick r:id="rId3"/>
          </p:cNvPr>
          <p:cNvPicPr preferRelativeResize="0"/>
          <p:nvPr/>
        </p:nvPicPr>
        <p:blipFill rotWithShape="1">
          <a:blip r:embed="rId4">
            <a:alphaModFix/>
          </a:blip>
          <a:srcRect b="6386" l="44476" r="23845" t="15353"/>
          <a:stretch/>
        </p:blipFill>
        <p:spPr>
          <a:xfrm>
            <a:off x="5008675" y="2617768"/>
            <a:ext cx="1983588" cy="2755204"/>
          </a:xfrm>
          <a:prstGeom prst="rect">
            <a:avLst/>
          </a:prstGeom>
          <a:noFill/>
          <a:ln>
            <a:noFill/>
          </a:ln>
        </p:spPr>
      </p:pic>
      <p:pic>
        <p:nvPicPr>
          <p:cNvPr id="1128" name="Google Shape;1128;p39"/>
          <p:cNvPicPr preferRelativeResize="0"/>
          <p:nvPr/>
        </p:nvPicPr>
        <p:blipFill rotWithShape="1">
          <a:blip r:embed="rId5">
            <a:alphaModFix/>
          </a:blip>
          <a:srcRect b="0" l="0" r="0" t="0"/>
          <a:stretch/>
        </p:blipFill>
        <p:spPr>
          <a:xfrm>
            <a:off x="31768" y="1328577"/>
            <a:ext cx="2245060" cy="3188092"/>
          </a:xfrm>
          <a:prstGeom prst="rect">
            <a:avLst/>
          </a:prstGeom>
          <a:noFill/>
          <a:ln>
            <a:noFill/>
          </a:ln>
        </p:spPr>
      </p:pic>
      <p:pic>
        <p:nvPicPr>
          <p:cNvPr id="1129" name="Google Shape;1129;p39"/>
          <p:cNvPicPr preferRelativeResize="0"/>
          <p:nvPr/>
        </p:nvPicPr>
        <p:blipFill rotWithShape="1">
          <a:blip r:embed="rId6">
            <a:alphaModFix/>
          </a:blip>
          <a:srcRect b="0" l="0" r="0" t="0"/>
          <a:stretch/>
        </p:blipFill>
        <p:spPr>
          <a:xfrm>
            <a:off x="9996815" y="3821192"/>
            <a:ext cx="1885458" cy="2651149"/>
          </a:xfrm>
          <a:prstGeom prst="rect">
            <a:avLst/>
          </a:prstGeom>
          <a:noFill/>
          <a:ln>
            <a:noFill/>
          </a:ln>
        </p:spPr>
      </p:pic>
      <p:sp>
        <p:nvSpPr>
          <p:cNvPr id="1130" name="Google Shape;113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
          <p:cNvSpPr txBox="1"/>
          <p:nvPr>
            <p:ph idx="4294967295" type="title"/>
          </p:nvPr>
        </p:nvSpPr>
        <p:spPr>
          <a:xfrm>
            <a:off x="1524000" y="232229"/>
            <a:ext cx="9027886" cy="798286"/>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200">
                <a:solidFill>
                  <a:srgbClr val="002060"/>
                </a:solidFill>
                <a:latin typeface="Calibri"/>
                <a:ea typeface="Calibri"/>
                <a:cs typeface="Calibri"/>
                <a:sym typeface="Calibri"/>
              </a:rPr>
              <a:t>Compliance to Previous NBA findings-2011,2016 &amp; 2019</a:t>
            </a:r>
            <a:endParaRPr sz="3200">
              <a:solidFill>
                <a:srgbClr val="002060"/>
              </a:solidFill>
            </a:endParaRPr>
          </a:p>
        </p:txBody>
      </p:sp>
      <p:graphicFrame>
        <p:nvGraphicFramePr>
          <p:cNvPr id="535" name="Google Shape;535;p4"/>
          <p:cNvGraphicFramePr/>
          <p:nvPr/>
        </p:nvGraphicFramePr>
        <p:xfrm>
          <a:off x="325556" y="1331971"/>
          <a:ext cx="3000000" cy="3000000"/>
        </p:xfrm>
        <a:graphic>
          <a:graphicData uri="http://schemas.openxmlformats.org/drawingml/2006/table">
            <a:tbl>
              <a:tblPr>
                <a:noFill/>
                <a:tableStyleId>{B18D3D49-9A56-42DB-AAE9-AC7AC0861FBC}</a:tableStyleId>
              </a:tblPr>
              <a:tblGrid>
                <a:gridCol w="1366200"/>
                <a:gridCol w="4263425"/>
                <a:gridCol w="6236825"/>
              </a:tblGrid>
              <a:tr h="275675">
                <a:tc>
                  <a:txBody>
                    <a:bodyPr/>
                    <a:lstStyle/>
                    <a:p>
                      <a:pPr indent="0" lvl="0" marL="0" marR="0" rtl="0" algn="l">
                        <a:spcBef>
                          <a:spcPts val="0"/>
                        </a:spcBef>
                        <a:spcAft>
                          <a:spcPts val="0"/>
                        </a:spcAft>
                        <a:buNone/>
                      </a:pPr>
                      <a:r>
                        <a:rPr b="1" lang="en-US" sz="1600" u="none" cap="none" strike="noStrike"/>
                        <a:t>NBA Cycle</a:t>
                      </a:r>
                      <a:endParaRPr b="1" i="0" sz="1600" u="none" cap="none" strike="noStrike">
                        <a:solidFill>
                          <a:srgbClr val="000000"/>
                        </a:solidFill>
                        <a:latin typeface="Calibri"/>
                        <a:ea typeface="Calibri"/>
                        <a:cs typeface="Calibri"/>
                        <a:sym typeface="Calibri"/>
                      </a:endParaRPr>
                    </a:p>
                  </a:txBody>
                  <a:tcPr marT="6825" marB="0" marR="6825" marL="6825" anchor="ctr"/>
                </a:tc>
                <a:tc>
                  <a:txBody>
                    <a:bodyPr/>
                    <a:lstStyle/>
                    <a:p>
                      <a:pPr indent="0" lvl="0" marL="0" marR="0" rtl="0" algn="l">
                        <a:lnSpc>
                          <a:spcPct val="100000"/>
                        </a:lnSpc>
                        <a:spcBef>
                          <a:spcPts val="0"/>
                        </a:spcBef>
                        <a:spcAft>
                          <a:spcPts val="0"/>
                        </a:spcAft>
                        <a:buClr>
                          <a:schemeClr val="dk1"/>
                        </a:buClr>
                        <a:buSzPts val="1600"/>
                        <a:buFont typeface="Calibri"/>
                        <a:buNone/>
                      </a:pPr>
                      <a:r>
                        <a:rPr b="1" lang="en-US" sz="1600" u="none" cap="none" strike="noStrike"/>
                        <a:t>Findings  (Criteria wise )</a:t>
                      </a:r>
                      <a:endParaRPr b="1" i="0" sz="1600" u="none" cap="none" strike="noStrike">
                        <a:solidFill>
                          <a:srgbClr val="0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b="1" lang="en-US" sz="1600" u="none" cap="none" strike="noStrike"/>
                        <a:t>Status as on AY 2021-22 (June 22)</a:t>
                      </a:r>
                      <a:endParaRPr b="1" i="0" sz="1600" u="none" cap="none" strike="noStrike">
                        <a:solidFill>
                          <a:srgbClr val="000000"/>
                        </a:solidFill>
                        <a:latin typeface="Calibri"/>
                        <a:ea typeface="Calibri"/>
                        <a:cs typeface="Calibri"/>
                        <a:sym typeface="Calibri"/>
                      </a:endParaRPr>
                    </a:p>
                  </a:txBody>
                  <a:tcPr marT="6825" marB="0" marR="6825" marL="6825" anchor="ctr"/>
                </a:tc>
              </a:tr>
              <a:tr h="543850">
                <a:tc rowSpan="7">
                  <a:txBody>
                    <a:bodyPr/>
                    <a:lstStyle/>
                    <a:p>
                      <a:pPr indent="0" lvl="0" marL="0" marR="0" rtl="0" algn="ctr">
                        <a:spcBef>
                          <a:spcPts val="0"/>
                        </a:spcBef>
                        <a:spcAft>
                          <a:spcPts val="0"/>
                        </a:spcAft>
                        <a:buNone/>
                      </a:pPr>
                      <a:r>
                        <a:rPr b="1" lang="en-US" sz="1600" u="none" cap="none" strike="noStrike">
                          <a:solidFill>
                            <a:srgbClr val="C00000"/>
                          </a:solidFill>
                        </a:rPr>
                        <a:t>Cycle 2</a:t>
                      </a:r>
                      <a:br>
                        <a:rPr b="1" lang="en-US" sz="1600" u="none" cap="none" strike="noStrike">
                          <a:solidFill>
                            <a:srgbClr val="C00000"/>
                          </a:solidFill>
                        </a:rPr>
                      </a:br>
                      <a:r>
                        <a:rPr b="1" lang="en-US" sz="1600" u="none" cap="none" strike="noStrike">
                          <a:solidFill>
                            <a:srgbClr val="C00000"/>
                          </a:solidFill>
                        </a:rPr>
                        <a:t>2016-19</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Process is not properly documented for VMS and PEO achievement</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Available and disseminated at website, admission brochure , magazine, prominent places, etc.</a:t>
                      </a:r>
                      <a:r>
                        <a:rPr b="1" lang="en-US" sz="1600" u="none" cap="none" strike="noStrike">
                          <a:solidFill>
                            <a:srgbClr val="C00000"/>
                          </a:solidFill>
                        </a:rPr>
                        <a:t> (1.1)</a:t>
                      </a:r>
                      <a:endParaRPr b="0" i="0" sz="1600" u="none" cap="none" strike="noStrike">
                        <a:solidFill>
                          <a:srgbClr val="000000"/>
                        </a:solidFill>
                        <a:latin typeface="Calibri"/>
                        <a:ea typeface="Calibri"/>
                        <a:cs typeface="Calibri"/>
                        <a:sym typeface="Calibri"/>
                      </a:endParaRPr>
                    </a:p>
                  </a:txBody>
                  <a:tcPr marT="6825" marB="0" marR="6825" marL="6825" anchor="ctr"/>
                </a:tc>
              </a:tr>
              <a:tr h="543850">
                <a:tc vMerge="1"/>
                <a:tc>
                  <a:txBody>
                    <a:bodyPr/>
                    <a:lstStyle/>
                    <a:p>
                      <a:pPr indent="0" lvl="0" marL="0" marR="0" rtl="0" algn="l">
                        <a:spcBef>
                          <a:spcPts val="0"/>
                        </a:spcBef>
                        <a:spcAft>
                          <a:spcPts val="0"/>
                        </a:spcAft>
                        <a:buNone/>
                      </a:pPr>
                      <a:r>
                        <a:rPr lang="en-US" sz="1600" u="none" cap="none" strike="noStrike"/>
                        <a:t>PEOs Dissemination is limited &amp; improper also should reflect carrier accomplishment</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since 2016 PEOs are disseminated and reflects carrier accomplishment </a:t>
                      </a:r>
                      <a:r>
                        <a:rPr b="1" lang="en-US" sz="1600" u="none" cap="none" strike="noStrike">
                          <a:solidFill>
                            <a:srgbClr val="C00000"/>
                          </a:solidFill>
                        </a:rPr>
                        <a:t>(1.2)</a:t>
                      </a:r>
                      <a:endParaRPr b="0" i="0" sz="1600" u="none" cap="none" strike="noStrike">
                        <a:solidFill>
                          <a:srgbClr val="000000"/>
                        </a:solidFill>
                        <a:latin typeface="Calibri"/>
                        <a:ea typeface="Calibri"/>
                        <a:cs typeface="Calibri"/>
                        <a:sym typeface="Calibri"/>
                      </a:endParaRPr>
                    </a:p>
                  </a:txBody>
                  <a:tcPr marT="6825" marB="0" marR="6825" marL="6825" anchor="ctr"/>
                </a:tc>
              </a:tr>
              <a:tr h="275675">
                <a:tc vMerge="1"/>
                <a:tc>
                  <a:txBody>
                    <a:bodyPr/>
                    <a:lstStyle/>
                    <a:p>
                      <a:pPr indent="0" lvl="0" marL="0" marR="0" rtl="0" algn="l">
                        <a:spcBef>
                          <a:spcPts val="0"/>
                        </a:spcBef>
                        <a:spcAft>
                          <a:spcPts val="0"/>
                        </a:spcAft>
                        <a:buNone/>
                      </a:pPr>
                      <a:r>
                        <a:rPr lang="en-US" sz="1600" u="none" cap="none" strike="noStrike"/>
                        <a:t>Displays in Class should be more visible</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Disseminated / Available since 2016 </a:t>
                      </a:r>
                      <a:r>
                        <a:rPr b="1" lang="en-US" sz="1600" u="none" cap="none" strike="noStrike">
                          <a:solidFill>
                            <a:srgbClr val="C00000"/>
                          </a:solidFill>
                        </a:rPr>
                        <a:t>(1.2) </a:t>
                      </a:r>
                      <a:endParaRPr b="0" i="0" sz="1600" u="none" cap="none" strike="noStrike">
                        <a:solidFill>
                          <a:srgbClr val="000000"/>
                        </a:solidFill>
                        <a:latin typeface="Calibri"/>
                        <a:ea typeface="Calibri"/>
                        <a:cs typeface="Calibri"/>
                        <a:sym typeface="Calibri"/>
                      </a:endParaRPr>
                    </a:p>
                  </a:txBody>
                  <a:tcPr marT="6825" marB="0" marR="6825" marL="6825" anchor="ctr"/>
                </a:tc>
              </a:tr>
              <a:tr h="504550">
                <a:tc vMerge="1"/>
                <a:tc>
                  <a:txBody>
                    <a:bodyPr/>
                    <a:lstStyle/>
                    <a:p>
                      <a:pPr indent="0" lvl="0" marL="0" marR="0" rtl="0" algn="l">
                        <a:spcBef>
                          <a:spcPts val="0"/>
                        </a:spcBef>
                        <a:spcAft>
                          <a:spcPts val="0"/>
                        </a:spcAft>
                        <a:buNone/>
                      </a:pPr>
                      <a:r>
                        <a:rPr lang="en-US" sz="1600" u="none" cap="none" strike="noStrike"/>
                        <a:t>Inadequate stakeholder involvement</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stack holders are involved through Advisory meetings, BOS, leadership meets, Academic council, technical magazine, seminars , etc </a:t>
                      </a:r>
                      <a:r>
                        <a:rPr b="1" lang="en-US" sz="1600" u="none" cap="none" strike="noStrike">
                          <a:solidFill>
                            <a:srgbClr val="C00000"/>
                          </a:solidFill>
                        </a:rPr>
                        <a:t>(1.4)</a:t>
                      </a:r>
                      <a:endParaRPr b="0" i="0" sz="1600" u="none" cap="none" strike="noStrike">
                        <a:solidFill>
                          <a:srgbClr val="000000"/>
                        </a:solidFill>
                        <a:latin typeface="Calibri"/>
                        <a:ea typeface="Calibri"/>
                        <a:cs typeface="Calibri"/>
                        <a:sym typeface="Calibri"/>
                      </a:endParaRPr>
                    </a:p>
                  </a:txBody>
                  <a:tcPr marT="6825" marB="0" marR="6825" marL="6825" anchor="ctr"/>
                </a:tc>
              </a:tr>
              <a:tr h="543850">
                <a:tc vMerge="1"/>
                <a:tc>
                  <a:txBody>
                    <a:bodyPr/>
                    <a:lstStyle/>
                    <a:p>
                      <a:pPr indent="0" lvl="0" marL="0" marR="0" rtl="0" algn="l">
                        <a:spcBef>
                          <a:spcPts val="0"/>
                        </a:spcBef>
                        <a:spcAft>
                          <a:spcPts val="0"/>
                        </a:spcAft>
                        <a:buNone/>
                      </a:pPr>
                      <a:r>
                        <a:rPr lang="en-US" sz="1600" u="none" cap="none" strike="noStrike"/>
                        <a:t>Only Term test marks are considered for CO attainment</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ISE, ESE, projects, practical's, FA and course survey are considered for CO attainment </a:t>
                      </a:r>
                      <a:r>
                        <a:rPr b="1" lang="en-US" sz="1600" u="none" cap="none" strike="noStrike">
                          <a:solidFill>
                            <a:srgbClr val="C00000"/>
                          </a:solidFill>
                        </a:rPr>
                        <a:t>(2.2, 2.3)</a:t>
                      </a:r>
                      <a:endParaRPr b="0" i="0" sz="1600" u="none" cap="none" strike="noStrike">
                        <a:solidFill>
                          <a:srgbClr val="000000"/>
                        </a:solidFill>
                        <a:latin typeface="Calibri"/>
                        <a:ea typeface="Calibri"/>
                        <a:cs typeface="Calibri"/>
                        <a:sym typeface="Calibri"/>
                      </a:endParaRPr>
                    </a:p>
                  </a:txBody>
                  <a:tcPr marT="6825" marB="0" marR="6825" marL="6825" anchor="ctr"/>
                </a:tc>
              </a:tr>
              <a:tr h="1002150">
                <a:tc vMerge="1"/>
                <a:tc>
                  <a:txBody>
                    <a:bodyPr/>
                    <a:lstStyle/>
                    <a:p>
                      <a:pPr indent="0" lvl="0" marL="0" marR="0" rtl="0" algn="l">
                        <a:spcBef>
                          <a:spcPts val="0"/>
                        </a:spcBef>
                        <a:spcAft>
                          <a:spcPts val="0"/>
                        </a:spcAft>
                        <a:buNone/>
                      </a:pPr>
                      <a:r>
                        <a:rPr lang="en-US" sz="1600" u="none" cap="none" strike="noStrike"/>
                        <a:t>Faculty qualification, publication and interaction to outside world should be improved</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Improvement in consistent faculty qualification, publication and interaction with outside world though contribution towards syllabus setting, question paper setting, consultancy, funded projects, etc. </a:t>
                      </a:r>
                      <a:r>
                        <a:rPr b="1" lang="en-US" sz="1600" u="none" cap="none" strike="noStrike">
                          <a:solidFill>
                            <a:srgbClr val="C00000"/>
                          </a:solidFill>
                        </a:rPr>
                        <a:t>(5.3, 5.6)</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6825" marB="0" marR="6825" marL="6825" anchor="ctr"/>
                </a:tc>
              </a:tr>
              <a:tr h="275675">
                <a:tc vMerge="1"/>
                <a:tc>
                  <a:txBody>
                    <a:bodyPr/>
                    <a:lstStyle/>
                    <a:p>
                      <a:pPr indent="0" lvl="0" marL="0" marR="0" rtl="0" algn="l">
                        <a:spcBef>
                          <a:spcPts val="0"/>
                        </a:spcBef>
                        <a:spcAft>
                          <a:spcPts val="0"/>
                        </a:spcAft>
                        <a:buNone/>
                      </a:pPr>
                      <a:r>
                        <a:rPr lang="en-US" sz="1600" u="none" cap="none" strike="noStrike"/>
                        <a:t>Inadequate faculty room</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 Faculty rooms size are now as per AICTE requirement </a:t>
                      </a:r>
                      <a:r>
                        <a:rPr b="1" lang="en-US" sz="1600" u="none" cap="none" strike="noStrike">
                          <a:solidFill>
                            <a:srgbClr val="C00000"/>
                          </a:solidFill>
                        </a:rPr>
                        <a:t>(6.3)</a:t>
                      </a:r>
                      <a:endParaRPr b="0" i="0" sz="1600" u="none" cap="none" strike="noStrike">
                        <a:solidFill>
                          <a:srgbClr val="000000"/>
                        </a:solidFill>
                        <a:latin typeface="Calibri"/>
                        <a:ea typeface="Calibri"/>
                        <a:cs typeface="Calibri"/>
                        <a:sym typeface="Calibri"/>
                      </a:endParaRPr>
                    </a:p>
                  </a:txBody>
                  <a:tcPr marT="6825" marB="0" marR="6825" marL="6825" anchor="ctr"/>
                </a:tc>
              </a:tr>
              <a:tr h="880325">
                <a:tc rowSpan="2">
                  <a:txBody>
                    <a:bodyPr/>
                    <a:lstStyle/>
                    <a:p>
                      <a:pPr indent="0" lvl="0" marL="0" marR="0" rtl="0" algn="ctr">
                        <a:lnSpc>
                          <a:spcPct val="100000"/>
                        </a:lnSpc>
                        <a:spcBef>
                          <a:spcPts val="0"/>
                        </a:spcBef>
                        <a:spcAft>
                          <a:spcPts val="0"/>
                        </a:spcAft>
                        <a:buClr>
                          <a:srgbClr val="C00000"/>
                        </a:buClr>
                        <a:buSzPts val="1600"/>
                        <a:buFont typeface="Calibri"/>
                        <a:buNone/>
                      </a:pPr>
                      <a:r>
                        <a:rPr b="1" lang="en-US" sz="1600" u="none" cap="none" strike="noStrike">
                          <a:solidFill>
                            <a:srgbClr val="C00000"/>
                          </a:solidFill>
                        </a:rPr>
                        <a:t>Cycle 3</a:t>
                      </a:r>
                      <a:br>
                        <a:rPr b="1" lang="en-US" sz="1600" u="none" cap="none" strike="noStrike">
                          <a:solidFill>
                            <a:srgbClr val="C00000"/>
                          </a:solidFill>
                        </a:rPr>
                      </a:br>
                      <a:r>
                        <a:rPr b="1" lang="en-US" sz="1600" u="none" cap="none" strike="noStrike">
                          <a:solidFill>
                            <a:srgbClr val="C00000"/>
                          </a:solidFill>
                        </a:rPr>
                        <a:t>2019-22</a:t>
                      </a:r>
                      <a:endParaRPr/>
                    </a:p>
                    <a:p>
                      <a:pPr indent="0" lvl="0" marL="0" marR="0" rtl="0" algn="ctr">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Faculty student ratio in the department under consideration (Averaged over previous three academic years including Current Academic Year</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b="0" i="0" lang="en-US" sz="1600" u="none" cap="none" strike="noStrike">
                          <a:solidFill>
                            <a:srgbClr val="000000"/>
                          </a:solidFill>
                          <a:latin typeface="Calibri"/>
                          <a:ea typeface="Calibri"/>
                          <a:cs typeface="Calibri"/>
                          <a:sym typeface="Calibri"/>
                        </a:rPr>
                        <a:t>SFR is maintained to 18.01 against as required by NBA is 20:1 </a:t>
                      </a:r>
                      <a:r>
                        <a:rPr lang="en-US" sz="1600" u="none" cap="none" strike="noStrike"/>
                        <a:t>.)  </a:t>
                      </a:r>
                      <a:r>
                        <a:rPr b="1" lang="en-US" sz="1600" u="none" cap="none" strike="noStrike">
                          <a:solidFill>
                            <a:srgbClr val="C00000"/>
                          </a:solidFill>
                        </a:rPr>
                        <a:t>(5.1)</a:t>
                      </a:r>
                      <a:endParaRPr b="0" i="0" sz="16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6825" marB="0" marR="6825" marL="6825" anchor="ctr"/>
                </a:tc>
              </a:tr>
              <a:tr h="543850">
                <a:tc vMerge="1"/>
                <a:tc>
                  <a:txBody>
                    <a:bodyPr/>
                    <a:lstStyle/>
                    <a:p>
                      <a:pPr indent="0" lvl="0" marL="0" marR="0" rtl="0" algn="l">
                        <a:spcBef>
                          <a:spcPts val="0"/>
                        </a:spcBef>
                        <a:spcAft>
                          <a:spcPts val="0"/>
                        </a:spcAft>
                        <a:buNone/>
                      </a:pPr>
                      <a:r>
                        <a:rPr lang="en-US" sz="1600" u="none" cap="none" strike="noStrike"/>
                        <a:t>Number of available Ph.Ds. in the department are inadequate</a:t>
                      </a:r>
                      <a:endParaRPr b="1" i="0" sz="1600" u="none" cap="none" strike="noStrike">
                        <a:solidFill>
                          <a:srgbClr val="C00000"/>
                        </a:solidFill>
                        <a:latin typeface="Calibri"/>
                        <a:ea typeface="Calibri"/>
                        <a:cs typeface="Calibri"/>
                        <a:sym typeface="Calibri"/>
                      </a:endParaRPr>
                    </a:p>
                  </a:txBody>
                  <a:tcPr marT="6825" marB="0" marR="6825" marL="6825" anchor="ctr"/>
                </a:tc>
                <a:tc>
                  <a:txBody>
                    <a:bodyPr/>
                    <a:lstStyle/>
                    <a:p>
                      <a:pPr indent="0" lvl="0" marL="0" marR="0" rtl="0" algn="l">
                        <a:spcBef>
                          <a:spcPts val="0"/>
                        </a:spcBef>
                        <a:spcAft>
                          <a:spcPts val="0"/>
                        </a:spcAft>
                        <a:buNone/>
                      </a:pPr>
                      <a:r>
                        <a:rPr lang="en-US" sz="1600" u="none" cap="none" strike="noStrike"/>
                        <a:t>Number of available Ph.Ds. in the department for A.Y 2021-22 is 32%. </a:t>
                      </a:r>
                      <a:r>
                        <a:rPr b="1" lang="en-US" sz="1600" u="none" cap="none" strike="noStrike">
                          <a:solidFill>
                            <a:srgbClr val="C00000"/>
                          </a:solidFill>
                        </a:rPr>
                        <a:t>(5.3)</a:t>
                      </a:r>
                      <a:endParaRPr b="0" i="0" sz="1600" u="none" cap="none" strike="noStrike">
                        <a:solidFill>
                          <a:srgbClr val="000000"/>
                        </a:solidFill>
                        <a:latin typeface="Calibri"/>
                        <a:ea typeface="Calibri"/>
                        <a:cs typeface="Calibri"/>
                        <a:sym typeface="Calibri"/>
                      </a:endParaRPr>
                    </a:p>
                  </a:txBody>
                  <a:tcPr marT="6825" marB="0" marR="6825" marL="6825" anchor="ctr"/>
                </a:tc>
              </a:tr>
            </a:tbl>
          </a:graphicData>
        </a:graphic>
      </p:graphicFrame>
      <p:sp>
        <p:nvSpPr>
          <p:cNvPr id="536" name="Google Shape;5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40"/>
          <p:cNvSpPr txBox="1"/>
          <p:nvPr>
            <p:ph idx="2" type="body"/>
          </p:nvPr>
        </p:nvSpPr>
        <p:spPr>
          <a:xfrm>
            <a:off x="1524000" y="2014380"/>
            <a:ext cx="9144000" cy="2286507"/>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D0001"/>
              </a:buClr>
              <a:buSzPts val="4400"/>
              <a:buNone/>
            </a:pPr>
            <a:r>
              <a:rPr b="1" lang="en-US" sz="4400">
                <a:solidFill>
                  <a:srgbClr val="9D0001"/>
                </a:solidFill>
                <a:latin typeface="Calibri"/>
                <a:ea typeface="Calibri"/>
                <a:cs typeface="Calibri"/>
                <a:sym typeface="Calibri"/>
              </a:rPr>
              <a:t>Criteria 5:</a:t>
            </a:r>
            <a:endParaRPr/>
          </a:p>
          <a:p>
            <a:pPr indent="0" lvl="0" marL="0" rtl="0" algn="ctr">
              <a:lnSpc>
                <a:spcPct val="90000"/>
              </a:lnSpc>
              <a:spcBef>
                <a:spcPts val="880"/>
              </a:spcBef>
              <a:spcAft>
                <a:spcPts val="0"/>
              </a:spcAft>
              <a:buClr>
                <a:srgbClr val="9D0001"/>
              </a:buClr>
              <a:buSzPts val="4400"/>
              <a:buNone/>
            </a:pPr>
            <a:r>
              <a:rPr b="1" lang="en-US" sz="4400">
                <a:solidFill>
                  <a:srgbClr val="9D0001"/>
                </a:solidFill>
                <a:latin typeface="Calibri"/>
                <a:ea typeface="Calibri"/>
                <a:cs typeface="Calibri"/>
                <a:sym typeface="Calibri"/>
              </a:rPr>
              <a:t>Faculty Information &amp; Contributions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41"/>
          <p:cNvSpPr txBox="1"/>
          <p:nvPr>
            <p:ph type="title"/>
          </p:nvPr>
        </p:nvSpPr>
        <p:spPr>
          <a:xfrm>
            <a:off x="1924240" y="304799"/>
            <a:ext cx="7886362" cy="70353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Faculty</a:t>
            </a:r>
            <a:r>
              <a:rPr lang="en-US" sz="4000">
                <a:solidFill>
                  <a:srgbClr val="002060"/>
                </a:solidFill>
                <a:latin typeface="Calibri"/>
                <a:ea typeface="Calibri"/>
                <a:cs typeface="Calibri"/>
                <a:sym typeface="Calibri"/>
              </a:rPr>
              <a:t> </a:t>
            </a:r>
            <a:r>
              <a:rPr b="1" lang="en-US" sz="4000">
                <a:solidFill>
                  <a:srgbClr val="002060"/>
                </a:solidFill>
                <a:latin typeface="Calibri"/>
                <a:ea typeface="Calibri"/>
                <a:cs typeface="Calibri"/>
                <a:sym typeface="Calibri"/>
              </a:rPr>
              <a:t>Information</a:t>
            </a:r>
            <a:endParaRPr/>
          </a:p>
        </p:txBody>
      </p:sp>
      <p:sp>
        <p:nvSpPr>
          <p:cNvPr id="1142" name="Google Shape;114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143" name="Google Shape;1143;p41"/>
          <p:cNvGraphicFramePr/>
          <p:nvPr/>
        </p:nvGraphicFramePr>
        <p:xfrm>
          <a:off x="6307667" y="1079463"/>
          <a:ext cx="4572000" cy="2743200"/>
        </p:xfrm>
        <a:graphic>
          <a:graphicData uri="http://schemas.openxmlformats.org/drawingml/2006/chart">
            <c:chart r:id="rId3"/>
          </a:graphicData>
        </a:graphic>
      </p:graphicFrame>
      <p:graphicFrame>
        <p:nvGraphicFramePr>
          <p:cNvPr id="1144" name="Google Shape;1144;p41"/>
          <p:cNvGraphicFramePr/>
          <p:nvPr/>
        </p:nvGraphicFramePr>
        <p:xfrm>
          <a:off x="1483926" y="4115208"/>
          <a:ext cx="4701719" cy="2743200"/>
        </p:xfrm>
        <a:graphic>
          <a:graphicData uri="http://schemas.openxmlformats.org/drawingml/2006/chart">
            <c:chart r:id="rId4"/>
          </a:graphicData>
        </a:graphic>
      </p:graphicFrame>
      <p:graphicFrame>
        <p:nvGraphicFramePr>
          <p:cNvPr id="1145" name="Google Shape;1145;p41"/>
          <p:cNvGraphicFramePr/>
          <p:nvPr/>
        </p:nvGraphicFramePr>
        <p:xfrm>
          <a:off x="6324600" y="4029483"/>
          <a:ext cx="4572000" cy="2691992"/>
        </p:xfrm>
        <a:graphic>
          <a:graphicData uri="http://schemas.openxmlformats.org/drawingml/2006/chart">
            <c:chart r:id="rId5"/>
          </a:graphicData>
        </a:graphic>
      </p:graphicFrame>
      <p:graphicFrame>
        <p:nvGraphicFramePr>
          <p:cNvPr id="1146" name="Google Shape;1146;p41"/>
          <p:cNvGraphicFramePr/>
          <p:nvPr/>
        </p:nvGraphicFramePr>
        <p:xfrm>
          <a:off x="1483925" y="1079463"/>
          <a:ext cx="4701720" cy="2743200"/>
        </p:xfrm>
        <a:graphic>
          <a:graphicData uri="http://schemas.openxmlformats.org/drawingml/2006/chart">
            <c:chart r:id="rId6"/>
          </a:graphicData>
        </a:graphic>
      </p:graphicFrame>
      <p:sp>
        <p:nvSpPr>
          <p:cNvPr id="1147" name="Google Shape;1147;p41"/>
          <p:cNvSpPr txBox="1"/>
          <p:nvPr/>
        </p:nvSpPr>
        <p:spPr>
          <a:xfrm>
            <a:off x="0" y="5113869"/>
            <a:ext cx="156882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70C0"/>
                </a:solidFill>
                <a:latin typeface="Calibri"/>
                <a:ea typeface="Calibri"/>
                <a:cs typeface="Calibri"/>
                <a:sym typeface="Calibri"/>
              </a:rPr>
              <a:t>Faculty List from AY </a:t>
            </a:r>
            <a:r>
              <a:rPr lang="en-US" sz="1400" u="sng">
                <a:solidFill>
                  <a:srgbClr val="0070C0"/>
                </a:solidFill>
                <a:latin typeface="Calibri"/>
                <a:ea typeface="Calibri"/>
                <a:cs typeface="Calibri"/>
                <a:sym typeface="Calibri"/>
                <a:hlinkClick r:id="rId7">
                  <a:extLst>
                    <a:ext uri="{A12FA001-AC4F-418D-AE19-62706E023703}">
                      <ahyp:hlinkClr val="tx"/>
                    </a:ext>
                  </a:extLst>
                </a:hlinkClick>
              </a:rPr>
              <a:t>2019-20</a:t>
            </a:r>
            <a:r>
              <a:rPr lang="en-US" sz="1400">
                <a:solidFill>
                  <a:srgbClr val="0070C0"/>
                </a:solidFill>
                <a:latin typeface="Calibri"/>
                <a:ea typeface="Calibri"/>
                <a:cs typeface="Calibri"/>
                <a:sym typeface="Calibri"/>
              </a:rPr>
              <a:t> </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to 2021-22</a:t>
            </a:r>
            <a:endParaRPr/>
          </a:p>
        </p:txBody>
      </p:sp>
      <p:sp>
        <p:nvSpPr>
          <p:cNvPr id="1148" name="Google Shape;1148;p41"/>
          <p:cNvSpPr txBox="1"/>
          <p:nvPr/>
        </p:nvSpPr>
        <p:spPr>
          <a:xfrm>
            <a:off x="1568824" y="3800237"/>
            <a:ext cx="651933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C00000"/>
                </a:solidFill>
                <a:latin typeface="Calibri"/>
                <a:ea typeface="Calibri"/>
                <a:cs typeface="Calibri"/>
                <a:sym typeface="Calibri"/>
              </a:rPr>
              <a:t>As per AICTE(APH 2022-23) STR  required is 20:1, NBA 20:1 for 6 years </a:t>
            </a:r>
            <a:endParaRPr b="1" sz="1200">
              <a:solidFill>
                <a:srgbClr val="C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42"/>
          <p:cNvSpPr/>
          <p:nvPr/>
        </p:nvSpPr>
        <p:spPr>
          <a:xfrm>
            <a:off x="924079" y="1476233"/>
            <a:ext cx="10716378" cy="5200338"/>
          </a:xfrm>
          <a:custGeom>
            <a:rect b="b" l="l" r="r" t="t"/>
            <a:pathLst>
              <a:path extrusionOk="0" h="37962" w="81257">
                <a:moveTo>
                  <a:pt x="0" y="1"/>
                </a:moveTo>
                <a:lnTo>
                  <a:pt x="0" y="11920"/>
                </a:lnTo>
                <a:cubicBezTo>
                  <a:pt x="0" y="15373"/>
                  <a:pt x="2433" y="18268"/>
                  <a:pt x="5675" y="18981"/>
                </a:cubicBezTo>
                <a:cubicBezTo>
                  <a:pt x="2434" y="19695"/>
                  <a:pt x="0" y="22589"/>
                  <a:pt x="0" y="26043"/>
                </a:cubicBezTo>
                <a:lnTo>
                  <a:pt x="0" y="37961"/>
                </a:lnTo>
                <a:lnTo>
                  <a:pt x="33618" y="37961"/>
                </a:lnTo>
                <a:cubicBezTo>
                  <a:pt x="36994" y="37961"/>
                  <a:pt x="39837" y="35635"/>
                  <a:pt x="40629" y="32502"/>
                </a:cubicBezTo>
                <a:cubicBezTo>
                  <a:pt x="41420" y="35636"/>
                  <a:pt x="44262" y="37961"/>
                  <a:pt x="47639" y="37961"/>
                </a:cubicBezTo>
                <a:lnTo>
                  <a:pt x="81257" y="37961"/>
                </a:lnTo>
                <a:lnTo>
                  <a:pt x="81257" y="26043"/>
                </a:lnTo>
                <a:cubicBezTo>
                  <a:pt x="81257" y="22589"/>
                  <a:pt x="78825" y="19695"/>
                  <a:pt x="75583" y="18981"/>
                </a:cubicBezTo>
                <a:cubicBezTo>
                  <a:pt x="78825" y="18266"/>
                  <a:pt x="81257" y="15372"/>
                  <a:pt x="81257" y="11919"/>
                </a:cubicBezTo>
                <a:lnTo>
                  <a:pt x="81257" y="1"/>
                </a:lnTo>
                <a:lnTo>
                  <a:pt x="47639" y="1"/>
                </a:lnTo>
                <a:cubicBezTo>
                  <a:pt x="44263" y="1"/>
                  <a:pt x="41420" y="2327"/>
                  <a:pt x="40628" y="5459"/>
                </a:cubicBezTo>
                <a:cubicBezTo>
                  <a:pt x="39837" y="2326"/>
                  <a:pt x="36994" y="1"/>
                  <a:pt x="33618" y="1"/>
                </a:cubicBezTo>
                <a:close/>
              </a:path>
            </a:pathLst>
          </a:custGeom>
          <a:solidFill>
            <a:srgbClr val="F3F3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54" name="Google Shape;1154;p42"/>
          <p:cNvSpPr txBox="1"/>
          <p:nvPr/>
        </p:nvSpPr>
        <p:spPr>
          <a:xfrm>
            <a:off x="1318614" y="305806"/>
            <a:ext cx="9526686" cy="81983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US" sz="3200">
                <a:solidFill>
                  <a:srgbClr val="002060"/>
                </a:solidFill>
                <a:latin typeface="Fira Sans Extra Condensed"/>
                <a:ea typeface="Fira Sans Extra Condensed"/>
                <a:cs typeface="Fira Sans Extra Condensed"/>
                <a:sym typeface="Fira Sans Extra Condensed"/>
              </a:rPr>
              <a:t>Innovations by faculty in Teaching Learning </a:t>
            </a:r>
            <a:endParaRPr b="1" sz="3200">
              <a:solidFill>
                <a:srgbClr val="002060"/>
              </a:solidFill>
              <a:latin typeface="Fira Sans Extra Condensed"/>
              <a:ea typeface="Fira Sans Extra Condensed"/>
              <a:cs typeface="Fira Sans Extra Condensed"/>
              <a:sym typeface="Fira Sans Extra Condensed"/>
            </a:endParaRPr>
          </a:p>
        </p:txBody>
      </p:sp>
      <p:grpSp>
        <p:nvGrpSpPr>
          <p:cNvPr id="1155" name="Google Shape;1155;p42"/>
          <p:cNvGrpSpPr/>
          <p:nvPr/>
        </p:nvGrpSpPr>
        <p:grpSpPr>
          <a:xfrm>
            <a:off x="6267157" y="1681203"/>
            <a:ext cx="4784144" cy="2024917"/>
            <a:chOff x="4700368" y="1260902"/>
            <a:chExt cx="3588108" cy="1518688"/>
          </a:xfrm>
        </p:grpSpPr>
        <p:sp>
          <p:nvSpPr>
            <p:cNvPr id="1156" name="Google Shape;1156;p42"/>
            <p:cNvSpPr/>
            <p:nvPr/>
          </p:nvSpPr>
          <p:spPr>
            <a:xfrm>
              <a:off x="4700368" y="1260902"/>
              <a:ext cx="3588108" cy="1518688"/>
            </a:xfrm>
            <a:custGeom>
              <a:rect b="b" l="l" r="r" t="t"/>
              <a:pathLst>
                <a:path extrusionOk="0" h="15925" w="37625">
                  <a:moveTo>
                    <a:pt x="5618" y="0"/>
                  </a:moveTo>
                  <a:cubicBezTo>
                    <a:pt x="2520" y="0"/>
                    <a:pt x="1" y="2520"/>
                    <a:pt x="1" y="5618"/>
                  </a:cubicBezTo>
                  <a:lnTo>
                    <a:pt x="1" y="15924"/>
                  </a:lnTo>
                  <a:lnTo>
                    <a:pt x="32007" y="15924"/>
                  </a:lnTo>
                  <a:cubicBezTo>
                    <a:pt x="35105" y="15924"/>
                    <a:pt x="37624" y="13404"/>
                    <a:pt x="37624" y="10307"/>
                  </a:cubicBezTo>
                  <a:lnTo>
                    <a:pt x="37624"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57" name="Google Shape;1157;p42"/>
            <p:cNvSpPr/>
            <p:nvPr/>
          </p:nvSpPr>
          <p:spPr>
            <a:xfrm>
              <a:off x="4784193" y="1344728"/>
              <a:ext cx="1351036" cy="1351036"/>
            </a:xfrm>
            <a:custGeom>
              <a:rect b="b" l="l" r="r" t="t"/>
              <a:pathLst>
                <a:path extrusionOk="0" h="14167" w="14167">
                  <a:moveTo>
                    <a:pt x="4739" y="0"/>
                  </a:moveTo>
                  <a:cubicBezTo>
                    <a:pt x="2122" y="0"/>
                    <a:pt x="0" y="2122"/>
                    <a:pt x="0" y="4739"/>
                  </a:cubicBezTo>
                  <a:lnTo>
                    <a:pt x="0" y="14166"/>
                  </a:lnTo>
                  <a:lnTo>
                    <a:pt x="9427" y="14166"/>
                  </a:lnTo>
                  <a:cubicBezTo>
                    <a:pt x="12044" y="14166"/>
                    <a:pt x="14167" y="12044"/>
                    <a:pt x="14167" y="9428"/>
                  </a:cubicBezTo>
                  <a:lnTo>
                    <a:pt x="14167" y="0"/>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158" name="Google Shape;1158;p42"/>
          <p:cNvGrpSpPr/>
          <p:nvPr/>
        </p:nvGrpSpPr>
        <p:grpSpPr>
          <a:xfrm>
            <a:off x="6267157" y="4087585"/>
            <a:ext cx="4784144" cy="2024917"/>
            <a:chOff x="4700368" y="3054803"/>
            <a:chExt cx="3588108" cy="1518688"/>
          </a:xfrm>
        </p:grpSpPr>
        <p:sp>
          <p:nvSpPr>
            <p:cNvPr id="1159" name="Google Shape;1159;p42"/>
            <p:cNvSpPr/>
            <p:nvPr/>
          </p:nvSpPr>
          <p:spPr>
            <a:xfrm>
              <a:off x="4700368" y="3054803"/>
              <a:ext cx="3588108" cy="1518688"/>
            </a:xfrm>
            <a:custGeom>
              <a:rect b="b" l="l" r="r" t="t"/>
              <a:pathLst>
                <a:path extrusionOk="0" h="15925" w="37625">
                  <a:moveTo>
                    <a:pt x="1" y="1"/>
                  </a:moveTo>
                  <a:lnTo>
                    <a:pt x="1" y="10307"/>
                  </a:lnTo>
                  <a:cubicBezTo>
                    <a:pt x="1" y="13404"/>
                    <a:pt x="2520" y="15924"/>
                    <a:pt x="5618" y="15924"/>
                  </a:cubicBezTo>
                  <a:lnTo>
                    <a:pt x="37624" y="15924"/>
                  </a:lnTo>
                  <a:lnTo>
                    <a:pt x="37624" y="5618"/>
                  </a:lnTo>
                  <a:cubicBezTo>
                    <a:pt x="37624" y="2521"/>
                    <a:pt x="35105" y="1"/>
                    <a:pt x="32007" y="1"/>
                  </a:cubicBez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60" name="Google Shape;1160;p42"/>
            <p:cNvSpPr/>
            <p:nvPr/>
          </p:nvSpPr>
          <p:spPr>
            <a:xfrm>
              <a:off x="4784193" y="3138628"/>
              <a:ext cx="1351036" cy="1351036"/>
            </a:xfrm>
            <a:custGeom>
              <a:rect b="b" l="l" r="r" t="t"/>
              <a:pathLst>
                <a:path extrusionOk="0" h="14167" w="14167">
                  <a:moveTo>
                    <a:pt x="0" y="1"/>
                  </a:moveTo>
                  <a:lnTo>
                    <a:pt x="0" y="9428"/>
                  </a:lnTo>
                  <a:cubicBezTo>
                    <a:pt x="0" y="12044"/>
                    <a:pt x="2122" y="14167"/>
                    <a:pt x="4739" y="14167"/>
                  </a:cubicBezTo>
                  <a:lnTo>
                    <a:pt x="14167" y="14167"/>
                  </a:lnTo>
                  <a:lnTo>
                    <a:pt x="14167" y="4739"/>
                  </a:lnTo>
                  <a:cubicBezTo>
                    <a:pt x="14167" y="2123"/>
                    <a:pt x="12044" y="1"/>
                    <a:pt x="94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161" name="Google Shape;1161;p42"/>
          <p:cNvGrpSpPr/>
          <p:nvPr/>
        </p:nvGrpSpPr>
        <p:grpSpPr>
          <a:xfrm>
            <a:off x="1128921" y="4073071"/>
            <a:ext cx="4784144" cy="2024917"/>
            <a:chOff x="846691" y="3054803"/>
            <a:chExt cx="3588108" cy="1518688"/>
          </a:xfrm>
        </p:grpSpPr>
        <p:sp>
          <p:nvSpPr>
            <p:cNvPr id="1162" name="Google Shape;1162;p42"/>
            <p:cNvSpPr/>
            <p:nvPr/>
          </p:nvSpPr>
          <p:spPr>
            <a:xfrm>
              <a:off x="846691" y="3054803"/>
              <a:ext cx="3588108" cy="1518688"/>
            </a:xfrm>
            <a:custGeom>
              <a:rect b="b" l="l" r="r" t="t"/>
              <a:pathLst>
                <a:path extrusionOk="0" h="15925" w="37625">
                  <a:moveTo>
                    <a:pt x="5618" y="1"/>
                  </a:moveTo>
                  <a:cubicBezTo>
                    <a:pt x="2516" y="1"/>
                    <a:pt x="1" y="2516"/>
                    <a:pt x="1" y="5618"/>
                  </a:cubicBezTo>
                  <a:lnTo>
                    <a:pt x="1" y="15924"/>
                  </a:lnTo>
                  <a:lnTo>
                    <a:pt x="32007" y="15924"/>
                  </a:lnTo>
                  <a:cubicBezTo>
                    <a:pt x="35110" y="15924"/>
                    <a:pt x="37624" y="13409"/>
                    <a:pt x="37624" y="10307"/>
                  </a:cubicBezTo>
                  <a:lnTo>
                    <a:pt x="37624" y="1"/>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63" name="Google Shape;1163;p42"/>
            <p:cNvSpPr/>
            <p:nvPr/>
          </p:nvSpPr>
          <p:spPr>
            <a:xfrm>
              <a:off x="3002499" y="3138628"/>
              <a:ext cx="1351036" cy="1351036"/>
            </a:xfrm>
            <a:custGeom>
              <a:rect b="b" l="l" r="r" t="t"/>
              <a:pathLst>
                <a:path extrusionOk="0" h="14167" w="14167">
                  <a:moveTo>
                    <a:pt x="4738" y="1"/>
                  </a:moveTo>
                  <a:cubicBezTo>
                    <a:pt x="2121" y="1"/>
                    <a:pt x="0" y="2123"/>
                    <a:pt x="0" y="4739"/>
                  </a:cubicBezTo>
                  <a:lnTo>
                    <a:pt x="0" y="14167"/>
                  </a:lnTo>
                  <a:lnTo>
                    <a:pt x="9427" y="14167"/>
                  </a:lnTo>
                  <a:cubicBezTo>
                    <a:pt x="12044" y="14167"/>
                    <a:pt x="14166" y="12044"/>
                    <a:pt x="14166" y="9428"/>
                  </a:cubicBezTo>
                  <a:lnTo>
                    <a:pt x="14166"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164" name="Google Shape;1164;p42"/>
          <p:cNvGrpSpPr/>
          <p:nvPr/>
        </p:nvGrpSpPr>
        <p:grpSpPr>
          <a:xfrm>
            <a:off x="1128921" y="1681203"/>
            <a:ext cx="4784144" cy="2024917"/>
            <a:chOff x="846691" y="1260902"/>
            <a:chExt cx="3588108" cy="1518688"/>
          </a:xfrm>
        </p:grpSpPr>
        <p:sp>
          <p:nvSpPr>
            <p:cNvPr id="1165" name="Google Shape;1165;p42"/>
            <p:cNvSpPr/>
            <p:nvPr/>
          </p:nvSpPr>
          <p:spPr>
            <a:xfrm>
              <a:off x="846691" y="1260902"/>
              <a:ext cx="3588108" cy="1518688"/>
            </a:xfrm>
            <a:custGeom>
              <a:rect b="b" l="l" r="r" t="t"/>
              <a:pathLst>
                <a:path extrusionOk="0" h="15925" w="37625">
                  <a:moveTo>
                    <a:pt x="1" y="0"/>
                  </a:moveTo>
                  <a:lnTo>
                    <a:pt x="1" y="10307"/>
                  </a:lnTo>
                  <a:cubicBezTo>
                    <a:pt x="1" y="13409"/>
                    <a:pt x="2515" y="15924"/>
                    <a:pt x="5618" y="15924"/>
                  </a:cubicBezTo>
                  <a:lnTo>
                    <a:pt x="37624" y="15924"/>
                  </a:lnTo>
                  <a:lnTo>
                    <a:pt x="37624" y="5618"/>
                  </a:lnTo>
                  <a:cubicBezTo>
                    <a:pt x="37624" y="2515"/>
                    <a:pt x="35110" y="0"/>
                    <a:pt x="32007" y="0"/>
                  </a:cubicBez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66" name="Google Shape;1166;p42"/>
            <p:cNvSpPr/>
            <p:nvPr/>
          </p:nvSpPr>
          <p:spPr>
            <a:xfrm>
              <a:off x="3002499" y="1344728"/>
              <a:ext cx="1351036" cy="1351036"/>
            </a:xfrm>
            <a:custGeom>
              <a:rect b="b" l="l" r="r" t="t"/>
              <a:pathLst>
                <a:path extrusionOk="0" h="14167" w="14167">
                  <a:moveTo>
                    <a:pt x="0" y="0"/>
                  </a:moveTo>
                  <a:lnTo>
                    <a:pt x="0" y="9428"/>
                  </a:lnTo>
                  <a:cubicBezTo>
                    <a:pt x="0" y="12044"/>
                    <a:pt x="2121" y="14166"/>
                    <a:pt x="4738" y="14166"/>
                  </a:cubicBezTo>
                  <a:lnTo>
                    <a:pt x="14166" y="14166"/>
                  </a:lnTo>
                  <a:lnTo>
                    <a:pt x="14166" y="4739"/>
                  </a:lnTo>
                  <a:cubicBezTo>
                    <a:pt x="14166" y="2122"/>
                    <a:pt x="12044" y="0"/>
                    <a:pt x="942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1167" name="Google Shape;1167;p42"/>
          <p:cNvSpPr txBox="1"/>
          <p:nvPr/>
        </p:nvSpPr>
        <p:spPr>
          <a:xfrm>
            <a:off x="8419700" y="2462267"/>
            <a:ext cx="2425600" cy="76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Blended learning, </a:t>
            </a:r>
            <a:r>
              <a:rPr lang="en-US" sz="1600" u="sng">
                <a:solidFill>
                  <a:schemeClr val="dk1"/>
                </a:solidFill>
                <a:latin typeface="Roboto"/>
                <a:ea typeface="Roboto"/>
                <a:cs typeface="Roboto"/>
                <a:sym typeface="Roboto"/>
                <a:hlinkClick r:id="rId3">
                  <a:extLst>
                    <a:ext uri="{A12FA001-AC4F-418D-AE19-62706E023703}">
                      <ahyp:hlinkClr val="tx"/>
                    </a:ext>
                  </a:extLst>
                </a:hlinkClick>
              </a:rPr>
              <a:t>Flipped class room</a:t>
            </a:r>
            <a:r>
              <a:rPr lang="en-US" sz="1600">
                <a:solidFill>
                  <a:schemeClr val="dk1"/>
                </a:solidFill>
                <a:latin typeface="Roboto"/>
                <a:ea typeface="Roboto"/>
                <a:cs typeface="Roboto"/>
                <a:sym typeface="Roboto"/>
              </a:rPr>
              <a:t>, Think pair share</a:t>
            </a:r>
            <a:endParaRPr sz="1600">
              <a:solidFill>
                <a:schemeClr val="dk1"/>
              </a:solidFill>
              <a:latin typeface="Roboto"/>
              <a:ea typeface="Roboto"/>
              <a:cs typeface="Roboto"/>
              <a:sym typeface="Roboto"/>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p:txBody>
      </p:sp>
      <p:sp>
        <p:nvSpPr>
          <p:cNvPr id="1168" name="Google Shape;1168;p42"/>
          <p:cNvSpPr txBox="1"/>
          <p:nvPr/>
        </p:nvSpPr>
        <p:spPr>
          <a:xfrm>
            <a:off x="1334672" y="4889000"/>
            <a:ext cx="2425600" cy="763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en-US" sz="1600">
                <a:solidFill>
                  <a:schemeClr val="dk1"/>
                </a:solidFill>
                <a:latin typeface="Roboto"/>
                <a:ea typeface="Roboto"/>
                <a:cs typeface="Roboto"/>
                <a:sym typeface="Roboto"/>
              </a:rPr>
              <a:t>FA, IE, Online tools for Evaluation  </a:t>
            </a:r>
            <a:endParaRPr sz="1600">
              <a:solidFill>
                <a:schemeClr val="dk1"/>
              </a:solidFill>
              <a:latin typeface="Roboto"/>
              <a:ea typeface="Roboto"/>
              <a:cs typeface="Roboto"/>
              <a:sym typeface="Roboto"/>
            </a:endParaRPr>
          </a:p>
          <a:p>
            <a:pPr indent="0" lvl="0" marL="0" marR="0" rtl="0" algn="r">
              <a:spcBef>
                <a:spcPts val="0"/>
              </a:spcBef>
              <a:spcAft>
                <a:spcPts val="0"/>
              </a:spcAft>
              <a:buNone/>
            </a:pPr>
            <a:r>
              <a:t/>
            </a:r>
            <a:endParaRPr sz="1600">
              <a:solidFill>
                <a:schemeClr val="dk1"/>
              </a:solidFill>
              <a:latin typeface="Roboto"/>
              <a:ea typeface="Roboto"/>
              <a:cs typeface="Roboto"/>
              <a:sym typeface="Roboto"/>
            </a:endParaRPr>
          </a:p>
        </p:txBody>
      </p:sp>
      <p:sp>
        <p:nvSpPr>
          <p:cNvPr id="1169" name="Google Shape;1169;p42"/>
          <p:cNvSpPr txBox="1"/>
          <p:nvPr/>
        </p:nvSpPr>
        <p:spPr>
          <a:xfrm>
            <a:off x="807561" y="4129352"/>
            <a:ext cx="2779695" cy="5096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33"/>
              </a:spcAft>
              <a:buNone/>
            </a:pPr>
            <a:r>
              <a:rPr b="1" lang="en-US" sz="2133">
                <a:solidFill>
                  <a:schemeClr val="accent5"/>
                </a:solidFill>
                <a:latin typeface="Fira Sans Extra Condensed"/>
                <a:ea typeface="Fira Sans Extra Condensed"/>
                <a:cs typeface="Fira Sans Extra Condensed"/>
                <a:sym typeface="Fira Sans Extra Condensed"/>
              </a:rPr>
              <a:t>Assessment &amp; Evaluation </a:t>
            </a:r>
            <a:endParaRPr b="1" sz="2133">
              <a:solidFill>
                <a:schemeClr val="accent5"/>
              </a:solidFill>
              <a:latin typeface="Fira Sans Extra Condensed"/>
              <a:ea typeface="Fira Sans Extra Condensed"/>
              <a:cs typeface="Fira Sans Extra Condensed"/>
              <a:sym typeface="Fira Sans Extra Condensed"/>
            </a:endParaRPr>
          </a:p>
        </p:txBody>
      </p:sp>
      <p:sp>
        <p:nvSpPr>
          <p:cNvPr id="1170" name="Google Shape;1170;p42"/>
          <p:cNvSpPr txBox="1"/>
          <p:nvPr/>
        </p:nvSpPr>
        <p:spPr>
          <a:xfrm>
            <a:off x="8324945" y="1693142"/>
            <a:ext cx="2838123" cy="656914"/>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33"/>
              </a:spcAft>
              <a:buNone/>
            </a:pPr>
            <a:r>
              <a:rPr b="1" lang="en-US" sz="2133">
                <a:solidFill>
                  <a:schemeClr val="accent3"/>
                </a:solidFill>
                <a:latin typeface="Fira Sans Extra Condensed"/>
                <a:ea typeface="Fira Sans Extra Condensed"/>
                <a:cs typeface="Fira Sans Extra Condensed"/>
                <a:sym typeface="Fira Sans Extra Condensed"/>
              </a:rPr>
              <a:t>Instruction delivery &amp; methods </a:t>
            </a:r>
            <a:endParaRPr b="1" sz="2133">
              <a:solidFill>
                <a:schemeClr val="accent3"/>
              </a:solidFill>
              <a:latin typeface="Fira Sans Extra Condensed"/>
              <a:ea typeface="Fira Sans Extra Condensed"/>
              <a:cs typeface="Fira Sans Extra Condensed"/>
              <a:sym typeface="Fira Sans Extra Condensed"/>
            </a:endParaRPr>
          </a:p>
        </p:txBody>
      </p:sp>
      <p:sp>
        <p:nvSpPr>
          <p:cNvPr id="1171" name="Google Shape;1171;p42"/>
          <p:cNvSpPr txBox="1"/>
          <p:nvPr/>
        </p:nvSpPr>
        <p:spPr>
          <a:xfrm>
            <a:off x="8226630" y="4347413"/>
            <a:ext cx="3252554" cy="509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33"/>
              </a:spcAft>
              <a:buNone/>
            </a:pPr>
            <a:r>
              <a:rPr b="1" lang="en-US" sz="2133">
                <a:solidFill>
                  <a:schemeClr val="accent4"/>
                </a:solidFill>
                <a:latin typeface="Fira Sans Extra Condensed"/>
                <a:ea typeface="Fira Sans Extra Condensed"/>
                <a:cs typeface="Fira Sans Extra Condensed"/>
                <a:sym typeface="Fira Sans Extra Condensed"/>
              </a:rPr>
              <a:t>Inclusive Classroom</a:t>
            </a:r>
            <a:endParaRPr b="1" sz="2133">
              <a:solidFill>
                <a:schemeClr val="accent4"/>
              </a:solidFill>
              <a:latin typeface="Fira Sans Extra Condensed"/>
              <a:ea typeface="Fira Sans Extra Condensed"/>
              <a:cs typeface="Fira Sans Extra Condensed"/>
              <a:sym typeface="Fira Sans Extra Condensed"/>
            </a:endParaRPr>
          </a:p>
        </p:txBody>
      </p:sp>
      <p:sp>
        <p:nvSpPr>
          <p:cNvPr id="1172" name="Google Shape;1172;p42"/>
          <p:cNvSpPr txBox="1"/>
          <p:nvPr/>
        </p:nvSpPr>
        <p:spPr>
          <a:xfrm>
            <a:off x="8419700" y="4889000"/>
            <a:ext cx="2425600" cy="763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lang="en-US" sz="1600">
                <a:solidFill>
                  <a:schemeClr val="dk1"/>
                </a:solidFill>
                <a:latin typeface="Roboto"/>
                <a:ea typeface="Roboto"/>
                <a:cs typeface="Roboto"/>
                <a:sym typeface="Roboto"/>
              </a:rPr>
              <a:t>ABL,PBL,RBL,PS,ESD, </a:t>
            </a:r>
            <a:r>
              <a:rPr lang="en-US" sz="1600" u="sng">
                <a:solidFill>
                  <a:schemeClr val="dk1"/>
                </a:solidFill>
                <a:latin typeface="Roboto"/>
                <a:ea typeface="Roboto"/>
                <a:cs typeface="Roboto"/>
                <a:sym typeface="Roboto"/>
                <a:hlinkClick r:id="rId4">
                  <a:extLst>
                    <a:ext uri="{A12FA001-AC4F-418D-AE19-62706E023703}">
                      <ahyp:hlinkClr val="tx"/>
                    </a:ext>
                  </a:extLst>
                </a:hlinkClick>
              </a:rPr>
              <a:t>Specialization</a:t>
            </a:r>
            <a:r>
              <a:rPr lang="en-US" sz="1600">
                <a:solidFill>
                  <a:schemeClr val="dk1"/>
                </a:solidFill>
                <a:latin typeface="Roboto"/>
                <a:ea typeface="Roboto"/>
                <a:cs typeface="Roboto"/>
                <a:sym typeface="Roboto"/>
              </a:rPr>
              <a:t>, Competitive exams</a:t>
            </a:r>
            <a:endParaRPr sz="1600">
              <a:solidFill>
                <a:schemeClr val="dk1"/>
              </a:solidFill>
              <a:latin typeface="Roboto"/>
              <a:ea typeface="Roboto"/>
              <a:cs typeface="Roboto"/>
              <a:sym typeface="Roboto"/>
            </a:endParaRPr>
          </a:p>
          <a:p>
            <a:pPr indent="0" lvl="0" marL="0" marR="0" rtl="0" algn="l">
              <a:spcBef>
                <a:spcPts val="2133"/>
              </a:spcBef>
              <a:spcAft>
                <a:spcPts val="0"/>
              </a:spcAft>
              <a:buNone/>
            </a:pPr>
            <a:r>
              <a:t/>
            </a:r>
            <a:endParaRPr sz="1600">
              <a:solidFill>
                <a:schemeClr val="dk1"/>
              </a:solidFill>
              <a:latin typeface="Roboto"/>
              <a:ea typeface="Roboto"/>
              <a:cs typeface="Roboto"/>
              <a:sym typeface="Roboto"/>
            </a:endParaRPr>
          </a:p>
        </p:txBody>
      </p:sp>
      <p:sp>
        <p:nvSpPr>
          <p:cNvPr id="1173" name="Google Shape;1173;p42"/>
          <p:cNvSpPr txBox="1"/>
          <p:nvPr>
            <p:ph idx="4294967295" type="body"/>
          </p:nvPr>
        </p:nvSpPr>
        <p:spPr>
          <a:xfrm>
            <a:off x="664738" y="1840468"/>
            <a:ext cx="2280280" cy="509588"/>
          </a:xfrm>
          <a:prstGeom prst="rect">
            <a:avLst/>
          </a:prstGeom>
          <a:noFill/>
          <a:ln>
            <a:noFill/>
          </a:ln>
        </p:spPr>
        <p:txBody>
          <a:bodyPr anchorCtr="0" anchor="t" bIns="121900" lIns="121900" spcFirstLastPara="1" rIns="121900" wrap="square" tIns="121900">
            <a:noAutofit/>
          </a:bodyPr>
          <a:lstStyle/>
          <a:p>
            <a:pPr indent="0" lvl="0" marL="0" rtl="0" algn="r">
              <a:lnSpc>
                <a:spcPct val="90000"/>
              </a:lnSpc>
              <a:spcBef>
                <a:spcPts val="1000"/>
              </a:spcBef>
              <a:spcAft>
                <a:spcPts val="2133"/>
              </a:spcAft>
              <a:buClr>
                <a:schemeClr val="accent1"/>
              </a:buClr>
              <a:buSzPts val="2133"/>
              <a:buNone/>
            </a:pPr>
            <a:r>
              <a:rPr b="1" lang="en-US" sz="2133">
                <a:solidFill>
                  <a:schemeClr val="accent1"/>
                </a:solidFill>
                <a:latin typeface="Fira Sans Extra Condensed"/>
                <a:ea typeface="Fira Sans Extra Condensed"/>
                <a:cs typeface="Fira Sans Extra Condensed"/>
                <a:sym typeface="Fira Sans Extra Condensed"/>
              </a:rPr>
              <a:t>Use of ICT</a:t>
            </a:r>
            <a:endParaRPr b="1" sz="2133">
              <a:solidFill>
                <a:schemeClr val="accent1"/>
              </a:solidFill>
              <a:latin typeface="Fira Sans Extra Condensed"/>
              <a:ea typeface="Fira Sans Extra Condensed"/>
              <a:cs typeface="Fira Sans Extra Condensed"/>
              <a:sym typeface="Fira Sans Extra Condensed"/>
            </a:endParaRPr>
          </a:p>
        </p:txBody>
      </p:sp>
      <p:sp>
        <p:nvSpPr>
          <p:cNvPr id="1174" name="Google Shape;1174;p42"/>
          <p:cNvSpPr txBox="1"/>
          <p:nvPr>
            <p:ph idx="4294967295" type="body"/>
          </p:nvPr>
        </p:nvSpPr>
        <p:spPr>
          <a:xfrm>
            <a:off x="1012707" y="2438343"/>
            <a:ext cx="2924312" cy="763587"/>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1000"/>
              </a:spcBef>
              <a:spcAft>
                <a:spcPts val="0"/>
              </a:spcAft>
              <a:buClr>
                <a:schemeClr val="dk1"/>
              </a:buClr>
              <a:buSzPts val="1600"/>
              <a:buNone/>
            </a:pPr>
            <a:r>
              <a:rPr lang="en-US" sz="1600">
                <a:solidFill>
                  <a:schemeClr val="dk1"/>
                </a:solidFill>
                <a:latin typeface="Roboto"/>
                <a:ea typeface="Roboto"/>
                <a:cs typeface="Roboto"/>
                <a:sym typeface="Roboto"/>
              </a:rPr>
              <a:t>Licenced zoom, MS Team, Pen tablet G-suit e-resources</a:t>
            </a:r>
            <a:endParaRPr sz="1600">
              <a:solidFill>
                <a:schemeClr val="dk1"/>
              </a:solidFill>
              <a:latin typeface="Roboto"/>
              <a:ea typeface="Roboto"/>
              <a:cs typeface="Roboto"/>
              <a:sym typeface="Roboto"/>
            </a:endParaRPr>
          </a:p>
        </p:txBody>
      </p:sp>
      <p:grpSp>
        <p:nvGrpSpPr>
          <p:cNvPr id="1175" name="Google Shape;1175;p42"/>
          <p:cNvGrpSpPr/>
          <p:nvPr/>
        </p:nvGrpSpPr>
        <p:grpSpPr>
          <a:xfrm>
            <a:off x="6845232" y="4711259"/>
            <a:ext cx="778939" cy="748548"/>
            <a:chOff x="-62890750" y="3747425"/>
            <a:chExt cx="330825" cy="317900"/>
          </a:xfrm>
        </p:grpSpPr>
        <p:sp>
          <p:nvSpPr>
            <p:cNvPr id="1176" name="Google Shape;1176;p42"/>
            <p:cNvSpPr/>
            <p:nvPr/>
          </p:nvSpPr>
          <p:spPr>
            <a:xfrm>
              <a:off x="-62890750" y="3747425"/>
              <a:ext cx="313500" cy="195825"/>
            </a:xfrm>
            <a:custGeom>
              <a:rect b="b" l="l" r="r" t="t"/>
              <a:pathLst>
                <a:path extrusionOk="0" h="7833" w="1254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77" name="Google Shape;1177;p42"/>
            <p:cNvSpPr/>
            <p:nvPr/>
          </p:nvSpPr>
          <p:spPr>
            <a:xfrm>
              <a:off x="-62874975" y="3869075"/>
              <a:ext cx="315050" cy="196250"/>
            </a:xfrm>
            <a:custGeom>
              <a:rect b="b" l="l" r="r" t="t"/>
              <a:pathLst>
                <a:path extrusionOk="0" h="7850" w="12602">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78" name="Google Shape;1178;p42"/>
            <p:cNvSpPr/>
            <p:nvPr/>
          </p:nvSpPr>
          <p:spPr>
            <a:xfrm>
              <a:off x="-62751325" y="3834525"/>
              <a:ext cx="15775" cy="26800"/>
            </a:xfrm>
            <a:custGeom>
              <a:rect b="b" l="l" r="r" t="t"/>
              <a:pathLst>
                <a:path extrusionOk="0" h="1072" w="631">
                  <a:moveTo>
                    <a:pt x="630" y="1"/>
                  </a:moveTo>
                  <a:cubicBezTo>
                    <a:pt x="410" y="221"/>
                    <a:pt x="158" y="599"/>
                    <a:pt x="0" y="1072"/>
                  </a:cubicBezTo>
                  <a:lnTo>
                    <a:pt x="630" y="1072"/>
                  </a:lnTo>
                  <a:lnTo>
                    <a:pt x="630"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79" name="Google Shape;1179;p42"/>
            <p:cNvSpPr/>
            <p:nvPr/>
          </p:nvSpPr>
          <p:spPr>
            <a:xfrm>
              <a:off x="-62715100" y="3950300"/>
              <a:ext cx="15775" cy="26025"/>
            </a:xfrm>
            <a:custGeom>
              <a:rect b="b" l="l" r="r" t="t"/>
              <a:pathLst>
                <a:path extrusionOk="0" h="1041" w="631">
                  <a:moveTo>
                    <a:pt x="1" y="1"/>
                  </a:moveTo>
                  <a:lnTo>
                    <a:pt x="1" y="1041"/>
                  </a:lnTo>
                  <a:cubicBezTo>
                    <a:pt x="253" y="852"/>
                    <a:pt x="473" y="473"/>
                    <a:pt x="63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0" name="Google Shape;1180;p42"/>
            <p:cNvSpPr/>
            <p:nvPr/>
          </p:nvSpPr>
          <p:spPr>
            <a:xfrm>
              <a:off x="-62751325" y="3950300"/>
              <a:ext cx="15775" cy="26025"/>
            </a:xfrm>
            <a:custGeom>
              <a:rect b="b" l="l" r="r" t="t"/>
              <a:pathLst>
                <a:path extrusionOk="0" h="1041" w="631">
                  <a:moveTo>
                    <a:pt x="0" y="1"/>
                  </a:moveTo>
                  <a:cubicBezTo>
                    <a:pt x="158" y="473"/>
                    <a:pt x="410" y="852"/>
                    <a:pt x="630" y="1041"/>
                  </a:cubicBezTo>
                  <a:lnTo>
                    <a:pt x="630"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1" name="Google Shape;1181;p42"/>
            <p:cNvSpPr/>
            <p:nvPr/>
          </p:nvSpPr>
          <p:spPr>
            <a:xfrm>
              <a:off x="-62822225" y="3881000"/>
              <a:ext cx="44125" cy="48075"/>
            </a:xfrm>
            <a:custGeom>
              <a:rect b="b" l="l" r="r" t="t"/>
              <a:pathLst>
                <a:path extrusionOk="0" h="1923" w="1765">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2" name="Google Shape;1182;p42"/>
            <p:cNvSpPr/>
            <p:nvPr/>
          </p:nvSpPr>
          <p:spPr>
            <a:xfrm>
              <a:off x="-62715100" y="3833750"/>
              <a:ext cx="15775" cy="26800"/>
            </a:xfrm>
            <a:custGeom>
              <a:rect b="b" l="l" r="r" t="t"/>
              <a:pathLst>
                <a:path extrusionOk="0" h="1072" w="631">
                  <a:moveTo>
                    <a:pt x="1" y="0"/>
                  </a:moveTo>
                  <a:lnTo>
                    <a:pt x="1" y="1071"/>
                  </a:lnTo>
                  <a:lnTo>
                    <a:pt x="631" y="1071"/>
                  </a:lnTo>
                  <a:cubicBezTo>
                    <a:pt x="505" y="599"/>
                    <a:pt x="253" y="189"/>
                    <a:pt x="1"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3" name="Google Shape;1183;p42"/>
            <p:cNvSpPr/>
            <p:nvPr/>
          </p:nvSpPr>
          <p:spPr>
            <a:xfrm>
              <a:off x="-62758425" y="3881000"/>
              <a:ext cx="22875" cy="48075"/>
            </a:xfrm>
            <a:custGeom>
              <a:rect b="b" l="l" r="r" t="t"/>
              <a:pathLst>
                <a:path extrusionOk="0" h="1923" w="915">
                  <a:moveTo>
                    <a:pt x="95" y="0"/>
                  </a:moveTo>
                  <a:cubicBezTo>
                    <a:pt x="64" y="316"/>
                    <a:pt x="1" y="631"/>
                    <a:pt x="1" y="977"/>
                  </a:cubicBezTo>
                  <a:cubicBezTo>
                    <a:pt x="1" y="1324"/>
                    <a:pt x="64" y="1670"/>
                    <a:pt x="95" y="1922"/>
                  </a:cubicBezTo>
                  <a:lnTo>
                    <a:pt x="914" y="1922"/>
                  </a:lnTo>
                  <a:lnTo>
                    <a:pt x="914"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4" name="Google Shape;1184;p42"/>
            <p:cNvSpPr/>
            <p:nvPr/>
          </p:nvSpPr>
          <p:spPr>
            <a:xfrm>
              <a:off x="-62715100" y="3809325"/>
              <a:ext cx="74850" cy="51225"/>
            </a:xfrm>
            <a:custGeom>
              <a:rect b="b" l="l" r="r" t="t"/>
              <a:pathLst>
                <a:path extrusionOk="0" h="2049" w="2994">
                  <a:moveTo>
                    <a:pt x="1" y="1"/>
                  </a:moveTo>
                  <a:lnTo>
                    <a:pt x="1" y="32"/>
                  </a:lnTo>
                  <a:cubicBezTo>
                    <a:pt x="631" y="253"/>
                    <a:pt x="1198" y="1009"/>
                    <a:pt x="1481" y="2048"/>
                  </a:cubicBezTo>
                  <a:lnTo>
                    <a:pt x="2994" y="2048"/>
                  </a:lnTo>
                  <a:cubicBezTo>
                    <a:pt x="2426" y="946"/>
                    <a:pt x="1324" y="158"/>
                    <a:pt x="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5" name="Google Shape;1185;p42"/>
            <p:cNvSpPr/>
            <p:nvPr/>
          </p:nvSpPr>
          <p:spPr>
            <a:xfrm>
              <a:off x="-62715875" y="3950300"/>
              <a:ext cx="75625" cy="51225"/>
            </a:xfrm>
            <a:custGeom>
              <a:rect b="b" l="l" r="r" t="t"/>
              <a:pathLst>
                <a:path extrusionOk="0" h="2049" w="3025">
                  <a:moveTo>
                    <a:pt x="1512" y="1"/>
                  </a:moveTo>
                  <a:cubicBezTo>
                    <a:pt x="1229" y="1009"/>
                    <a:pt x="662" y="1765"/>
                    <a:pt x="0" y="1986"/>
                  </a:cubicBezTo>
                  <a:lnTo>
                    <a:pt x="0" y="2049"/>
                  </a:lnTo>
                  <a:lnTo>
                    <a:pt x="32" y="2049"/>
                  </a:lnTo>
                  <a:cubicBezTo>
                    <a:pt x="1355" y="1891"/>
                    <a:pt x="2457" y="1104"/>
                    <a:pt x="3025"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6" name="Google Shape;1186;p42"/>
            <p:cNvSpPr/>
            <p:nvPr/>
          </p:nvSpPr>
          <p:spPr>
            <a:xfrm>
              <a:off x="-62811200" y="3949525"/>
              <a:ext cx="75650" cy="52000"/>
            </a:xfrm>
            <a:custGeom>
              <a:rect b="b" l="l" r="r" t="t"/>
              <a:pathLst>
                <a:path extrusionOk="0" h="2080" w="3026">
                  <a:moveTo>
                    <a:pt x="1" y="0"/>
                  </a:moveTo>
                  <a:cubicBezTo>
                    <a:pt x="600" y="1166"/>
                    <a:pt x="1702" y="1954"/>
                    <a:pt x="3025" y="2080"/>
                  </a:cubicBezTo>
                  <a:lnTo>
                    <a:pt x="3025" y="2017"/>
                  </a:lnTo>
                  <a:cubicBezTo>
                    <a:pt x="2364" y="1796"/>
                    <a:pt x="1860" y="1040"/>
                    <a:pt x="1545"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7" name="Google Shape;1187;p42"/>
            <p:cNvSpPr/>
            <p:nvPr/>
          </p:nvSpPr>
          <p:spPr>
            <a:xfrm>
              <a:off x="-62673350" y="3881000"/>
              <a:ext cx="44125" cy="48075"/>
            </a:xfrm>
            <a:custGeom>
              <a:rect b="b" l="l" r="r" t="t"/>
              <a:pathLst>
                <a:path extrusionOk="0" h="1923" w="1765">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8" name="Google Shape;1188;p42"/>
            <p:cNvSpPr/>
            <p:nvPr/>
          </p:nvSpPr>
          <p:spPr>
            <a:xfrm>
              <a:off x="-62810400" y="3810125"/>
              <a:ext cx="75625" cy="51200"/>
            </a:xfrm>
            <a:custGeom>
              <a:rect b="b" l="l" r="r" t="t"/>
              <a:pathLst>
                <a:path extrusionOk="0" h="2048" w="3025">
                  <a:moveTo>
                    <a:pt x="2993" y="0"/>
                  </a:moveTo>
                  <a:cubicBezTo>
                    <a:pt x="1702" y="158"/>
                    <a:pt x="599" y="945"/>
                    <a:pt x="0" y="2048"/>
                  </a:cubicBezTo>
                  <a:lnTo>
                    <a:pt x="1544" y="2048"/>
                  </a:lnTo>
                  <a:cubicBezTo>
                    <a:pt x="1828" y="1008"/>
                    <a:pt x="2363" y="284"/>
                    <a:pt x="3025" y="32"/>
                  </a:cubicBezTo>
                  <a:lnTo>
                    <a:pt x="3025"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89" name="Google Shape;1189;p42"/>
            <p:cNvSpPr/>
            <p:nvPr/>
          </p:nvSpPr>
          <p:spPr>
            <a:xfrm>
              <a:off x="-62715100" y="3881000"/>
              <a:ext cx="22850" cy="48075"/>
            </a:xfrm>
            <a:custGeom>
              <a:rect b="b" l="l" r="r" t="t"/>
              <a:pathLst>
                <a:path extrusionOk="0" h="1923" w="914">
                  <a:moveTo>
                    <a:pt x="1" y="0"/>
                  </a:moveTo>
                  <a:lnTo>
                    <a:pt x="1" y="1922"/>
                  </a:lnTo>
                  <a:lnTo>
                    <a:pt x="851" y="1922"/>
                  </a:lnTo>
                  <a:cubicBezTo>
                    <a:pt x="883" y="1607"/>
                    <a:pt x="914" y="1292"/>
                    <a:pt x="914" y="977"/>
                  </a:cubicBezTo>
                  <a:cubicBezTo>
                    <a:pt x="914" y="662"/>
                    <a:pt x="883" y="316"/>
                    <a:pt x="851"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190" name="Google Shape;1190;p42"/>
          <p:cNvGrpSpPr/>
          <p:nvPr/>
        </p:nvGrpSpPr>
        <p:grpSpPr>
          <a:xfrm>
            <a:off x="6922834" y="2355891"/>
            <a:ext cx="712439" cy="712479"/>
            <a:chOff x="583100" y="3982600"/>
            <a:chExt cx="296175" cy="296175"/>
          </a:xfrm>
        </p:grpSpPr>
        <p:sp>
          <p:nvSpPr>
            <p:cNvPr id="1191" name="Google Shape;1191;p42"/>
            <p:cNvSpPr/>
            <p:nvPr/>
          </p:nvSpPr>
          <p:spPr>
            <a:xfrm>
              <a:off x="694925" y="3982600"/>
              <a:ext cx="70925" cy="68550"/>
            </a:xfrm>
            <a:custGeom>
              <a:rect b="b" l="l" r="r" t="t"/>
              <a:pathLst>
                <a:path extrusionOk="0" h="2742" w="2837">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2" name="Google Shape;1192;p42"/>
            <p:cNvSpPr/>
            <p:nvPr/>
          </p:nvSpPr>
          <p:spPr>
            <a:xfrm>
              <a:off x="609075" y="4139350"/>
              <a:ext cx="69350" cy="68525"/>
            </a:xfrm>
            <a:custGeom>
              <a:rect b="b" l="l" r="r" t="t"/>
              <a:pathLst>
                <a:path extrusionOk="0" h="2741"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3" name="Google Shape;1193;p42"/>
            <p:cNvSpPr/>
            <p:nvPr/>
          </p:nvSpPr>
          <p:spPr>
            <a:xfrm>
              <a:off x="783925" y="4140125"/>
              <a:ext cx="68550" cy="68550"/>
            </a:xfrm>
            <a:custGeom>
              <a:rect b="b" l="l" r="r" t="t"/>
              <a:pathLst>
                <a:path extrusionOk="0" h="2742" w="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4" name="Google Shape;1194;p42"/>
            <p:cNvSpPr/>
            <p:nvPr/>
          </p:nvSpPr>
          <p:spPr>
            <a:xfrm>
              <a:off x="583100" y="4207075"/>
              <a:ext cx="122100" cy="71700"/>
            </a:xfrm>
            <a:custGeom>
              <a:rect b="b" l="l" r="r" t="t"/>
              <a:pathLst>
                <a:path extrusionOk="0" h="2868" w="4884">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5" name="Google Shape;1195;p42"/>
            <p:cNvSpPr/>
            <p:nvPr/>
          </p:nvSpPr>
          <p:spPr>
            <a:xfrm>
              <a:off x="669725" y="4049550"/>
              <a:ext cx="122900" cy="72475"/>
            </a:xfrm>
            <a:custGeom>
              <a:rect b="b" l="l" r="r" t="t"/>
              <a:pathLst>
                <a:path extrusionOk="0" h="2899" w="4916">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6" name="Google Shape;1196;p42"/>
            <p:cNvSpPr/>
            <p:nvPr/>
          </p:nvSpPr>
          <p:spPr>
            <a:xfrm>
              <a:off x="757150" y="4207075"/>
              <a:ext cx="122125" cy="71700"/>
            </a:xfrm>
            <a:custGeom>
              <a:rect b="b" l="l" r="r" t="t"/>
              <a:pathLst>
                <a:path extrusionOk="0" h="2868" w="4885">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97" name="Google Shape;1197;p42"/>
            <p:cNvSpPr/>
            <p:nvPr/>
          </p:nvSpPr>
          <p:spPr>
            <a:xfrm>
              <a:off x="691775" y="4139350"/>
              <a:ext cx="77225" cy="64600"/>
            </a:xfrm>
            <a:custGeom>
              <a:rect b="b" l="l" r="r" t="t"/>
              <a:pathLst>
                <a:path extrusionOk="0" h="2584" w="3089">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198" name="Google Shape;1198;p42"/>
          <p:cNvGrpSpPr/>
          <p:nvPr/>
        </p:nvGrpSpPr>
        <p:grpSpPr>
          <a:xfrm>
            <a:off x="4558565" y="4794666"/>
            <a:ext cx="712439" cy="581735"/>
            <a:chOff x="3860400" y="3254050"/>
            <a:chExt cx="296175" cy="241825"/>
          </a:xfrm>
        </p:grpSpPr>
        <p:sp>
          <p:nvSpPr>
            <p:cNvPr id="1199" name="Google Shape;1199;p42"/>
            <p:cNvSpPr/>
            <p:nvPr/>
          </p:nvSpPr>
          <p:spPr>
            <a:xfrm>
              <a:off x="4112425" y="3358025"/>
              <a:ext cx="44150" cy="18125"/>
            </a:xfrm>
            <a:custGeom>
              <a:rect b="b" l="l" r="r" t="t"/>
              <a:pathLst>
                <a:path extrusionOk="0" h="725" w="1766">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0" name="Google Shape;1200;p42"/>
            <p:cNvSpPr/>
            <p:nvPr/>
          </p:nvSpPr>
          <p:spPr>
            <a:xfrm>
              <a:off x="4102200" y="3393475"/>
              <a:ext cx="37050" cy="33875"/>
            </a:xfrm>
            <a:custGeom>
              <a:rect b="b" l="l" r="r" t="t"/>
              <a:pathLst>
                <a:path extrusionOk="0" h="1355" w="1482">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1" name="Google Shape;1201;p42"/>
            <p:cNvSpPr/>
            <p:nvPr/>
          </p:nvSpPr>
          <p:spPr>
            <a:xfrm>
              <a:off x="4103775" y="3306025"/>
              <a:ext cx="35475" cy="34500"/>
            </a:xfrm>
            <a:custGeom>
              <a:rect b="b" l="l" r="r" t="t"/>
              <a:pathLst>
                <a:path extrusionOk="0" h="1380" w="1419">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2" name="Google Shape;1202;p42"/>
            <p:cNvSpPr/>
            <p:nvPr/>
          </p:nvSpPr>
          <p:spPr>
            <a:xfrm>
              <a:off x="3860400" y="3306025"/>
              <a:ext cx="105550" cy="104800"/>
            </a:xfrm>
            <a:custGeom>
              <a:rect b="b" l="l" r="r" t="t"/>
              <a:pathLst>
                <a:path extrusionOk="0" h="4192" w="4222">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3" name="Google Shape;1203;p42"/>
            <p:cNvSpPr/>
            <p:nvPr/>
          </p:nvSpPr>
          <p:spPr>
            <a:xfrm>
              <a:off x="4050225" y="3254050"/>
              <a:ext cx="35450" cy="208750"/>
            </a:xfrm>
            <a:custGeom>
              <a:rect b="b" l="l" r="r" t="t"/>
              <a:pathLst>
                <a:path extrusionOk="0" h="8350" w="1418">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4" name="Google Shape;1204;p42"/>
            <p:cNvSpPr/>
            <p:nvPr/>
          </p:nvSpPr>
          <p:spPr>
            <a:xfrm>
              <a:off x="3912375" y="3426550"/>
              <a:ext cx="51225" cy="69325"/>
            </a:xfrm>
            <a:custGeom>
              <a:rect b="b" l="l" r="r" t="t"/>
              <a:pathLst>
                <a:path extrusionOk="0" h="2773" w="2049">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5" name="Google Shape;1205;p42"/>
            <p:cNvSpPr/>
            <p:nvPr/>
          </p:nvSpPr>
          <p:spPr>
            <a:xfrm>
              <a:off x="3982475" y="3275325"/>
              <a:ext cx="52000" cy="163850"/>
            </a:xfrm>
            <a:custGeom>
              <a:rect b="b" l="l" r="r" t="t"/>
              <a:pathLst>
                <a:path extrusionOk="0" h="6554" w="208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206" name="Google Shape;1206;p42"/>
          <p:cNvGrpSpPr/>
          <p:nvPr/>
        </p:nvGrpSpPr>
        <p:grpSpPr>
          <a:xfrm>
            <a:off x="4537645" y="2337621"/>
            <a:ext cx="754275" cy="749020"/>
            <a:chOff x="-63250675" y="3744075"/>
            <a:chExt cx="320350" cy="318100"/>
          </a:xfrm>
        </p:grpSpPr>
        <p:sp>
          <p:nvSpPr>
            <p:cNvPr id="1207" name="Google Shape;1207;p42"/>
            <p:cNvSpPr/>
            <p:nvPr/>
          </p:nvSpPr>
          <p:spPr>
            <a:xfrm>
              <a:off x="-63126250" y="3744075"/>
              <a:ext cx="195925" cy="192875"/>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8" name="Google Shape;1208;p42"/>
            <p:cNvSpPr/>
            <p:nvPr/>
          </p:nvSpPr>
          <p:spPr>
            <a:xfrm>
              <a:off x="-63190025" y="3814050"/>
              <a:ext cx="186675" cy="185900"/>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09" name="Google Shape;1209;p42"/>
            <p:cNvSpPr/>
            <p:nvPr/>
          </p:nvSpPr>
          <p:spPr>
            <a:xfrm>
              <a:off x="-63250675" y="3751050"/>
              <a:ext cx="311125" cy="311125"/>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1210" name="Google Shape;121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43"/>
          <p:cNvSpPr txBox="1"/>
          <p:nvPr>
            <p:ph idx="4294967295" type="title"/>
          </p:nvPr>
        </p:nvSpPr>
        <p:spPr>
          <a:xfrm>
            <a:off x="1409700" y="162723"/>
            <a:ext cx="8773886" cy="67547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a:solidFill>
                  <a:srgbClr val="002060"/>
                </a:solidFill>
                <a:latin typeface="Calibri"/>
                <a:ea typeface="Calibri"/>
                <a:cs typeface="Calibri"/>
                <a:sym typeface="Calibri"/>
              </a:rPr>
              <a:t>Faculty Contributions</a:t>
            </a:r>
            <a:endParaRPr b="1">
              <a:solidFill>
                <a:srgbClr val="002060"/>
              </a:solidFill>
            </a:endParaRPr>
          </a:p>
        </p:txBody>
      </p:sp>
      <p:graphicFrame>
        <p:nvGraphicFramePr>
          <p:cNvPr id="1216" name="Google Shape;1216;p43"/>
          <p:cNvGraphicFramePr/>
          <p:nvPr/>
        </p:nvGraphicFramePr>
        <p:xfrm>
          <a:off x="377444" y="1178808"/>
          <a:ext cx="5031279" cy="2808991"/>
        </p:xfrm>
        <a:graphic>
          <a:graphicData uri="http://schemas.openxmlformats.org/drawingml/2006/chart">
            <c:chart r:id="rId3"/>
          </a:graphicData>
        </a:graphic>
      </p:graphicFrame>
      <p:sp>
        <p:nvSpPr>
          <p:cNvPr id="1217" name="Google Shape;121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218" name="Google Shape;1218;p43"/>
          <p:cNvGraphicFramePr/>
          <p:nvPr/>
        </p:nvGraphicFramePr>
        <p:xfrm>
          <a:off x="328100" y="4063450"/>
          <a:ext cx="3000000" cy="3000000"/>
        </p:xfrm>
        <a:graphic>
          <a:graphicData uri="http://schemas.openxmlformats.org/drawingml/2006/table">
            <a:tbl>
              <a:tblPr bandRow="1" firstRow="1">
                <a:noFill/>
                <a:tableStyleId>{A5789F4F-51D6-4D7E-A4C2-E371BF2CD345}</a:tableStyleId>
              </a:tblPr>
              <a:tblGrid>
                <a:gridCol w="2036125"/>
                <a:gridCol w="1045525"/>
                <a:gridCol w="1045525"/>
                <a:gridCol w="1045525"/>
              </a:tblGrid>
              <a:tr h="370850">
                <a:tc>
                  <a:txBody>
                    <a:bodyPr/>
                    <a:lstStyle/>
                    <a:p>
                      <a:pPr indent="0" lvl="0" marL="0" marR="0" rtl="0" algn="l">
                        <a:spcBef>
                          <a:spcPts val="0"/>
                        </a:spcBef>
                        <a:spcAft>
                          <a:spcPts val="0"/>
                        </a:spcAft>
                        <a:buNone/>
                      </a:pPr>
                      <a:r>
                        <a:rPr lang="en-US" sz="1400" u="none" cap="none" strike="noStrike"/>
                        <a:t>Publications</a:t>
                      </a:r>
                      <a:endParaRPr sz="1400"/>
                    </a:p>
                  </a:txBody>
                  <a:tcPr marT="45725" marB="45725" marR="91450" marL="91450"/>
                </a:tc>
                <a:tc>
                  <a:txBody>
                    <a:bodyPr/>
                    <a:lstStyle/>
                    <a:p>
                      <a:pPr indent="0" lvl="0" marL="0" marR="0" rtl="0" algn="l">
                        <a:spcBef>
                          <a:spcPts val="0"/>
                        </a:spcBef>
                        <a:spcAft>
                          <a:spcPts val="0"/>
                        </a:spcAft>
                        <a:buNone/>
                      </a:pPr>
                      <a:r>
                        <a:rPr lang="en-US" sz="1200"/>
                        <a:t>Till  June 2019 </a:t>
                      </a:r>
                      <a:endParaRPr/>
                    </a:p>
                  </a:txBody>
                  <a:tcPr marT="45725" marB="45725" marR="91450" marL="91450"/>
                </a:tc>
                <a:tc>
                  <a:txBody>
                    <a:bodyPr/>
                    <a:lstStyle/>
                    <a:p>
                      <a:pPr indent="0" lvl="0" marL="0" marR="0" rtl="0" algn="l">
                        <a:spcBef>
                          <a:spcPts val="0"/>
                        </a:spcBef>
                        <a:spcAft>
                          <a:spcPts val="0"/>
                        </a:spcAft>
                        <a:buNone/>
                      </a:pPr>
                      <a:r>
                        <a:rPr lang="en-US" sz="1200"/>
                        <a:t>During July 2019 to June 2022</a:t>
                      </a:r>
                      <a:endParaRPr sz="1200"/>
                    </a:p>
                  </a:txBody>
                  <a:tcPr marT="45725" marB="45725" marR="91450" marL="91450"/>
                </a:tc>
                <a:tc>
                  <a:txBody>
                    <a:bodyPr/>
                    <a:lstStyle/>
                    <a:p>
                      <a:pPr indent="0" lvl="0" marL="0" marR="0" rtl="0" algn="l">
                        <a:spcBef>
                          <a:spcPts val="0"/>
                        </a:spcBef>
                        <a:spcAft>
                          <a:spcPts val="0"/>
                        </a:spcAft>
                        <a:buNone/>
                      </a:pPr>
                      <a:r>
                        <a:rPr lang="en-US" sz="1200"/>
                        <a:t>Total</a:t>
                      </a:r>
                      <a:endParaRPr/>
                    </a:p>
                  </a:txBody>
                  <a:tcPr marT="45725" marB="45725" marR="91450" marL="91450"/>
                </a:tc>
              </a:tr>
              <a:tr h="370850">
                <a:tc>
                  <a:txBody>
                    <a:bodyPr/>
                    <a:lstStyle/>
                    <a:p>
                      <a:pPr indent="0" lvl="0" marL="0" marR="0" rtl="0" algn="l">
                        <a:spcBef>
                          <a:spcPts val="0"/>
                        </a:spcBef>
                        <a:spcAft>
                          <a:spcPts val="0"/>
                        </a:spcAft>
                        <a:buNone/>
                      </a:pPr>
                      <a:r>
                        <a:rPr lang="en-US" sz="1400"/>
                        <a:t>Non SCI</a:t>
                      </a:r>
                      <a:endParaRPr/>
                    </a:p>
                  </a:txBody>
                  <a:tcPr marT="45725" marB="45725" marR="91450" marL="91450"/>
                </a:tc>
                <a:tc>
                  <a:txBody>
                    <a:bodyPr/>
                    <a:lstStyle/>
                    <a:p>
                      <a:pPr indent="0" lvl="0" marL="0" marR="0" rtl="0" algn="l">
                        <a:spcBef>
                          <a:spcPts val="0"/>
                        </a:spcBef>
                        <a:spcAft>
                          <a:spcPts val="0"/>
                        </a:spcAft>
                        <a:buNone/>
                      </a:pPr>
                      <a:r>
                        <a:rPr lang="en-US" sz="1800"/>
                        <a:t>238</a:t>
                      </a:r>
                      <a:endParaRPr/>
                    </a:p>
                  </a:txBody>
                  <a:tcPr marT="45725" marB="45725" marR="91450" marL="91450"/>
                </a:tc>
                <a:tc>
                  <a:txBody>
                    <a:bodyPr/>
                    <a:lstStyle/>
                    <a:p>
                      <a:pPr indent="0" lvl="0" marL="0" marR="0" rtl="0" algn="l">
                        <a:spcBef>
                          <a:spcPts val="0"/>
                        </a:spcBef>
                        <a:spcAft>
                          <a:spcPts val="0"/>
                        </a:spcAft>
                        <a:buNone/>
                      </a:pPr>
                      <a:r>
                        <a:rPr lang="en-US" sz="1800"/>
                        <a:t>116</a:t>
                      </a:r>
                      <a:endParaRPr/>
                    </a:p>
                  </a:txBody>
                  <a:tcPr marT="45725" marB="45725" marR="91450" marL="91450"/>
                </a:tc>
                <a:tc>
                  <a:txBody>
                    <a:bodyPr/>
                    <a:lstStyle/>
                    <a:p>
                      <a:pPr indent="0" lvl="0" marL="0" marR="0" rtl="0" algn="l">
                        <a:spcBef>
                          <a:spcPts val="0"/>
                        </a:spcBef>
                        <a:spcAft>
                          <a:spcPts val="0"/>
                        </a:spcAft>
                        <a:buNone/>
                      </a:pPr>
                      <a:r>
                        <a:rPr lang="en-US" sz="1800"/>
                        <a:t>354</a:t>
                      </a:r>
                      <a:endParaRPr/>
                    </a:p>
                  </a:txBody>
                  <a:tcPr marT="45725" marB="45725" marR="91450" marL="91450"/>
                </a:tc>
              </a:tr>
              <a:tr h="370850">
                <a:tc>
                  <a:txBody>
                    <a:bodyPr/>
                    <a:lstStyle/>
                    <a:p>
                      <a:pPr indent="0" lvl="0" marL="0" marR="0" rtl="0" algn="l">
                        <a:spcBef>
                          <a:spcPts val="0"/>
                        </a:spcBef>
                        <a:spcAft>
                          <a:spcPts val="0"/>
                        </a:spcAft>
                        <a:buNone/>
                      </a:pPr>
                      <a:r>
                        <a:rPr lang="en-US" sz="1400"/>
                        <a:t>SCI/ESCI</a:t>
                      </a:r>
                      <a:endParaRPr/>
                    </a:p>
                  </a:txBody>
                  <a:tcPr marT="45725" marB="45725" marR="91450" marL="91450"/>
                </a:tc>
                <a:tc>
                  <a:txBody>
                    <a:bodyPr/>
                    <a:lstStyle/>
                    <a:p>
                      <a:pPr indent="0" lvl="0" marL="0" marR="0" rtl="0" algn="l">
                        <a:spcBef>
                          <a:spcPts val="0"/>
                        </a:spcBef>
                        <a:spcAft>
                          <a:spcPts val="0"/>
                        </a:spcAft>
                        <a:buNone/>
                      </a:pPr>
                      <a:r>
                        <a:rPr lang="en-US" sz="1800"/>
                        <a:t>0</a:t>
                      </a:r>
                      <a:endParaRPr/>
                    </a:p>
                  </a:txBody>
                  <a:tcPr marT="45725" marB="45725" marR="91450" marL="91450"/>
                </a:tc>
                <a:tc>
                  <a:txBody>
                    <a:bodyPr/>
                    <a:lstStyle/>
                    <a:p>
                      <a:pPr indent="0" lvl="0" marL="0" marR="0" rtl="0" algn="l">
                        <a:spcBef>
                          <a:spcPts val="0"/>
                        </a:spcBef>
                        <a:spcAft>
                          <a:spcPts val="0"/>
                        </a:spcAft>
                        <a:buNone/>
                      </a:pPr>
                      <a:r>
                        <a:rPr lang="en-US" sz="1800"/>
                        <a:t>2</a:t>
                      </a:r>
                      <a:endParaRPr/>
                    </a:p>
                  </a:txBody>
                  <a:tcPr marT="45725" marB="45725" marR="91450" marL="91450"/>
                </a:tc>
                <a:tc>
                  <a:txBody>
                    <a:bodyPr/>
                    <a:lstStyle/>
                    <a:p>
                      <a:pPr indent="0" lvl="0" marL="0" marR="0" rtl="0" algn="l">
                        <a:spcBef>
                          <a:spcPts val="0"/>
                        </a:spcBef>
                        <a:spcAft>
                          <a:spcPts val="0"/>
                        </a:spcAft>
                        <a:buNone/>
                      </a:pPr>
                      <a:r>
                        <a:rPr lang="en-US" sz="1800"/>
                        <a:t>2</a:t>
                      </a:r>
                      <a:endParaRPr/>
                    </a:p>
                  </a:txBody>
                  <a:tcPr marT="45725" marB="45725" marR="91450" marL="91450"/>
                </a:tc>
              </a:tr>
              <a:tr h="370850">
                <a:tc>
                  <a:txBody>
                    <a:bodyPr/>
                    <a:lstStyle/>
                    <a:p>
                      <a:pPr indent="0" lvl="0" marL="0" marR="0" rtl="0" algn="l">
                        <a:spcBef>
                          <a:spcPts val="0"/>
                        </a:spcBef>
                        <a:spcAft>
                          <a:spcPts val="0"/>
                        </a:spcAft>
                        <a:buNone/>
                      </a:pPr>
                      <a:r>
                        <a:rPr lang="en-US" sz="1400"/>
                        <a:t>SCOPUS</a:t>
                      </a:r>
                      <a:endParaRPr/>
                    </a:p>
                  </a:txBody>
                  <a:tcPr marT="45725" marB="45725" marR="91450" marL="91450"/>
                </a:tc>
                <a:tc>
                  <a:txBody>
                    <a:bodyPr/>
                    <a:lstStyle/>
                    <a:p>
                      <a:pPr indent="0" lvl="0" marL="0" marR="0" rtl="0" algn="l">
                        <a:spcBef>
                          <a:spcPts val="0"/>
                        </a:spcBef>
                        <a:spcAft>
                          <a:spcPts val="0"/>
                        </a:spcAft>
                        <a:buNone/>
                      </a:pPr>
                      <a:r>
                        <a:rPr lang="en-US" sz="1800"/>
                        <a:t>2</a:t>
                      </a:r>
                      <a:endParaRPr/>
                    </a:p>
                  </a:txBody>
                  <a:tcPr marT="45725" marB="45725" marR="91450" marL="91450"/>
                </a:tc>
                <a:tc>
                  <a:txBody>
                    <a:bodyPr/>
                    <a:lstStyle/>
                    <a:p>
                      <a:pPr indent="0" lvl="0" marL="0" marR="0" rtl="0" algn="l">
                        <a:spcBef>
                          <a:spcPts val="0"/>
                        </a:spcBef>
                        <a:spcAft>
                          <a:spcPts val="0"/>
                        </a:spcAft>
                        <a:buNone/>
                      </a:pPr>
                      <a:r>
                        <a:rPr lang="en-US" sz="1800"/>
                        <a:t>26</a:t>
                      </a:r>
                      <a:endParaRPr/>
                    </a:p>
                  </a:txBody>
                  <a:tcPr marT="45725" marB="45725" marR="91450" marL="91450"/>
                </a:tc>
                <a:tc>
                  <a:txBody>
                    <a:bodyPr/>
                    <a:lstStyle/>
                    <a:p>
                      <a:pPr indent="0" lvl="0" marL="0" marR="0" rtl="0" algn="l">
                        <a:spcBef>
                          <a:spcPts val="0"/>
                        </a:spcBef>
                        <a:spcAft>
                          <a:spcPts val="0"/>
                        </a:spcAft>
                        <a:buNone/>
                      </a:pPr>
                      <a:r>
                        <a:rPr lang="en-US" sz="1800"/>
                        <a:t>28</a:t>
                      </a:r>
                      <a:endParaRPr/>
                    </a:p>
                  </a:txBody>
                  <a:tcPr marT="45725" marB="45725" marR="91450" marL="91450"/>
                </a:tc>
              </a:tr>
              <a:tr h="370850">
                <a:tc>
                  <a:txBody>
                    <a:bodyPr/>
                    <a:lstStyle/>
                    <a:p>
                      <a:pPr indent="0" lvl="0" marL="0" marR="0" rtl="0" algn="l">
                        <a:spcBef>
                          <a:spcPts val="0"/>
                        </a:spcBef>
                        <a:spcAft>
                          <a:spcPts val="0"/>
                        </a:spcAft>
                        <a:buNone/>
                      </a:pPr>
                      <a:r>
                        <a:rPr lang="en-US" sz="1400"/>
                        <a:t>IEEE/IET conference</a:t>
                      </a:r>
                      <a:endParaRPr/>
                    </a:p>
                  </a:txBody>
                  <a:tcPr marT="45725" marB="45725" marR="91450" marL="91450"/>
                </a:tc>
                <a:tc>
                  <a:txBody>
                    <a:bodyPr/>
                    <a:lstStyle/>
                    <a:p>
                      <a:pPr indent="0" lvl="0" marL="0" marR="0" rtl="0" algn="l">
                        <a:spcBef>
                          <a:spcPts val="0"/>
                        </a:spcBef>
                        <a:spcAft>
                          <a:spcPts val="0"/>
                        </a:spcAft>
                        <a:buNone/>
                      </a:pPr>
                      <a:r>
                        <a:rPr lang="en-US" sz="1800"/>
                        <a:t>18</a:t>
                      </a:r>
                      <a:endParaRPr/>
                    </a:p>
                  </a:txBody>
                  <a:tcPr marT="45725" marB="45725" marR="91450" marL="91450"/>
                </a:tc>
                <a:tc>
                  <a:txBody>
                    <a:bodyPr/>
                    <a:lstStyle/>
                    <a:p>
                      <a:pPr indent="0" lvl="0" marL="0" marR="0" rtl="0" algn="l">
                        <a:spcBef>
                          <a:spcPts val="0"/>
                        </a:spcBef>
                        <a:spcAft>
                          <a:spcPts val="0"/>
                        </a:spcAft>
                        <a:buNone/>
                      </a:pPr>
                      <a:r>
                        <a:rPr lang="en-US" sz="1800"/>
                        <a:t>0</a:t>
                      </a:r>
                      <a:endParaRPr/>
                    </a:p>
                  </a:txBody>
                  <a:tcPr marT="45725" marB="45725" marR="91450" marL="91450"/>
                </a:tc>
                <a:tc>
                  <a:txBody>
                    <a:bodyPr/>
                    <a:lstStyle/>
                    <a:p>
                      <a:pPr indent="0" lvl="0" marL="0" marR="0" rtl="0" algn="l">
                        <a:spcBef>
                          <a:spcPts val="0"/>
                        </a:spcBef>
                        <a:spcAft>
                          <a:spcPts val="0"/>
                        </a:spcAft>
                        <a:buNone/>
                      </a:pPr>
                      <a:r>
                        <a:rPr lang="en-US" sz="1800"/>
                        <a:t>18</a:t>
                      </a:r>
                      <a:endParaRPr/>
                    </a:p>
                  </a:txBody>
                  <a:tcPr marT="45725" marB="45725" marR="91450" marL="91450"/>
                </a:tc>
              </a:tr>
              <a:tr h="370850">
                <a:tc>
                  <a:txBody>
                    <a:bodyPr/>
                    <a:lstStyle/>
                    <a:p>
                      <a:pPr indent="0" lvl="0" marL="0" marR="0" rtl="0" algn="l">
                        <a:spcBef>
                          <a:spcPts val="0"/>
                        </a:spcBef>
                        <a:spcAft>
                          <a:spcPts val="0"/>
                        </a:spcAft>
                        <a:buNone/>
                      </a:pPr>
                      <a:r>
                        <a:rPr lang="en-US" sz="1400"/>
                        <a:t>Total</a:t>
                      </a:r>
                      <a:endParaRPr/>
                    </a:p>
                  </a:txBody>
                  <a:tcPr marT="45725" marB="45725" marR="91450" marL="91450"/>
                </a:tc>
                <a:tc>
                  <a:txBody>
                    <a:bodyPr/>
                    <a:lstStyle/>
                    <a:p>
                      <a:pPr indent="0" lvl="0" marL="0" marR="0" rtl="0" algn="l">
                        <a:spcBef>
                          <a:spcPts val="0"/>
                        </a:spcBef>
                        <a:spcAft>
                          <a:spcPts val="0"/>
                        </a:spcAft>
                        <a:buNone/>
                      </a:pPr>
                      <a:r>
                        <a:rPr lang="en-US" sz="1800"/>
                        <a:t>258</a:t>
                      </a:r>
                      <a:endParaRPr/>
                    </a:p>
                  </a:txBody>
                  <a:tcPr marT="45725" marB="45725" marR="91450" marL="91450"/>
                </a:tc>
                <a:tc>
                  <a:txBody>
                    <a:bodyPr/>
                    <a:lstStyle/>
                    <a:p>
                      <a:pPr indent="0" lvl="0" marL="0" marR="0" rtl="0" algn="l">
                        <a:spcBef>
                          <a:spcPts val="0"/>
                        </a:spcBef>
                        <a:spcAft>
                          <a:spcPts val="0"/>
                        </a:spcAft>
                        <a:buNone/>
                      </a:pPr>
                      <a:r>
                        <a:rPr lang="en-US" sz="1800"/>
                        <a:t>144</a:t>
                      </a:r>
                      <a:endParaRPr/>
                    </a:p>
                  </a:txBody>
                  <a:tcPr marT="45725" marB="45725" marR="91450" marL="91450"/>
                </a:tc>
                <a:tc>
                  <a:txBody>
                    <a:bodyPr/>
                    <a:lstStyle/>
                    <a:p>
                      <a:pPr indent="0" lvl="0" marL="0" marR="0" rtl="0" algn="l">
                        <a:spcBef>
                          <a:spcPts val="0"/>
                        </a:spcBef>
                        <a:spcAft>
                          <a:spcPts val="0"/>
                        </a:spcAft>
                        <a:buNone/>
                      </a:pPr>
                      <a:r>
                        <a:rPr lang="en-US" sz="1800"/>
                        <a:t>402</a:t>
                      </a:r>
                      <a:endParaRPr/>
                    </a:p>
                  </a:txBody>
                  <a:tcPr marT="45725" marB="45725" marR="91450" marL="91450"/>
                </a:tc>
              </a:tr>
            </a:tbl>
          </a:graphicData>
        </a:graphic>
      </p:graphicFrame>
      <p:sp>
        <p:nvSpPr>
          <p:cNvPr id="1219" name="Google Shape;1219;p43"/>
          <p:cNvSpPr txBox="1"/>
          <p:nvPr/>
        </p:nvSpPr>
        <p:spPr>
          <a:xfrm>
            <a:off x="8695765" y="5318964"/>
            <a:ext cx="1703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220" name="Google Shape;1220;p43"/>
          <p:cNvGraphicFramePr/>
          <p:nvPr/>
        </p:nvGraphicFramePr>
        <p:xfrm>
          <a:off x="5915025" y="1230362"/>
          <a:ext cx="5391150" cy="2967827"/>
        </p:xfrm>
        <a:graphic>
          <a:graphicData uri="http://schemas.openxmlformats.org/drawingml/2006/chart">
            <c:chart r:id="rId4"/>
          </a:graphicData>
        </a:graphic>
      </p:graphicFrame>
      <p:cxnSp>
        <p:nvCxnSpPr>
          <p:cNvPr id="1221" name="Google Shape;1221;p43"/>
          <p:cNvCxnSpPr/>
          <p:nvPr/>
        </p:nvCxnSpPr>
        <p:spPr>
          <a:xfrm flipH="1">
            <a:off x="5876924" y="1504950"/>
            <a:ext cx="38100" cy="5005387"/>
          </a:xfrm>
          <a:prstGeom prst="straightConnector1">
            <a:avLst/>
          </a:prstGeom>
          <a:noFill/>
          <a:ln cap="flat" cmpd="sng" w="57150">
            <a:solidFill>
              <a:srgbClr val="FF0000"/>
            </a:solidFill>
            <a:prstDash val="solid"/>
            <a:miter lim="800000"/>
            <a:headEnd len="sm" w="sm" type="none"/>
            <a:tailEnd len="sm" w="sm" type="none"/>
          </a:ln>
        </p:spPr>
      </p:cxnSp>
      <p:graphicFrame>
        <p:nvGraphicFramePr>
          <p:cNvPr id="1222" name="Google Shape;1222;p43"/>
          <p:cNvGraphicFramePr/>
          <p:nvPr/>
        </p:nvGraphicFramePr>
        <p:xfrm>
          <a:off x="6272504" y="4198189"/>
          <a:ext cx="5172664" cy="2756746"/>
        </p:xfrm>
        <a:graphic>
          <a:graphicData uri="http://schemas.openxmlformats.org/drawingml/2006/chart">
            <c:chart r:id="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44"/>
          <p:cNvSpPr txBox="1"/>
          <p:nvPr/>
        </p:nvSpPr>
        <p:spPr>
          <a:xfrm>
            <a:off x="8118902" y="2327064"/>
            <a:ext cx="3024386"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Dr. Deven Shah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Guiding-8 Ph.D. students in IT/ Computer, Awarded-4</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44"/>
          <p:cNvSpPr txBox="1"/>
          <p:nvPr/>
        </p:nvSpPr>
        <p:spPr>
          <a:xfrm>
            <a:off x="8092171" y="3385266"/>
            <a:ext cx="3021147"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Kamal Shah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Guiding-2 Ph.D. students in IT</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29" name="Google Shape;1229;p44"/>
          <p:cNvSpPr txBox="1"/>
          <p:nvPr/>
        </p:nvSpPr>
        <p:spPr>
          <a:xfrm>
            <a:off x="8031956" y="4441148"/>
            <a:ext cx="3081363"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Rajesh Bansode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Guiding- 6 (5 in IT, 1 in E&amp;TC)</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02 PhD IT students submitted their Ph.D. Thesis</a:t>
            </a:r>
            <a:endParaRPr/>
          </a:p>
        </p:txBody>
      </p:sp>
      <p:sp>
        <p:nvSpPr>
          <p:cNvPr id="1230" name="Google Shape;1230;p44"/>
          <p:cNvSpPr txBox="1"/>
          <p:nvPr/>
        </p:nvSpPr>
        <p:spPr>
          <a:xfrm>
            <a:off x="728560" y="2311971"/>
            <a:ext cx="3097484"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Vikas Kaul,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Sant Gadge Baba Amravati University, Maharashtra, 2020</a:t>
            </a:r>
            <a:endParaRPr/>
          </a:p>
        </p:txBody>
      </p:sp>
      <p:sp>
        <p:nvSpPr>
          <p:cNvPr id="1231" name="Google Shape;1231;p44"/>
          <p:cNvSpPr/>
          <p:nvPr/>
        </p:nvSpPr>
        <p:spPr>
          <a:xfrm>
            <a:off x="7435463" y="4140209"/>
            <a:ext cx="4069600" cy="1131983"/>
          </a:xfrm>
          <a:custGeom>
            <a:rect b="b" l="l" r="r" t="t"/>
            <a:pathLst>
              <a:path extrusionOk="0" h="19066" w="84177">
                <a:moveTo>
                  <a:pt x="81358" y="381"/>
                </a:moveTo>
                <a:cubicBezTo>
                  <a:pt x="82688" y="381"/>
                  <a:pt x="83765" y="1489"/>
                  <a:pt x="83765" y="2820"/>
                </a:cubicBezTo>
                <a:lnTo>
                  <a:pt x="83765" y="16279"/>
                </a:lnTo>
                <a:cubicBezTo>
                  <a:pt x="83765" y="17609"/>
                  <a:pt x="82688" y="18686"/>
                  <a:pt x="81358" y="18686"/>
                </a:cubicBezTo>
                <a:lnTo>
                  <a:pt x="2819" y="18686"/>
                </a:lnTo>
                <a:cubicBezTo>
                  <a:pt x="1489" y="18686"/>
                  <a:pt x="380" y="17609"/>
                  <a:pt x="380" y="16279"/>
                </a:cubicBezTo>
                <a:lnTo>
                  <a:pt x="380" y="2820"/>
                </a:lnTo>
                <a:cubicBezTo>
                  <a:pt x="380" y="1489"/>
                  <a:pt x="1489" y="381"/>
                  <a:pt x="2819" y="381"/>
                </a:cubicBezTo>
                <a:close/>
                <a:moveTo>
                  <a:pt x="2819" y="1"/>
                </a:moveTo>
                <a:cubicBezTo>
                  <a:pt x="1267" y="1"/>
                  <a:pt x="0" y="1268"/>
                  <a:pt x="0" y="2820"/>
                </a:cubicBezTo>
                <a:lnTo>
                  <a:pt x="0" y="16279"/>
                </a:lnTo>
                <a:cubicBezTo>
                  <a:pt x="0" y="17831"/>
                  <a:pt x="1267" y="19066"/>
                  <a:pt x="2819" y="19066"/>
                </a:cubicBezTo>
                <a:lnTo>
                  <a:pt x="81358" y="19066"/>
                </a:lnTo>
                <a:cubicBezTo>
                  <a:pt x="82910" y="19066"/>
                  <a:pt x="84177" y="17831"/>
                  <a:pt x="84177" y="16279"/>
                </a:cubicBezTo>
                <a:lnTo>
                  <a:pt x="84177" y="2820"/>
                </a:lnTo>
                <a:cubicBezTo>
                  <a:pt x="84145" y="1268"/>
                  <a:pt x="82910" y="1"/>
                  <a:pt x="81358" y="1"/>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2" name="Google Shape;1232;p44"/>
          <p:cNvSpPr/>
          <p:nvPr/>
        </p:nvSpPr>
        <p:spPr>
          <a:xfrm>
            <a:off x="7435463" y="3093050"/>
            <a:ext cx="4069600" cy="1034883"/>
          </a:xfrm>
          <a:custGeom>
            <a:rect b="b" l="l" r="r" t="t"/>
            <a:pathLst>
              <a:path extrusionOk="0" h="19065" w="84177">
                <a:moveTo>
                  <a:pt x="81358" y="380"/>
                </a:moveTo>
                <a:cubicBezTo>
                  <a:pt x="82688" y="380"/>
                  <a:pt x="83765" y="1457"/>
                  <a:pt x="83765" y="2787"/>
                </a:cubicBezTo>
                <a:lnTo>
                  <a:pt x="83765" y="16278"/>
                </a:lnTo>
                <a:cubicBezTo>
                  <a:pt x="83765" y="17608"/>
                  <a:pt x="82688" y="18685"/>
                  <a:pt x="81358" y="18685"/>
                </a:cubicBezTo>
                <a:lnTo>
                  <a:pt x="2819" y="18685"/>
                </a:lnTo>
                <a:cubicBezTo>
                  <a:pt x="1489" y="18685"/>
                  <a:pt x="380" y="17608"/>
                  <a:pt x="380" y="16278"/>
                </a:cubicBezTo>
                <a:lnTo>
                  <a:pt x="380" y="2787"/>
                </a:lnTo>
                <a:cubicBezTo>
                  <a:pt x="380" y="1457"/>
                  <a:pt x="1489" y="380"/>
                  <a:pt x="2819" y="380"/>
                </a:cubicBezTo>
                <a:close/>
                <a:moveTo>
                  <a:pt x="2819" y="0"/>
                </a:moveTo>
                <a:cubicBezTo>
                  <a:pt x="1267" y="0"/>
                  <a:pt x="0" y="1267"/>
                  <a:pt x="0" y="2787"/>
                </a:cubicBezTo>
                <a:lnTo>
                  <a:pt x="0" y="16278"/>
                </a:lnTo>
                <a:cubicBezTo>
                  <a:pt x="0" y="17798"/>
                  <a:pt x="1267" y="19065"/>
                  <a:pt x="2819" y="19065"/>
                </a:cubicBezTo>
                <a:lnTo>
                  <a:pt x="81358" y="19065"/>
                </a:lnTo>
                <a:cubicBezTo>
                  <a:pt x="82910" y="19065"/>
                  <a:pt x="84177" y="17798"/>
                  <a:pt x="84177" y="16278"/>
                </a:cubicBezTo>
                <a:lnTo>
                  <a:pt x="84177" y="2787"/>
                </a:lnTo>
                <a:cubicBezTo>
                  <a:pt x="84145" y="1267"/>
                  <a:pt x="82910" y="0"/>
                  <a:pt x="81358" y="0"/>
                </a:cubicBez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3" name="Google Shape;1233;p44"/>
          <p:cNvSpPr/>
          <p:nvPr/>
        </p:nvSpPr>
        <p:spPr>
          <a:xfrm>
            <a:off x="7435463" y="2060545"/>
            <a:ext cx="4069600" cy="1012488"/>
          </a:xfrm>
          <a:custGeom>
            <a:rect b="b" l="l" r="r" t="t"/>
            <a:pathLst>
              <a:path extrusionOk="0" h="19066" w="84177">
                <a:moveTo>
                  <a:pt x="81358" y="381"/>
                </a:moveTo>
                <a:cubicBezTo>
                  <a:pt x="82688" y="381"/>
                  <a:pt x="83765" y="1458"/>
                  <a:pt x="83765" y="2788"/>
                </a:cubicBezTo>
                <a:lnTo>
                  <a:pt x="83765" y="16279"/>
                </a:lnTo>
                <a:cubicBezTo>
                  <a:pt x="83765" y="17609"/>
                  <a:pt x="82688" y="18686"/>
                  <a:pt x="81358" y="18686"/>
                </a:cubicBezTo>
                <a:lnTo>
                  <a:pt x="2819" y="18686"/>
                </a:lnTo>
                <a:cubicBezTo>
                  <a:pt x="1489" y="18686"/>
                  <a:pt x="380" y="17609"/>
                  <a:pt x="380" y="16279"/>
                </a:cubicBezTo>
                <a:lnTo>
                  <a:pt x="380" y="2788"/>
                </a:lnTo>
                <a:cubicBezTo>
                  <a:pt x="380" y="1458"/>
                  <a:pt x="1489" y="381"/>
                  <a:pt x="2819" y="381"/>
                </a:cubicBezTo>
                <a:close/>
                <a:moveTo>
                  <a:pt x="2819" y="1"/>
                </a:moveTo>
                <a:cubicBezTo>
                  <a:pt x="1267" y="1"/>
                  <a:pt x="0" y="1268"/>
                  <a:pt x="0" y="2788"/>
                </a:cubicBezTo>
                <a:lnTo>
                  <a:pt x="0" y="16279"/>
                </a:lnTo>
                <a:cubicBezTo>
                  <a:pt x="0" y="17799"/>
                  <a:pt x="1267" y="19066"/>
                  <a:pt x="2819" y="19066"/>
                </a:cubicBezTo>
                <a:lnTo>
                  <a:pt x="81358" y="19066"/>
                </a:lnTo>
                <a:cubicBezTo>
                  <a:pt x="82910" y="19066"/>
                  <a:pt x="84177" y="17799"/>
                  <a:pt x="84177" y="16279"/>
                </a:cubicBezTo>
                <a:lnTo>
                  <a:pt x="84177" y="2788"/>
                </a:lnTo>
                <a:cubicBezTo>
                  <a:pt x="84145" y="1268"/>
                  <a:pt x="82910" y="1"/>
                  <a:pt x="81358" y="1"/>
                </a:cubicBezTo>
                <a:close/>
              </a:path>
            </a:pathLst>
          </a:custGeom>
          <a:solidFill>
            <a:srgbClr val="D99E8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4" name="Google Shape;1234;p44"/>
          <p:cNvSpPr/>
          <p:nvPr/>
        </p:nvSpPr>
        <p:spPr>
          <a:xfrm>
            <a:off x="653143" y="4140210"/>
            <a:ext cx="4103437" cy="1004530"/>
          </a:xfrm>
          <a:custGeom>
            <a:rect b="b" l="l" r="r" t="t"/>
            <a:pathLst>
              <a:path extrusionOk="0" h="19066" w="84178">
                <a:moveTo>
                  <a:pt x="81358" y="381"/>
                </a:moveTo>
                <a:cubicBezTo>
                  <a:pt x="82689" y="381"/>
                  <a:pt x="83765" y="1489"/>
                  <a:pt x="83765" y="2820"/>
                </a:cubicBezTo>
                <a:lnTo>
                  <a:pt x="83765" y="16279"/>
                </a:lnTo>
                <a:cubicBezTo>
                  <a:pt x="83765" y="17609"/>
                  <a:pt x="82689" y="18686"/>
                  <a:pt x="81358" y="18686"/>
                </a:cubicBezTo>
                <a:lnTo>
                  <a:pt x="2819" y="18686"/>
                </a:lnTo>
                <a:cubicBezTo>
                  <a:pt x="1489" y="18686"/>
                  <a:pt x="412" y="17609"/>
                  <a:pt x="412" y="16279"/>
                </a:cubicBezTo>
                <a:lnTo>
                  <a:pt x="412" y="2820"/>
                </a:lnTo>
                <a:cubicBezTo>
                  <a:pt x="412" y="1489"/>
                  <a:pt x="1489" y="381"/>
                  <a:pt x="2819" y="381"/>
                </a:cubicBezTo>
                <a:close/>
                <a:moveTo>
                  <a:pt x="2819" y="1"/>
                </a:moveTo>
                <a:cubicBezTo>
                  <a:pt x="1267" y="1"/>
                  <a:pt x="1" y="1268"/>
                  <a:pt x="1" y="2820"/>
                </a:cubicBezTo>
                <a:lnTo>
                  <a:pt x="1" y="16279"/>
                </a:lnTo>
                <a:cubicBezTo>
                  <a:pt x="1" y="17831"/>
                  <a:pt x="1267" y="19066"/>
                  <a:pt x="2819" y="19066"/>
                </a:cubicBezTo>
                <a:lnTo>
                  <a:pt x="81358" y="19066"/>
                </a:lnTo>
                <a:cubicBezTo>
                  <a:pt x="82910" y="19066"/>
                  <a:pt x="84177" y="17831"/>
                  <a:pt x="84177" y="16279"/>
                </a:cubicBezTo>
                <a:lnTo>
                  <a:pt x="84177" y="2820"/>
                </a:lnTo>
                <a:cubicBezTo>
                  <a:pt x="84177" y="1268"/>
                  <a:pt x="82910" y="1"/>
                  <a:pt x="81358" y="1"/>
                </a:cubicBez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5" name="Google Shape;1235;p44"/>
          <p:cNvSpPr/>
          <p:nvPr/>
        </p:nvSpPr>
        <p:spPr>
          <a:xfrm>
            <a:off x="653143" y="3093050"/>
            <a:ext cx="4103437" cy="1015072"/>
          </a:xfrm>
          <a:custGeom>
            <a:rect b="b" l="l" r="r" t="t"/>
            <a:pathLst>
              <a:path extrusionOk="0" h="19065" w="84178">
                <a:moveTo>
                  <a:pt x="81358" y="380"/>
                </a:moveTo>
                <a:cubicBezTo>
                  <a:pt x="82689" y="380"/>
                  <a:pt x="83765" y="1457"/>
                  <a:pt x="83765" y="2787"/>
                </a:cubicBezTo>
                <a:lnTo>
                  <a:pt x="83765" y="16278"/>
                </a:lnTo>
                <a:cubicBezTo>
                  <a:pt x="83765" y="17608"/>
                  <a:pt x="82689" y="18685"/>
                  <a:pt x="81358" y="18685"/>
                </a:cubicBezTo>
                <a:lnTo>
                  <a:pt x="2819" y="18685"/>
                </a:lnTo>
                <a:cubicBezTo>
                  <a:pt x="1489" y="18685"/>
                  <a:pt x="412" y="17608"/>
                  <a:pt x="412" y="16278"/>
                </a:cubicBezTo>
                <a:lnTo>
                  <a:pt x="412" y="2787"/>
                </a:lnTo>
                <a:cubicBezTo>
                  <a:pt x="412" y="1457"/>
                  <a:pt x="1489" y="380"/>
                  <a:pt x="2819" y="380"/>
                </a:cubicBezTo>
                <a:close/>
                <a:moveTo>
                  <a:pt x="2819" y="0"/>
                </a:moveTo>
                <a:cubicBezTo>
                  <a:pt x="1267" y="0"/>
                  <a:pt x="1" y="1267"/>
                  <a:pt x="1" y="2787"/>
                </a:cubicBezTo>
                <a:lnTo>
                  <a:pt x="1" y="16278"/>
                </a:lnTo>
                <a:cubicBezTo>
                  <a:pt x="1" y="17798"/>
                  <a:pt x="1267" y="19065"/>
                  <a:pt x="2819" y="19065"/>
                </a:cubicBezTo>
                <a:lnTo>
                  <a:pt x="81358" y="19065"/>
                </a:lnTo>
                <a:cubicBezTo>
                  <a:pt x="82910" y="19065"/>
                  <a:pt x="84177" y="17798"/>
                  <a:pt x="84177" y="16278"/>
                </a:cubicBezTo>
                <a:lnTo>
                  <a:pt x="84177" y="2787"/>
                </a:lnTo>
                <a:cubicBezTo>
                  <a:pt x="84177" y="1267"/>
                  <a:pt x="82910" y="0"/>
                  <a:pt x="81358" y="0"/>
                </a:cubicBezTo>
                <a:close/>
              </a:path>
            </a:pathLst>
          </a:custGeom>
          <a:solidFill>
            <a:srgbClr val="BF360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6" name="Google Shape;1236;p44"/>
          <p:cNvSpPr/>
          <p:nvPr/>
        </p:nvSpPr>
        <p:spPr>
          <a:xfrm>
            <a:off x="653143" y="2060545"/>
            <a:ext cx="4103437" cy="1014768"/>
          </a:xfrm>
          <a:custGeom>
            <a:rect b="b" l="l" r="r" t="t"/>
            <a:pathLst>
              <a:path extrusionOk="0" h="19066" w="84178">
                <a:moveTo>
                  <a:pt x="81358" y="381"/>
                </a:moveTo>
                <a:cubicBezTo>
                  <a:pt x="82689" y="381"/>
                  <a:pt x="83765" y="1458"/>
                  <a:pt x="83765" y="2788"/>
                </a:cubicBezTo>
                <a:lnTo>
                  <a:pt x="83765" y="16279"/>
                </a:lnTo>
                <a:cubicBezTo>
                  <a:pt x="83765" y="17609"/>
                  <a:pt x="82689" y="18686"/>
                  <a:pt x="81358" y="18686"/>
                </a:cubicBezTo>
                <a:lnTo>
                  <a:pt x="2819" y="18686"/>
                </a:lnTo>
                <a:cubicBezTo>
                  <a:pt x="1489" y="18686"/>
                  <a:pt x="412" y="17609"/>
                  <a:pt x="412" y="16279"/>
                </a:cubicBezTo>
                <a:lnTo>
                  <a:pt x="412" y="2788"/>
                </a:lnTo>
                <a:cubicBezTo>
                  <a:pt x="412" y="1458"/>
                  <a:pt x="1489" y="381"/>
                  <a:pt x="2819" y="381"/>
                </a:cubicBezTo>
                <a:close/>
                <a:moveTo>
                  <a:pt x="2819" y="1"/>
                </a:moveTo>
                <a:cubicBezTo>
                  <a:pt x="1267" y="1"/>
                  <a:pt x="1" y="1268"/>
                  <a:pt x="1" y="2788"/>
                </a:cubicBezTo>
                <a:lnTo>
                  <a:pt x="1" y="16279"/>
                </a:lnTo>
                <a:cubicBezTo>
                  <a:pt x="1" y="17799"/>
                  <a:pt x="1267" y="19066"/>
                  <a:pt x="2819" y="19066"/>
                </a:cubicBezTo>
                <a:lnTo>
                  <a:pt x="81358" y="19066"/>
                </a:lnTo>
                <a:cubicBezTo>
                  <a:pt x="82910" y="19066"/>
                  <a:pt x="84177" y="17799"/>
                  <a:pt x="84177" y="16279"/>
                </a:cubicBezTo>
                <a:lnTo>
                  <a:pt x="84177" y="2788"/>
                </a:lnTo>
                <a:cubicBezTo>
                  <a:pt x="84177" y="1268"/>
                  <a:pt x="82910" y="1"/>
                  <a:pt x="81358" y="1"/>
                </a:cubicBez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7" name="Google Shape;1237;p44"/>
          <p:cNvSpPr/>
          <p:nvPr/>
        </p:nvSpPr>
        <p:spPr>
          <a:xfrm>
            <a:off x="5303599" y="2436358"/>
            <a:ext cx="806508" cy="1079315"/>
          </a:xfrm>
          <a:custGeom>
            <a:rect b="b" l="l" r="r" t="t"/>
            <a:pathLst>
              <a:path extrusionOk="0" h="25558" w="19098">
                <a:moveTo>
                  <a:pt x="1" y="1"/>
                </a:moveTo>
                <a:lnTo>
                  <a:pt x="1" y="793"/>
                </a:lnTo>
                <a:lnTo>
                  <a:pt x="4973" y="793"/>
                </a:lnTo>
                <a:cubicBezTo>
                  <a:pt x="6715" y="793"/>
                  <a:pt x="8108" y="2186"/>
                  <a:pt x="8108" y="3928"/>
                </a:cubicBezTo>
                <a:lnTo>
                  <a:pt x="8108" y="5036"/>
                </a:lnTo>
                <a:cubicBezTo>
                  <a:pt x="8108" y="7190"/>
                  <a:pt x="9850" y="8931"/>
                  <a:pt x="12003" y="8931"/>
                </a:cubicBezTo>
                <a:lnTo>
                  <a:pt x="15170" y="8931"/>
                </a:lnTo>
                <a:cubicBezTo>
                  <a:pt x="16912" y="8931"/>
                  <a:pt x="18305" y="10325"/>
                  <a:pt x="18305" y="12067"/>
                </a:cubicBezTo>
                <a:lnTo>
                  <a:pt x="18305" y="25558"/>
                </a:lnTo>
                <a:lnTo>
                  <a:pt x="19097" y="25558"/>
                </a:lnTo>
                <a:lnTo>
                  <a:pt x="19097" y="12067"/>
                </a:lnTo>
                <a:cubicBezTo>
                  <a:pt x="19097" y="9913"/>
                  <a:pt x="17324" y="8171"/>
                  <a:pt x="15170" y="8171"/>
                </a:cubicBezTo>
                <a:lnTo>
                  <a:pt x="12003" y="8171"/>
                </a:lnTo>
                <a:cubicBezTo>
                  <a:pt x="10261" y="8171"/>
                  <a:pt x="8868" y="6746"/>
                  <a:pt x="8868" y="5036"/>
                </a:cubicBezTo>
                <a:lnTo>
                  <a:pt x="8868" y="3928"/>
                </a:lnTo>
                <a:cubicBezTo>
                  <a:pt x="8868" y="1774"/>
                  <a:pt x="7126" y="1"/>
                  <a:pt x="4973" y="1"/>
                </a:cubicBez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8" name="Google Shape;1238;p44"/>
          <p:cNvSpPr/>
          <p:nvPr/>
        </p:nvSpPr>
        <p:spPr>
          <a:xfrm>
            <a:off x="5252795" y="2408908"/>
            <a:ext cx="100339" cy="88388"/>
          </a:xfrm>
          <a:custGeom>
            <a:rect b="b" l="l" r="r" t="t"/>
            <a:pathLst>
              <a:path extrusionOk="0" h="2093" w="2376">
                <a:moveTo>
                  <a:pt x="1183" y="1"/>
                </a:moveTo>
                <a:cubicBezTo>
                  <a:pt x="773" y="1"/>
                  <a:pt x="389" y="245"/>
                  <a:pt x="222" y="651"/>
                </a:cubicBezTo>
                <a:cubicBezTo>
                  <a:pt x="0" y="1189"/>
                  <a:pt x="254" y="1791"/>
                  <a:pt x="792" y="2013"/>
                </a:cubicBezTo>
                <a:cubicBezTo>
                  <a:pt x="924" y="2067"/>
                  <a:pt x="1060" y="2093"/>
                  <a:pt x="1193" y="2093"/>
                </a:cubicBezTo>
                <a:cubicBezTo>
                  <a:pt x="1603" y="2093"/>
                  <a:pt x="1986" y="1849"/>
                  <a:pt x="2154" y="1443"/>
                </a:cubicBezTo>
                <a:cubicBezTo>
                  <a:pt x="2375" y="904"/>
                  <a:pt x="2122" y="302"/>
                  <a:pt x="1584" y="81"/>
                </a:cubicBezTo>
                <a:cubicBezTo>
                  <a:pt x="1452" y="26"/>
                  <a:pt x="1316" y="1"/>
                  <a:pt x="1183" y="1"/>
                </a:cubicBez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39" name="Google Shape;1239;p44"/>
          <p:cNvSpPr/>
          <p:nvPr/>
        </p:nvSpPr>
        <p:spPr>
          <a:xfrm>
            <a:off x="6076638" y="2461781"/>
            <a:ext cx="867996" cy="1309341"/>
          </a:xfrm>
          <a:custGeom>
            <a:rect b="b" l="l" r="r" t="t"/>
            <a:pathLst>
              <a:path extrusionOk="0" h="31005" w="20554">
                <a:moveTo>
                  <a:pt x="17957" y="1"/>
                </a:moveTo>
                <a:cubicBezTo>
                  <a:pt x="16342" y="1"/>
                  <a:pt x="15012" y="1742"/>
                  <a:pt x="15012" y="3896"/>
                </a:cubicBezTo>
                <a:lnTo>
                  <a:pt x="15012" y="4593"/>
                </a:lnTo>
                <a:cubicBezTo>
                  <a:pt x="15012" y="6303"/>
                  <a:pt x="13586" y="7728"/>
                  <a:pt x="11876" y="7728"/>
                </a:cubicBezTo>
                <a:lnTo>
                  <a:pt x="3927" y="7728"/>
                </a:lnTo>
                <a:cubicBezTo>
                  <a:pt x="1774" y="7728"/>
                  <a:pt x="0" y="9470"/>
                  <a:pt x="0" y="11623"/>
                </a:cubicBezTo>
                <a:lnTo>
                  <a:pt x="0" y="31004"/>
                </a:lnTo>
                <a:lnTo>
                  <a:pt x="792" y="31004"/>
                </a:lnTo>
                <a:lnTo>
                  <a:pt x="792" y="11623"/>
                </a:lnTo>
                <a:cubicBezTo>
                  <a:pt x="792" y="9881"/>
                  <a:pt x="2186" y="8488"/>
                  <a:pt x="3927" y="8488"/>
                </a:cubicBezTo>
                <a:lnTo>
                  <a:pt x="11876" y="8488"/>
                </a:lnTo>
                <a:cubicBezTo>
                  <a:pt x="14030" y="8488"/>
                  <a:pt x="15772" y="6746"/>
                  <a:pt x="15772" y="4593"/>
                </a:cubicBezTo>
                <a:lnTo>
                  <a:pt x="15772" y="3896"/>
                </a:lnTo>
                <a:cubicBezTo>
                  <a:pt x="15772" y="3041"/>
                  <a:pt x="16025" y="2249"/>
                  <a:pt x="16437" y="1647"/>
                </a:cubicBezTo>
                <a:cubicBezTo>
                  <a:pt x="16880" y="1077"/>
                  <a:pt x="17387" y="761"/>
                  <a:pt x="17957" y="761"/>
                </a:cubicBezTo>
                <a:lnTo>
                  <a:pt x="20554" y="761"/>
                </a:lnTo>
                <a:lnTo>
                  <a:pt x="20554" y="1"/>
                </a:lnTo>
                <a:close/>
              </a:path>
            </a:pathLst>
          </a:custGeom>
          <a:solidFill>
            <a:srgbClr val="D99E8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0" name="Google Shape;1240;p44"/>
          <p:cNvSpPr/>
          <p:nvPr/>
        </p:nvSpPr>
        <p:spPr>
          <a:xfrm>
            <a:off x="5303599" y="3492935"/>
            <a:ext cx="806508" cy="770360"/>
          </a:xfrm>
          <a:custGeom>
            <a:rect b="b" l="l" r="r" t="t"/>
            <a:pathLst>
              <a:path extrusionOk="0" h="18242" w="19098">
                <a:moveTo>
                  <a:pt x="1" y="0"/>
                </a:moveTo>
                <a:lnTo>
                  <a:pt x="1" y="760"/>
                </a:lnTo>
                <a:lnTo>
                  <a:pt x="15170" y="760"/>
                </a:lnTo>
                <a:cubicBezTo>
                  <a:pt x="16912" y="760"/>
                  <a:pt x="18305" y="2154"/>
                  <a:pt x="18305" y="3896"/>
                </a:cubicBezTo>
                <a:lnTo>
                  <a:pt x="18305" y="18242"/>
                </a:lnTo>
                <a:lnTo>
                  <a:pt x="19097" y="18242"/>
                </a:lnTo>
                <a:lnTo>
                  <a:pt x="19097" y="3896"/>
                </a:lnTo>
                <a:cubicBezTo>
                  <a:pt x="19097" y="1742"/>
                  <a:pt x="17324" y="0"/>
                  <a:pt x="15170" y="0"/>
                </a:cubicBezTo>
                <a:close/>
              </a:path>
            </a:pathLst>
          </a:custGeom>
          <a:solidFill>
            <a:srgbClr val="BF360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1" name="Google Shape;1241;p44"/>
          <p:cNvSpPr/>
          <p:nvPr/>
        </p:nvSpPr>
        <p:spPr>
          <a:xfrm>
            <a:off x="6076638" y="3496947"/>
            <a:ext cx="867996" cy="992363"/>
          </a:xfrm>
          <a:custGeom>
            <a:rect b="b" l="l" r="r" t="t"/>
            <a:pathLst>
              <a:path extrusionOk="0" h="23499" w="20554">
                <a:moveTo>
                  <a:pt x="3927" y="0"/>
                </a:moveTo>
                <a:cubicBezTo>
                  <a:pt x="1774" y="0"/>
                  <a:pt x="0" y="1742"/>
                  <a:pt x="0" y="3896"/>
                </a:cubicBezTo>
                <a:lnTo>
                  <a:pt x="0" y="23499"/>
                </a:lnTo>
                <a:lnTo>
                  <a:pt x="792" y="23499"/>
                </a:lnTo>
                <a:lnTo>
                  <a:pt x="792" y="3896"/>
                </a:lnTo>
                <a:cubicBezTo>
                  <a:pt x="792" y="2154"/>
                  <a:pt x="2186" y="760"/>
                  <a:pt x="3927" y="760"/>
                </a:cubicBezTo>
                <a:lnTo>
                  <a:pt x="20554" y="760"/>
                </a:lnTo>
                <a:lnTo>
                  <a:pt x="20554" y="0"/>
                </a:ln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2" name="Google Shape;1242;p44"/>
          <p:cNvSpPr/>
          <p:nvPr/>
        </p:nvSpPr>
        <p:spPr>
          <a:xfrm>
            <a:off x="6076638" y="4366273"/>
            <a:ext cx="867996" cy="682099"/>
          </a:xfrm>
          <a:custGeom>
            <a:rect b="b" l="l" r="r" t="t"/>
            <a:pathLst>
              <a:path extrusionOk="0" h="16152" w="20554">
                <a:moveTo>
                  <a:pt x="3927" y="0"/>
                </a:moveTo>
                <a:cubicBezTo>
                  <a:pt x="1774" y="0"/>
                  <a:pt x="0" y="1773"/>
                  <a:pt x="0" y="3895"/>
                </a:cubicBezTo>
                <a:lnTo>
                  <a:pt x="0" y="16151"/>
                </a:lnTo>
                <a:lnTo>
                  <a:pt x="792" y="16151"/>
                </a:lnTo>
                <a:lnTo>
                  <a:pt x="792" y="3895"/>
                </a:lnTo>
                <a:cubicBezTo>
                  <a:pt x="792" y="2185"/>
                  <a:pt x="2186" y="760"/>
                  <a:pt x="3927" y="760"/>
                </a:cubicBezTo>
                <a:lnTo>
                  <a:pt x="10325" y="760"/>
                </a:lnTo>
                <a:cubicBezTo>
                  <a:pt x="12066" y="760"/>
                  <a:pt x="13460" y="2185"/>
                  <a:pt x="13460" y="3895"/>
                </a:cubicBezTo>
                <a:lnTo>
                  <a:pt x="13460" y="4624"/>
                </a:lnTo>
                <a:cubicBezTo>
                  <a:pt x="13460" y="6777"/>
                  <a:pt x="15233" y="8519"/>
                  <a:pt x="17387" y="8519"/>
                </a:cubicBezTo>
                <a:lnTo>
                  <a:pt x="20554" y="8519"/>
                </a:lnTo>
                <a:lnTo>
                  <a:pt x="20554" y="7759"/>
                </a:lnTo>
                <a:lnTo>
                  <a:pt x="17387" y="7759"/>
                </a:lnTo>
                <a:cubicBezTo>
                  <a:pt x="15645" y="7759"/>
                  <a:pt x="14251" y="6334"/>
                  <a:pt x="14251" y="4624"/>
                </a:cubicBezTo>
                <a:lnTo>
                  <a:pt x="14251" y="3895"/>
                </a:lnTo>
                <a:cubicBezTo>
                  <a:pt x="14251" y="1773"/>
                  <a:pt x="12478" y="0"/>
                  <a:pt x="10325" y="0"/>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3" name="Google Shape;1243;p44"/>
          <p:cNvSpPr/>
          <p:nvPr/>
        </p:nvSpPr>
        <p:spPr>
          <a:xfrm>
            <a:off x="5278176" y="4537435"/>
            <a:ext cx="831931" cy="1039196"/>
          </a:xfrm>
          <a:custGeom>
            <a:rect b="b" l="l" r="r" t="t"/>
            <a:pathLst>
              <a:path extrusionOk="0" h="24608" w="19700">
                <a:moveTo>
                  <a:pt x="1" y="1"/>
                </a:moveTo>
                <a:lnTo>
                  <a:pt x="1" y="3041"/>
                </a:lnTo>
                <a:cubicBezTo>
                  <a:pt x="1" y="4941"/>
                  <a:pt x="1743" y="6493"/>
                  <a:pt x="3896" y="6493"/>
                </a:cubicBezTo>
                <a:lnTo>
                  <a:pt x="15772" y="6493"/>
                </a:lnTo>
                <a:cubicBezTo>
                  <a:pt x="17514" y="6493"/>
                  <a:pt x="18907" y="7886"/>
                  <a:pt x="18907" y="9628"/>
                </a:cubicBezTo>
                <a:lnTo>
                  <a:pt x="18907" y="24607"/>
                </a:lnTo>
                <a:lnTo>
                  <a:pt x="19699" y="24607"/>
                </a:lnTo>
                <a:lnTo>
                  <a:pt x="19699" y="9628"/>
                </a:lnTo>
                <a:cubicBezTo>
                  <a:pt x="19699" y="7475"/>
                  <a:pt x="17926" y="5701"/>
                  <a:pt x="15772" y="5701"/>
                </a:cubicBezTo>
                <a:lnTo>
                  <a:pt x="3896" y="5701"/>
                </a:lnTo>
                <a:cubicBezTo>
                  <a:pt x="2186" y="5701"/>
                  <a:pt x="761" y="4529"/>
                  <a:pt x="761" y="3041"/>
                </a:cubicBezTo>
                <a:lnTo>
                  <a:pt x="761" y="1"/>
                </a:ln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4" name="Google Shape;1244;p44"/>
          <p:cNvSpPr/>
          <p:nvPr/>
        </p:nvSpPr>
        <p:spPr>
          <a:xfrm>
            <a:off x="5250093" y="4493304"/>
            <a:ext cx="88345" cy="86993"/>
          </a:xfrm>
          <a:custGeom>
            <a:rect b="b" l="l" r="r" t="t"/>
            <a:pathLst>
              <a:path extrusionOk="0" h="2060" w="2092">
                <a:moveTo>
                  <a:pt x="1046" y="1"/>
                </a:moveTo>
                <a:cubicBezTo>
                  <a:pt x="476" y="1"/>
                  <a:pt x="1" y="444"/>
                  <a:pt x="1" y="1014"/>
                </a:cubicBezTo>
                <a:cubicBezTo>
                  <a:pt x="1" y="1584"/>
                  <a:pt x="476" y="2059"/>
                  <a:pt x="1046" y="2059"/>
                </a:cubicBezTo>
                <a:cubicBezTo>
                  <a:pt x="1616" y="2059"/>
                  <a:pt x="2091" y="1584"/>
                  <a:pt x="2091" y="1014"/>
                </a:cubicBezTo>
                <a:cubicBezTo>
                  <a:pt x="2091" y="444"/>
                  <a:pt x="1616" y="1"/>
                  <a:pt x="1046" y="1"/>
                </a:cubicBez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5" name="Google Shape;1245;p44"/>
          <p:cNvSpPr/>
          <p:nvPr/>
        </p:nvSpPr>
        <p:spPr>
          <a:xfrm>
            <a:off x="6893808" y="2433023"/>
            <a:ext cx="100339" cy="88092"/>
          </a:xfrm>
          <a:custGeom>
            <a:rect b="b" l="l" r="r" t="t"/>
            <a:pathLst>
              <a:path extrusionOk="0" h="2086" w="2376">
                <a:moveTo>
                  <a:pt x="1178" y="1"/>
                </a:moveTo>
                <a:cubicBezTo>
                  <a:pt x="800" y="1"/>
                  <a:pt x="432" y="207"/>
                  <a:pt x="254" y="587"/>
                </a:cubicBezTo>
                <a:cubicBezTo>
                  <a:pt x="0" y="1093"/>
                  <a:pt x="222" y="1695"/>
                  <a:pt x="729" y="1980"/>
                </a:cubicBezTo>
                <a:cubicBezTo>
                  <a:pt x="872" y="2052"/>
                  <a:pt x="1025" y="2085"/>
                  <a:pt x="1177" y="2085"/>
                </a:cubicBezTo>
                <a:cubicBezTo>
                  <a:pt x="1563" y="2085"/>
                  <a:pt x="1940" y="1868"/>
                  <a:pt x="2122" y="1505"/>
                </a:cubicBezTo>
                <a:cubicBezTo>
                  <a:pt x="2375" y="998"/>
                  <a:pt x="2154" y="365"/>
                  <a:pt x="1647" y="111"/>
                </a:cubicBezTo>
                <a:cubicBezTo>
                  <a:pt x="1497" y="37"/>
                  <a:pt x="1337" y="1"/>
                  <a:pt x="1178" y="1"/>
                </a:cubicBezTo>
                <a:close/>
              </a:path>
            </a:pathLst>
          </a:custGeom>
          <a:solidFill>
            <a:srgbClr val="D99E8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6" name="Google Shape;1246;p44"/>
          <p:cNvSpPr/>
          <p:nvPr/>
        </p:nvSpPr>
        <p:spPr>
          <a:xfrm>
            <a:off x="6900481" y="3468863"/>
            <a:ext cx="86993" cy="86952"/>
          </a:xfrm>
          <a:custGeom>
            <a:rect b="b" l="l" r="r" t="t"/>
            <a:pathLst>
              <a:path extrusionOk="0" h="2059" w="2060">
                <a:moveTo>
                  <a:pt x="1046" y="0"/>
                </a:moveTo>
                <a:cubicBezTo>
                  <a:pt x="476" y="0"/>
                  <a:pt x="1" y="444"/>
                  <a:pt x="1" y="1014"/>
                </a:cubicBezTo>
                <a:cubicBezTo>
                  <a:pt x="1" y="1615"/>
                  <a:pt x="476" y="2059"/>
                  <a:pt x="1046" y="2059"/>
                </a:cubicBezTo>
                <a:cubicBezTo>
                  <a:pt x="1616" y="2059"/>
                  <a:pt x="2059" y="1615"/>
                  <a:pt x="2059" y="1014"/>
                </a:cubicBezTo>
                <a:cubicBezTo>
                  <a:pt x="2059" y="444"/>
                  <a:pt x="1616" y="0"/>
                  <a:pt x="1046" y="0"/>
                </a:cubicBez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7" name="Google Shape;1247;p44"/>
          <p:cNvSpPr/>
          <p:nvPr/>
        </p:nvSpPr>
        <p:spPr>
          <a:xfrm>
            <a:off x="5259469" y="3464851"/>
            <a:ext cx="86993" cy="86952"/>
          </a:xfrm>
          <a:custGeom>
            <a:rect b="b" l="l" r="r" t="t"/>
            <a:pathLst>
              <a:path extrusionOk="0" h="2059" w="2060">
                <a:moveTo>
                  <a:pt x="1014" y="0"/>
                </a:moveTo>
                <a:cubicBezTo>
                  <a:pt x="444" y="0"/>
                  <a:pt x="1" y="475"/>
                  <a:pt x="1" y="1045"/>
                </a:cubicBezTo>
                <a:cubicBezTo>
                  <a:pt x="1" y="1615"/>
                  <a:pt x="444" y="2059"/>
                  <a:pt x="1014" y="2059"/>
                </a:cubicBezTo>
                <a:cubicBezTo>
                  <a:pt x="1584" y="2059"/>
                  <a:pt x="2059" y="1615"/>
                  <a:pt x="2059" y="1045"/>
                </a:cubicBezTo>
                <a:cubicBezTo>
                  <a:pt x="2059" y="475"/>
                  <a:pt x="1584" y="0"/>
                  <a:pt x="1014" y="0"/>
                </a:cubicBezTo>
                <a:close/>
              </a:path>
            </a:pathLst>
          </a:custGeom>
          <a:solidFill>
            <a:srgbClr val="BF360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8" name="Google Shape;1248;p44"/>
          <p:cNvSpPr/>
          <p:nvPr/>
        </p:nvSpPr>
        <p:spPr>
          <a:xfrm>
            <a:off x="6900481" y="4664508"/>
            <a:ext cx="86993" cy="88303"/>
          </a:xfrm>
          <a:custGeom>
            <a:rect b="b" l="l" r="r" t="t"/>
            <a:pathLst>
              <a:path extrusionOk="0" h="2091" w="2060">
                <a:moveTo>
                  <a:pt x="1046" y="0"/>
                </a:moveTo>
                <a:cubicBezTo>
                  <a:pt x="476" y="0"/>
                  <a:pt x="1" y="475"/>
                  <a:pt x="1" y="1045"/>
                </a:cubicBezTo>
                <a:cubicBezTo>
                  <a:pt x="1" y="1615"/>
                  <a:pt x="476" y="2090"/>
                  <a:pt x="1046" y="2090"/>
                </a:cubicBezTo>
                <a:cubicBezTo>
                  <a:pt x="1616" y="2090"/>
                  <a:pt x="2059" y="1615"/>
                  <a:pt x="2059" y="1045"/>
                </a:cubicBezTo>
                <a:cubicBezTo>
                  <a:pt x="2059" y="475"/>
                  <a:pt x="1616" y="0"/>
                  <a:pt x="1046" y="0"/>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1249" name="Google Shape;1249;p44"/>
          <p:cNvGrpSpPr/>
          <p:nvPr/>
        </p:nvGrpSpPr>
        <p:grpSpPr>
          <a:xfrm>
            <a:off x="5097639" y="5153705"/>
            <a:ext cx="2048916" cy="1713260"/>
            <a:chOff x="3823229" y="3354923"/>
            <a:chExt cx="1536687" cy="1284945"/>
          </a:xfrm>
        </p:grpSpPr>
        <p:sp>
          <p:nvSpPr>
            <p:cNvPr id="1250" name="Google Shape;1250;p44"/>
            <p:cNvSpPr/>
            <p:nvPr/>
          </p:nvSpPr>
          <p:spPr>
            <a:xfrm>
              <a:off x="3836278" y="4571651"/>
              <a:ext cx="226712" cy="58182"/>
            </a:xfrm>
            <a:custGeom>
              <a:rect b="b" l="l" r="r" t="t"/>
              <a:pathLst>
                <a:path extrusionOk="0" h="1837" w="7158">
                  <a:moveTo>
                    <a:pt x="0" y="0"/>
                  </a:moveTo>
                  <a:lnTo>
                    <a:pt x="4054" y="1457"/>
                  </a:lnTo>
                  <a:lnTo>
                    <a:pt x="7094" y="1837"/>
                  </a:lnTo>
                  <a:lnTo>
                    <a:pt x="7158" y="0"/>
                  </a:ln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1" name="Google Shape;1251;p44"/>
            <p:cNvSpPr/>
            <p:nvPr/>
          </p:nvSpPr>
          <p:spPr>
            <a:xfrm>
              <a:off x="3870390" y="4350983"/>
              <a:ext cx="194596" cy="259810"/>
            </a:xfrm>
            <a:custGeom>
              <a:rect b="b" l="l" r="r" t="t"/>
              <a:pathLst>
                <a:path extrusionOk="0" h="8203" w="6144">
                  <a:moveTo>
                    <a:pt x="0" y="0"/>
                  </a:moveTo>
                  <a:cubicBezTo>
                    <a:pt x="0" y="0"/>
                    <a:pt x="1108" y="3800"/>
                    <a:pt x="0" y="6967"/>
                  </a:cubicBezTo>
                  <a:lnTo>
                    <a:pt x="4212" y="8202"/>
                  </a:lnTo>
                  <a:lnTo>
                    <a:pt x="6144" y="8202"/>
                  </a:lnTo>
                  <a:lnTo>
                    <a:pt x="6144" y="602"/>
                  </a:lnTo>
                  <a:lnTo>
                    <a:pt x="0" y="0"/>
                  </a:lnTo>
                  <a:close/>
                </a:path>
              </a:pathLst>
            </a:custGeom>
            <a:solidFill>
              <a:srgbClr val="EFEDED"/>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2" name="Google Shape;1252;p44"/>
            <p:cNvSpPr/>
            <p:nvPr/>
          </p:nvSpPr>
          <p:spPr>
            <a:xfrm>
              <a:off x="3837292" y="4350983"/>
              <a:ext cx="1522624" cy="288885"/>
            </a:xfrm>
            <a:custGeom>
              <a:rect b="b" l="l" r="r" t="t"/>
              <a:pathLst>
                <a:path extrusionOk="0" h="9121" w="48074">
                  <a:moveTo>
                    <a:pt x="0" y="0"/>
                  </a:moveTo>
                  <a:lnTo>
                    <a:pt x="4592" y="1425"/>
                  </a:lnTo>
                  <a:cubicBezTo>
                    <a:pt x="5162" y="1583"/>
                    <a:pt x="5637" y="2217"/>
                    <a:pt x="5637" y="2850"/>
                  </a:cubicBezTo>
                  <a:lnTo>
                    <a:pt x="5637" y="8139"/>
                  </a:lnTo>
                  <a:cubicBezTo>
                    <a:pt x="5637" y="8456"/>
                    <a:pt x="5510" y="8772"/>
                    <a:pt x="5257" y="8931"/>
                  </a:cubicBezTo>
                  <a:cubicBezTo>
                    <a:pt x="5130" y="9057"/>
                    <a:pt x="4972" y="9089"/>
                    <a:pt x="4782" y="9121"/>
                  </a:cubicBezTo>
                  <a:lnTo>
                    <a:pt x="47187" y="9121"/>
                  </a:lnTo>
                  <a:cubicBezTo>
                    <a:pt x="47377" y="9121"/>
                    <a:pt x="47567" y="9057"/>
                    <a:pt x="47694" y="8931"/>
                  </a:cubicBezTo>
                  <a:cubicBezTo>
                    <a:pt x="47947" y="8772"/>
                    <a:pt x="48074" y="8487"/>
                    <a:pt x="48074" y="8139"/>
                  </a:cubicBezTo>
                  <a:lnTo>
                    <a:pt x="48074" y="2850"/>
                  </a:lnTo>
                  <a:cubicBezTo>
                    <a:pt x="48074" y="2217"/>
                    <a:pt x="47630" y="1615"/>
                    <a:pt x="47029" y="1425"/>
                  </a:cubicBezTo>
                  <a:lnTo>
                    <a:pt x="42468" y="0"/>
                  </a:ln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3" name="Google Shape;1253;p44"/>
            <p:cNvSpPr/>
            <p:nvPr/>
          </p:nvSpPr>
          <p:spPr>
            <a:xfrm>
              <a:off x="4127165" y="4350983"/>
              <a:ext cx="855633" cy="288885"/>
            </a:xfrm>
            <a:custGeom>
              <a:rect b="b" l="l" r="r" t="t"/>
              <a:pathLst>
                <a:path extrusionOk="0" h="9121" w="27015">
                  <a:moveTo>
                    <a:pt x="0" y="0"/>
                  </a:moveTo>
                  <a:lnTo>
                    <a:pt x="4561" y="1425"/>
                  </a:lnTo>
                  <a:cubicBezTo>
                    <a:pt x="5162" y="1615"/>
                    <a:pt x="5637" y="2217"/>
                    <a:pt x="5637" y="2850"/>
                  </a:cubicBezTo>
                  <a:lnTo>
                    <a:pt x="5637" y="8139"/>
                  </a:lnTo>
                  <a:cubicBezTo>
                    <a:pt x="5637" y="8456"/>
                    <a:pt x="5479" y="8772"/>
                    <a:pt x="5257" y="8931"/>
                  </a:cubicBezTo>
                  <a:cubicBezTo>
                    <a:pt x="5099" y="9057"/>
                    <a:pt x="4941" y="9089"/>
                    <a:pt x="4782" y="9121"/>
                  </a:cubicBezTo>
                  <a:lnTo>
                    <a:pt x="26159" y="9121"/>
                  </a:lnTo>
                  <a:cubicBezTo>
                    <a:pt x="26349" y="9089"/>
                    <a:pt x="26507" y="9057"/>
                    <a:pt x="26634" y="8931"/>
                  </a:cubicBezTo>
                  <a:cubicBezTo>
                    <a:pt x="26887" y="8772"/>
                    <a:pt x="27014" y="8456"/>
                    <a:pt x="27014" y="8139"/>
                  </a:cubicBezTo>
                  <a:lnTo>
                    <a:pt x="27014" y="2850"/>
                  </a:lnTo>
                  <a:cubicBezTo>
                    <a:pt x="27014" y="2217"/>
                    <a:pt x="26539" y="1615"/>
                    <a:pt x="25969" y="1425"/>
                  </a:cubicBezTo>
                  <a:lnTo>
                    <a:pt x="21377" y="0"/>
                  </a:ln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4" name="Google Shape;1254;p44"/>
            <p:cNvSpPr/>
            <p:nvPr/>
          </p:nvSpPr>
          <p:spPr>
            <a:xfrm>
              <a:off x="4941643" y="4350983"/>
              <a:ext cx="258828" cy="288885"/>
            </a:xfrm>
            <a:custGeom>
              <a:rect b="b" l="l" r="r" t="t"/>
              <a:pathLst>
                <a:path extrusionOk="0" h="9121" w="8172">
                  <a:moveTo>
                    <a:pt x="1" y="0"/>
                  </a:moveTo>
                  <a:lnTo>
                    <a:pt x="4561" y="1425"/>
                  </a:lnTo>
                  <a:cubicBezTo>
                    <a:pt x="5163" y="1615"/>
                    <a:pt x="5606" y="2217"/>
                    <a:pt x="5606" y="2850"/>
                  </a:cubicBezTo>
                  <a:lnTo>
                    <a:pt x="5606" y="8139"/>
                  </a:lnTo>
                  <a:cubicBezTo>
                    <a:pt x="5606" y="8487"/>
                    <a:pt x="5479" y="8772"/>
                    <a:pt x="5226" y="8931"/>
                  </a:cubicBezTo>
                  <a:cubicBezTo>
                    <a:pt x="5099" y="9057"/>
                    <a:pt x="4941" y="9089"/>
                    <a:pt x="4751" y="9121"/>
                  </a:cubicBezTo>
                  <a:lnTo>
                    <a:pt x="7316" y="9121"/>
                  </a:lnTo>
                  <a:cubicBezTo>
                    <a:pt x="7506" y="9121"/>
                    <a:pt x="7665" y="9057"/>
                    <a:pt x="7791" y="8931"/>
                  </a:cubicBezTo>
                  <a:cubicBezTo>
                    <a:pt x="8045" y="8772"/>
                    <a:pt x="8171" y="8487"/>
                    <a:pt x="8171" y="8139"/>
                  </a:cubicBezTo>
                  <a:lnTo>
                    <a:pt x="8171" y="2850"/>
                  </a:lnTo>
                  <a:cubicBezTo>
                    <a:pt x="8171" y="2217"/>
                    <a:pt x="7728" y="1615"/>
                    <a:pt x="7126" y="1425"/>
                  </a:cubicBezTo>
                  <a:lnTo>
                    <a:pt x="2566" y="0"/>
                  </a:ln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5" name="Google Shape;1255;p44"/>
            <p:cNvSpPr/>
            <p:nvPr/>
          </p:nvSpPr>
          <p:spPr>
            <a:xfrm>
              <a:off x="3823229" y="4350793"/>
              <a:ext cx="194628" cy="289075"/>
            </a:xfrm>
            <a:custGeom>
              <a:rect b="b" l="l" r="r" t="t"/>
              <a:pathLst>
                <a:path extrusionOk="0" h="9127" w="6145">
                  <a:moveTo>
                    <a:pt x="435" y="0"/>
                  </a:moveTo>
                  <a:cubicBezTo>
                    <a:pt x="271" y="0"/>
                    <a:pt x="119" y="94"/>
                    <a:pt x="64" y="259"/>
                  </a:cubicBezTo>
                  <a:cubicBezTo>
                    <a:pt x="1" y="449"/>
                    <a:pt x="127" y="639"/>
                    <a:pt x="286" y="703"/>
                  </a:cubicBezTo>
                  <a:lnTo>
                    <a:pt x="4878" y="2096"/>
                  </a:lnTo>
                  <a:cubicBezTo>
                    <a:pt x="5163" y="2191"/>
                    <a:pt x="5416" y="2540"/>
                    <a:pt x="5416" y="2856"/>
                  </a:cubicBezTo>
                  <a:lnTo>
                    <a:pt x="5416" y="8145"/>
                  </a:lnTo>
                  <a:cubicBezTo>
                    <a:pt x="5416" y="8240"/>
                    <a:pt x="5384" y="8335"/>
                    <a:pt x="5321" y="8367"/>
                  </a:cubicBezTo>
                  <a:cubicBezTo>
                    <a:pt x="5302" y="8404"/>
                    <a:pt x="5262" y="8419"/>
                    <a:pt x="5213" y="8419"/>
                  </a:cubicBezTo>
                  <a:cubicBezTo>
                    <a:pt x="5178" y="8419"/>
                    <a:pt x="5139" y="8411"/>
                    <a:pt x="5099" y="8398"/>
                  </a:cubicBezTo>
                  <a:lnTo>
                    <a:pt x="507" y="7005"/>
                  </a:lnTo>
                  <a:cubicBezTo>
                    <a:pt x="468" y="6992"/>
                    <a:pt x="428" y="6985"/>
                    <a:pt x="390" y="6985"/>
                  </a:cubicBezTo>
                  <a:cubicBezTo>
                    <a:pt x="244" y="6985"/>
                    <a:pt x="114" y="7076"/>
                    <a:pt x="64" y="7227"/>
                  </a:cubicBezTo>
                  <a:cubicBezTo>
                    <a:pt x="1" y="7417"/>
                    <a:pt x="96" y="7607"/>
                    <a:pt x="286" y="7670"/>
                  </a:cubicBezTo>
                  <a:lnTo>
                    <a:pt x="4878" y="9063"/>
                  </a:lnTo>
                  <a:cubicBezTo>
                    <a:pt x="4973" y="9095"/>
                    <a:pt x="5099" y="9127"/>
                    <a:pt x="5194" y="9127"/>
                  </a:cubicBezTo>
                  <a:cubicBezTo>
                    <a:pt x="5416" y="9127"/>
                    <a:pt x="5606" y="9063"/>
                    <a:pt x="5764" y="8937"/>
                  </a:cubicBezTo>
                  <a:cubicBezTo>
                    <a:pt x="5986" y="8778"/>
                    <a:pt x="6144" y="8493"/>
                    <a:pt x="6144" y="8145"/>
                  </a:cubicBezTo>
                  <a:lnTo>
                    <a:pt x="6144" y="2856"/>
                  </a:lnTo>
                  <a:cubicBezTo>
                    <a:pt x="6144" y="2223"/>
                    <a:pt x="5669" y="1621"/>
                    <a:pt x="5099" y="1431"/>
                  </a:cubicBezTo>
                  <a:lnTo>
                    <a:pt x="507" y="6"/>
                  </a:lnTo>
                  <a:cubicBezTo>
                    <a:pt x="483" y="2"/>
                    <a:pt x="459" y="0"/>
                    <a:pt x="435" y="0"/>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6" name="Google Shape;1256;p44"/>
            <p:cNvSpPr/>
            <p:nvPr/>
          </p:nvSpPr>
          <p:spPr>
            <a:xfrm>
              <a:off x="3824242" y="4351775"/>
              <a:ext cx="191619" cy="287080"/>
            </a:xfrm>
            <a:custGeom>
              <a:rect b="b" l="l" r="r" t="t"/>
              <a:pathLst>
                <a:path extrusionOk="0" h="9064" w="6050">
                  <a:moveTo>
                    <a:pt x="403" y="1"/>
                  </a:moveTo>
                  <a:cubicBezTo>
                    <a:pt x="246" y="1"/>
                    <a:pt x="119" y="91"/>
                    <a:pt x="64" y="228"/>
                  </a:cubicBezTo>
                  <a:cubicBezTo>
                    <a:pt x="32" y="387"/>
                    <a:pt x="127" y="577"/>
                    <a:pt x="285" y="640"/>
                  </a:cubicBezTo>
                  <a:lnTo>
                    <a:pt x="4846" y="2034"/>
                  </a:lnTo>
                  <a:cubicBezTo>
                    <a:pt x="5162" y="2129"/>
                    <a:pt x="5447" y="2509"/>
                    <a:pt x="5447" y="2825"/>
                  </a:cubicBezTo>
                  <a:lnTo>
                    <a:pt x="5447" y="8114"/>
                  </a:lnTo>
                  <a:cubicBezTo>
                    <a:pt x="5447" y="8241"/>
                    <a:pt x="5384" y="8336"/>
                    <a:pt x="5321" y="8367"/>
                  </a:cubicBezTo>
                  <a:cubicBezTo>
                    <a:pt x="5284" y="8404"/>
                    <a:pt x="5236" y="8420"/>
                    <a:pt x="5177" y="8420"/>
                  </a:cubicBezTo>
                  <a:cubicBezTo>
                    <a:pt x="5135" y="8420"/>
                    <a:pt x="5088" y="8412"/>
                    <a:pt x="5036" y="8399"/>
                  </a:cubicBezTo>
                  <a:lnTo>
                    <a:pt x="475" y="7006"/>
                  </a:lnTo>
                  <a:cubicBezTo>
                    <a:pt x="435" y="6992"/>
                    <a:pt x="396" y="6986"/>
                    <a:pt x="358" y="6986"/>
                  </a:cubicBezTo>
                  <a:cubicBezTo>
                    <a:pt x="222" y="6986"/>
                    <a:pt x="113" y="7071"/>
                    <a:pt x="64" y="7196"/>
                  </a:cubicBezTo>
                  <a:cubicBezTo>
                    <a:pt x="0" y="7386"/>
                    <a:pt x="95" y="7544"/>
                    <a:pt x="285" y="7607"/>
                  </a:cubicBezTo>
                  <a:lnTo>
                    <a:pt x="4846" y="9001"/>
                  </a:lnTo>
                  <a:cubicBezTo>
                    <a:pt x="4972" y="9032"/>
                    <a:pt x="5067" y="9064"/>
                    <a:pt x="5162" y="9064"/>
                  </a:cubicBezTo>
                  <a:cubicBezTo>
                    <a:pt x="5352" y="9064"/>
                    <a:pt x="5542" y="9001"/>
                    <a:pt x="5701" y="8874"/>
                  </a:cubicBezTo>
                  <a:cubicBezTo>
                    <a:pt x="5922" y="8716"/>
                    <a:pt x="6049" y="8431"/>
                    <a:pt x="6049" y="8114"/>
                  </a:cubicBezTo>
                  <a:lnTo>
                    <a:pt x="6049" y="2825"/>
                  </a:lnTo>
                  <a:cubicBezTo>
                    <a:pt x="6049" y="2224"/>
                    <a:pt x="5606" y="1590"/>
                    <a:pt x="5036" y="1432"/>
                  </a:cubicBezTo>
                  <a:lnTo>
                    <a:pt x="475" y="7"/>
                  </a:lnTo>
                  <a:cubicBezTo>
                    <a:pt x="451" y="3"/>
                    <a:pt x="427" y="1"/>
                    <a:pt x="403"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7" name="Google Shape;1257;p44"/>
            <p:cNvSpPr/>
            <p:nvPr/>
          </p:nvSpPr>
          <p:spPr>
            <a:xfrm>
              <a:off x="3826238" y="4353359"/>
              <a:ext cx="188610" cy="284514"/>
            </a:xfrm>
            <a:custGeom>
              <a:rect b="b" l="l" r="r" t="t"/>
              <a:pathLst>
                <a:path extrusionOk="0" h="8983" w="5955">
                  <a:moveTo>
                    <a:pt x="296" y="0"/>
                  </a:moveTo>
                  <a:cubicBezTo>
                    <a:pt x="191" y="0"/>
                    <a:pt x="82" y="86"/>
                    <a:pt x="32" y="210"/>
                  </a:cubicBezTo>
                  <a:cubicBezTo>
                    <a:pt x="1" y="337"/>
                    <a:pt x="96" y="495"/>
                    <a:pt x="222" y="527"/>
                  </a:cubicBezTo>
                  <a:lnTo>
                    <a:pt x="4814" y="1952"/>
                  </a:lnTo>
                  <a:cubicBezTo>
                    <a:pt x="5131" y="2047"/>
                    <a:pt x="5416" y="2427"/>
                    <a:pt x="5416" y="2775"/>
                  </a:cubicBezTo>
                  <a:lnTo>
                    <a:pt x="5416" y="8064"/>
                  </a:lnTo>
                  <a:cubicBezTo>
                    <a:pt x="5416" y="8191"/>
                    <a:pt x="5353" y="8317"/>
                    <a:pt x="5289" y="8349"/>
                  </a:cubicBezTo>
                  <a:cubicBezTo>
                    <a:pt x="5231" y="8388"/>
                    <a:pt x="5172" y="8415"/>
                    <a:pt x="5106" y="8415"/>
                  </a:cubicBezTo>
                  <a:cubicBezTo>
                    <a:pt x="5065" y="8415"/>
                    <a:pt x="5021" y="8405"/>
                    <a:pt x="4973" y="8381"/>
                  </a:cubicBezTo>
                  <a:lnTo>
                    <a:pt x="381" y="6987"/>
                  </a:lnTo>
                  <a:cubicBezTo>
                    <a:pt x="360" y="6982"/>
                    <a:pt x="338" y="6979"/>
                    <a:pt x="315" y="6979"/>
                  </a:cubicBezTo>
                  <a:cubicBezTo>
                    <a:pt x="204" y="6979"/>
                    <a:pt x="85" y="7045"/>
                    <a:pt x="32" y="7177"/>
                  </a:cubicBezTo>
                  <a:cubicBezTo>
                    <a:pt x="1" y="7304"/>
                    <a:pt x="96" y="7462"/>
                    <a:pt x="222" y="7526"/>
                  </a:cubicBezTo>
                  <a:lnTo>
                    <a:pt x="4814" y="8919"/>
                  </a:lnTo>
                  <a:cubicBezTo>
                    <a:pt x="4909" y="8951"/>
                    <a:pt x="5004" y="8982"/>
                    <a:pt x="5099" y="8982"/>
                  </a:cubicBezTo>
                  <a:cubicBezTo>
                    <a:pt x="5289" y="8982"/>
                    <a:pt x="5479" y="8919"/>
                    <a:pt x="5606" y="8792"/>
                  </a:cubicBezTo>
                  <a:cubicBezTo>
                    <a:pt x="5828" y="8634"/>
                    <a:pt x="5954" y="8381"/>
                    <a:pt x="5954" y="8064"/>
                  </a:cubicBezTo>
                  <a:lnTo>
                    <a:pt x="5954" y="2775"/>
                  </a:lnTo>
                  <a:cubicBezTo>
                    <a:pt x="5954" y="2205"/>
                    <a:pt x="5511" y="1603"/>
                    <a:pt x="4973" y="1413"/>
                  </a:cubicBezTo>
                  <a:lnTo>
                    <a:pt x="381" y="20"/>
                  </a:lnTo>
                  <a:cubicBezTo>
                    <a:pt x="354" y="7"/>
                    <a:pt x="325" y="0"/>
                    <a:pt x="296" y="0"/>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8" name="Google Shape;1258;p44"/>
            <p:cNvSpPr/>
            <p:nvPr/>
          </p:nvSpPr>
          <p:spPr>
            <a:xfrm>
              <a:off x="3827251" y="4354721"/>
              <a:ext cx="186583" cy="281125"/>
            </a:xfrm>
            <a:custGeom>
              <a:rect b="b" l="l" r="r" t="t"/>
              <a:pathLst>
                <a:path extrusionOk="0" h="8876" w="5891">
                  <a:moveTo>
                    <a:pt x="284" y="1"/>
                  </a:moveTo>
                  <a:cubicBezTo>
                    <a:pt x="181" y="1"/>
                    <a:pt x="90" y="62"/>
                    <a:pt x="64" y="167"/>
                  </a:cubicBezTo>
                  <a:cubicBezTo>
                    <a:pt x="0" y="294"/>
                    <a:pt x="64" y="420"/>
                    <a:pt x="190" y="452"/>
                  </a:cubicBezTo>
                  <a:lnTo>
                    <a:pt x="4782" y="1877"/>
                  </a:lnTo>
                  <a:cubicBezTo>
                    <a:pt x="5131" y="1972"/>
                    <a:pt x="5416" y="2352"/>
                    <a:pt x="5416" y="2732"/>
                  </a:cubicBezTo>
                  <a:lnTo>
                    <a:pt x="5416" y="8021"/>
                  </a:lnTo>
                  <a:cubicBezTo>
                    <a:pt x="5416" y="8179"/>
                    <a:pt x="5384" y="8274"/>
                    <a:pt x="5289" y="8338"/>
                  </a:cubicBezTo>
                  <a:cubicBezTo>
                    <a:pt x="5230" y="8377"/>
                    <a:pt x="5160" y="8404"/>
                    <a:pt x="5077" y="8404"/>
                  </a:cubicBezTo>
                  <a:cubicBezTo>
                    <a:pt x="5025" y="8404"/>
                    <a:pt x="4970" y="8393"/>
                    <a:pt x="4909" y="8369"/>
                  </a:cubicBezTo>
                  <a:lnTo>
                    <a:pt x="349" y="6976"/>
                  </a:lnTo>
                  <a:cubicBezTo>
                    <a:pt x="327" y="6970"/>
                    <a:pt x="305" y="6968"/>
                    <a:pt x="284" y="6968"/>
                  </a:cubicBezTo>
                  <a:cubicBezTo>
                    <a:pt x="181" y="6968"/>
                    <a:pt x="90" y="7029"/>
                    <a:pt x="64" y="7134"/>
                  </a:cubicBezTo>
                  <a:cubicBezTo>
                    <a:pt x="0" y="7261"/>
                    <a:pt x="64" y="7388"/>
                    <a:pt x="190" y="7419"/>
                  </a:cubicBezTo>
                  <a:lnTo>
                    <a:pt x="4782" y="8844"/>
                  </a:lnTo>
                  <a:cubicBezTo>
                    <a:pt x="4877" y="8876"/>
                    <a:pt x="4972" y="8876"/>
                    <a:pt x="5067" y="8876"/>
                  </a:cubicBezTo>
                  <a:cubicBezTo>
                    <a:pt x="5257" y="8876"/>
                    <a:pt x="5416" y="8844"/>
                    <a:pt x="5542" y="8718"/>
                  </a:cubicBezTo>
                  <a:cubicBezTo>
                    <a:pt x="5764" y="8559"/>
                    <a:pt x="5891" y="8306"/>
                    <a:pt x="5891" y="8021"/>
                  </a:cubicBezTo>
                  <a:lnTo>
                    <a:pt x="5891" y="2732"/>
                  </a:lnTo>
                  <a:cubicBezTo>
                    <a:pt x="5891" y="2162"/>
                    <a:pt x="5447" y="1560"/>
                    <a:pt x="4909" y="1402"/>
                  </a:cubicBezTo>
                  <a:lnTo>
                    <a:pt x="349" y="9"/>
                  </a:lnTo>
                  <a:cubicBezTo>
                    <a:pt x="327" y="3"/>
                    <a:pt x="305" y="1"/>
                    <a:pt x="284"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59" name="Google Shape;1259;p44"/>
            <p:cNvSpPr/>
            <p:nvPr/>
          </p:nvSpPr>
          <p:spPr>
            <a:xfrm>
              <a:off x="3829247" y="4355734"/>
              <a:ext cx="183605" cy="279130"/>
            </a:xfrm>
            <a:custGeom>
              <a:rect b="b" l="l" r="r" t="t"/>
              <a:pathLst>
                <a:path extrusionOk="0" h="8813" w="5797">
                  <a:moveTo>
                    <a:pt x="222" y="0"/>
                  </a:moveTo>
                  <a:cubicBezTo>
                    <a:pt x="127" y="0"/>
                    <a:pt x="58" y="57"/>
                    <a:pt x="32" y="135"/>
                  </a:cubicBezTo>
                  <a:cubicBezTo>
                    <a:pt x="1" y="230"/>
                    <a:pt x="64" y="357"/>
                    <a:pt x="159" y="388"/>
                  </a:cubicBezTo>
                  <a:lnTo>
                    <a:pt x="4719" y="1814"/>
                  </a:lnTo>
                  <a:cubicBezTo>
                    <a:pt x="5099" y="1909"/>
                    <a:pt x="5384" y="2320"/>
                    <a:pt x="5384" y="2700"/>
                  </a:cubicBezTo>
                  <a:lnTo>
                    <a:pt x="5384" y="7989"/>
                  </a:lnTo>
                  <a:cubicBezTo>
                    <a:pt x="5384" y="8147"/>
                    <a:pt x="5353" y="8274"/>
                    <a:pt x="5226" y="8337"/>
                  </a:cubicBezTo>
                  <a:cubicBezTo>
                    <a:pt x="5166" y="8398"/>
                    <a:pt x="5093" y="8420"/>
                    <a:pt x="5007" y="8420"/>
                  </a:cubicBezTo>
                  <a:cubicBezTo>
                    <a:pt x="4958" y="8420"/>
                    <a:pt x="4904" y="8412"/>
                    <a:pt x="4846" y="8401"/>
                  </a:cubicBezTo>
                  <a:lnTo>
                    <a:pt x="286" y="6976"/>
                  </a:lnTo>
                  <a:cubicBezTo>
                    <a:pt x="263" y="6970"/>
                    <a:pt x="242" y="6967"/>
                    <a:pt x="222" y="6967"/>
                  </a:cubicBezTo>
                  <a:cubicBezTo>
                    <a:pt x="127" y="6967"/>
                    <a:pt x="58" y="7024"/>
                    <a:pt x="32" y="7102"/>
                  </a:cubicBezTo>
                  <a:cubicBezTo>
                    <a:pt x="1" y="7229"/>
                    <a:pt x="64" y="7324"/>
                    <a:pt x="159" y="7356"/>
                  </a:cubicBezTo>
                  <a:lnTo>
                    <a:pt x="4719" y="8781"/>
                  </a:lnTo>
                  <a:cubicBezTo>
                    <a:pt x="4814" y="8812"/>
                    <a:pt x="4909" y="8812"/>
                    <a:pt x="5004" y="8812"/>
                  </a:cubicBezTo>
                  <a:cubicBezTo>
                    <a:pt x="5194" y="8812"/>
                    <a:pt x="5353" y="8781"/>
                    <a:pt x="5479" y="8654"/>
                  </a:cubicBezTo>
                  <a:cubicBezTo>
                    <a:pt x="5669" y="8527"/>
                    <a:pt x="5796" y="8274"/>
                    <a:pt x="5796" y="7989"/>
                  </a:cubicBezTo>
                  <a:lnTo>
                    <a:pt x="5796" y="2700"/>
                  </a:lnTo>
                  <a:cubicBezTo>
                    <a:pt x="5796" y="2162"/>
                    <a:pt x="5384" y="1592"/>
                    <a:pt x="4846" y="1433"/>
                  </a:cubicBezTo>
                  <a:lnTo>
                    <a:pt x="286" y="8"/>
                  </a:lnTo>
                  <a:cubicBezTo>
                    <a:pt x="263" y="3"/>
                    <a:pt x="242" y="0"/>
                    <a:pt x="222" y="0"/>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0" name="Google Shape;1260;p44"/>
            <p:cNvSpPr/>
            <p:nvPr/>
          </p:nvSpPr>
          <p:spPr>
            <a:xfrm>
              <a:off x="3830260" y="4356716"/>
              <a:ext cx="181578" cy="277134"/>
            </a:xfrm>
            <a:custGeom>
              <a:rect b="b" l="l" r="r" t="t"/>
              <a:pathLst>
                <a:path extrusionOk="0" h="8750" w="5733">
                  <a:moveTo>
                    <a:pt x="185" y="1"/>
                  </a:moveTo>
                  <a:cubicBezTo>
                    <a:pt x="126" y="1"/>
                    <a:pt x="58" y="52"/>
                    <a:pt x="32" y="104"/>
                  </a:cubicBezTo>
                  <a:cubicBezTo>
                    <a:pt x="0" y="199"/>
                    <a:pt x="64" y="294"/>
                    <a:pt x="127" y="326"/>
                  </a:cubicBezTo>
                  <a:lnTo>
                    <a:pt x="4719" y="1719"/>
                  </a:lnTo>
                  <a:cubicBezTo>
                    <a:pt x="5099" y="1846"/>
                    <a:pt x="5416" y="2258"/>
                    <a:pt x="5416" y="2669"/>
                  </a:cubicBezTo>
                  <a:lnTo>
                    <a:pt x="5416" y="7958"/>
                  </a:lnTo>
                  <a:cubicBezTo>
                    <a:pt x="5416" y="8116"/>
                    <a:pt x="5352" y="8275"/>
                    <a:pt x="5226" y="8338"/>
                  </a:cubicBezTo>
                  <a:cubicBezTo>
                    <a:pt x="5164" y="8399"/>
                    <a:pt x="5077" y="8434"/>
                    <a:pt x="4979" y="8434"/>
                  </a:cubicBezTo>
                  <a:cubicBezTo>
                    <a:pt x="4926" y="8434"/>
                    <a:pt x="4870" y="8424"/>
                    <a:pt x="4814" y="8401"/>
                  </a:cubicBezTo>
                  <a:lnTo>
                    <a:pt x="222" y="6976"/>
                  </a:lnTo>
                  <a:cubicBezTo>
                    <a:pt x="159" y="6976"/>
                    <a:pt x="64" y="7008"/>
                    <a:pt x="32" y="7103"/>
                  </a:cubicBezTo>
                  <a:cubicBezTo>
                    <a:pt x="0" y="7166"/>
                    <a:pt x="64" y="7261"/>
                    <a:pt x="127" y="7293"/>
                  </a:cubicBezTo>
                  <a:lnTo>
                    <a:pt x="4719" y="8686"/>
                  </a:lnTo>
                  <a:cubicBezTo>
                    <a:pt x="4814" y="8718"/>
                    <a:pt x="4909" y="8750"/>
                    <a:pt x="4972" y="8750"/>
                  </a:cubicBezTo>
                  <a:cubicBezTo>
                    <a:pt x="5131" y="8750"/>
                    <a:pt x="5289" y="8686"/>
                    <a:pt x="5416" y="8591"/>
                  </a:cubicBezTo>
                  <a:cubicBezTo>
                    <a:pt x="5606" y="8465"/>
                    <a:pt x="5732" y="8243"/>
                    <a:pt x="5732" y="7958"/>
                  </a:cubicBezTo>
                  <a:lnTo>
                    <a:pt x="5732" y="2669"/>
                  </a:lnTo>
                  <a:cubicBezTo>
                    <a:pt x="5732" y="2131"/>
                    <a:pt x="5321" y="1593"/>
                    <a:pt x="4814" y="1434"/>
                  </a:cubicBezTo>
                  <a:lnTo>
                    <a:pt x="222" y="9"/>
                  </a:lnTo>
                  <a:cubicBezTo>
                    <a:pt x="210" y="3"/>
                    <a:pt x="198" y="1"/>
                    <a:pt x="185"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1" name="Google Shape;1261;p44"/>
            <p:cNvSpPr/>
            <p:nvPr/>
          </p:nvSpPr>
          <p:spPr>
            <a:xfrm>
              <a:off x="3831242" y="4358585"/>
              <a:ext cx="178601" cy="274252"/>
            </a:xfrm>
            <a:custGeom>
              <a:rect b="b" l="l" r="r" t="t"/>
              <a:pathLst>
                <a:path extrusionOk="0" h="8659" w="5639">
                  <a:moveTo>
                    <a:pt x="141" y="1"/>
                  </a:moveTo>
                  <a:cubicBezTo>
                    <a:pt x="96" y="1"/>
                    <a:pt x="56" y="30"/>
                    <a:pt x="33" y="77"/>
                  </a:cubicBezTo>
                  <a:cubicBezTo>
                    <a:pt x="1" y="140"/>
                    <a:pt x="64" y="203"/>
                    <a:pt x="128" y="235"/>
                  </a:cubicBezTo>
                  <a:lnTo>
                    <a:pt x="4688" y="1629"/>
                  </a:lnTo>
                  <a:cubicBezTo>
                    <a:pt x="5068" y="1755"/>
                    <a:pt x="5416" y="2199"/>
                    <a:pt x="5416" y="2610"/>
                  </a:cubicBezTo>
                  <a:lnTo>
                    <a:pt x="5416" y="7899"/>
                  </a:lnTo>
                  <a:cubicBezTo>
                    <a:pt x="5416" y="8089"/>
                    <a:pt x="5353" y="8247"/>
                    <a:pt x="5226" y="8311"/>
                  </a:cubicBezTo>
                  <a:cubicBezTo>
                    <a:pt x="5145" y="8372"/>
                    <a:pt x="5050" y="8407"/>
                    <a:pt x="4941" y="8407"/>
                  </a:cubicBezTo>
                  <a:cubicBezTo>
                    <a:pt x="4882" y="8407"/>
                    <a:pt x="4819" y="8396"/>
                    <a:pt x="4751" y="8374"/>
                  </a:cubicBezTo>
                  <a:lnTo>
                    <a:pt x="191" y="6981"/>
                  </a:lnTo>
                  <a:cubicBezTo>
                    <a:pt x="174" y="6972"/>
                    <a:pt x="157" y="6968"/>
                    <a:pt x="141" y="6968"/>
                  </a:cubicBezTo>
                  <a:cubicBezTo>
                    <a:pt x="96" y="6968"/>
                    <a:pt x="56" y="6998"/>
                    <a:pt x="33" y="7044"/>
                  </a:cubicBezTo>
                  <a:cubicBezTo>
                    <a:pt x="33" y="7107"/>
                    <a:pt x="64" y="7171"/>
                    <a:pt x="128" y="7202"/>
                  </a:cubicBezTo>
                  <a:lnTo>
                    <a:pt x="4688" y="8596"/>
                  </a:lnTo>
                  <a:cubicBezTo>
                    <a:pt x="4783" y="8627"/>
                    <a:pt x="4878" y="8659"/>
                    <a:pt x="4941" y="8659"/>
                  </a:cubicBezTo>
                  <a:cubicBezTo>
                    <a:pt x="5100" y="8659"/>
                    <a:pt x="5258" y="8596"/>
                    <a:pt x="5353" y="8501"/>
                  </a:cubicBezTo>
                  <a:cubicBezTo>
                    <a:pt x="5543" y="8374"/>
                    <a:pt x="5638" y="8152"/>
                    <a:pt x="5638" y="7899"/>
                  </a:cubicBezTo>
                  <a:lnTo>
                    <a:pt x="5638" y="2610"/>
                  </a:lnTo>
                  <a:cubicBezTo>
                    <a:pt x="5638" y="2104"/>
                    <a:pt x="5258" y="1565"/>
                    <a:pt x="4751" y="1407"/>
                  </a:cubicBezTo>
                  <a:lnTo>
                    <a:pt x="191" y="13"/>
                  </a:lnTo>
                  <a:cubicBezTo>
                    <a:pt x="174" y="5"/>
                    <a:pt x="157" y="1"/>
                    <a:pt x="141"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2" name="Google Shape;1262;p44"/>
            <p:cNvSpPr/>
            <p:nvPr/>
          </p:nvSpPr>
          <p:spPr>
            <a:xfrm>
              <a:off x="3836278" y="4322889"/>
              <a:ext cx="226712" cy="59196"/>
            </a:xfrm>
            <a:custGeom>
              <a:rect b="b" l="l" r="r" t="t"/>
              <a:pathLst>
                <a:path extrusionOk="0" h="1869" w="7158">
                  <a:moveTo>
                    <a:pt x="7158" y="0"/>
                  </a:moveTo>
                  <a:lnTo>
                    <a:pt x="0" y="32"/>
                  </a:lnTo>
                  <a:lnTo>
                    <a:pt x="4054" y="1489"/>
                  </a:lnTo>
                  <a:lnTo>
                    <a:pt x="7094" y="1869"/>
                  </a:lnTo>
                  <a:lnTo>
                    <a:pt x="7158" y="0"/>
                  </a:ln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3" name="Google Shape;1263;p44"/>
            <p:cNvSpPr/>
            <p:nvPr/>
          </p:nvSpPr>
          <p:spPr>
            <a:xfrm>
              <a:off x="3870390" y="4103204"/>
              <a:ext cx="194596" cy="258828"/>
            </a:xfrm>
            <a:custGeom>
              <a:rect b="b" l="l" r="r" t="t"/>
              <a:pathLst>
                <a:path extrusionOk="0" h="8172" w="6144">
                  <a:moveTo>
                    <a:pt x="0" y="1"/>
                  </a:moveTo>
                  <a:cubicBezTo>
                    <a:pt x="0" y="1"/>
                    <a:pt x="1108" y="3801"/>
                    <a:pt x="0" y="6968"/>
                  </a:cubicBezTo>
                  <a:lnTo>
                    <a:pt x="4212" y="8171"/>
                  </a:lnTo>
                  <a:lnTo>
                    <a:pt x="6144" y="8171"/>
                  </a:lnTo>
                  <a:lnTo>
                    <a:pt x="6144" y="603"/>
                  </a:lnTo>
                  <a:lnTo>
                    <a:pt x="0" y="1"/>
                  </a:lnTo>
                  <a:close/>
                </a:path>
              </a:pathLst>
            </a:custGeom>
            <a:solidFill>
              <a:srgbClr val="EFEDED"/>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4" name="Google Shape;1264;p44"/>
            <p:cNvSpPr/>
            <p:nvPr/>
          </p:nvSpPr>
          <p:spPr>
            <a:xfrm>
              <a:off x="3837292" y="4103204"/>
              <a:ext cx="1522624" cy="288917"/>
            </a:xfrm>
            <a:custGeom>
              <a:rect b="b" l="l" r="r" t="t"/>
              <a:pathLst>
                <a:path extrusionOk="0" h="9122" w="48074">
                  <a:moveTo>
                    <a:pt x="0" y="1"/>
                  </a:moveTo>
                  <a:lnTo>
                    <a:pt x="4592" y="1426"/>
                  </a:lnTo>
                  <a:cubicBezTo>
                    <a:pt x="5162" y="1584"/>
                    <a:pt x="5637" y="2218"/>
                    <a:pt x="5637" y="2819"/>
                  </a:cubicBezTo>
                  <a:lnTo>
                    <a:pt x="5637" y="8140"/>
                  </a:lnTo>
                  <a:cubicBezTo>
                    <a:pt x="5637" y="8456"/>
                    <a:pt x="5510" y="8741"/>
                    <a:pt x="5257" y="8931"/>
                  </a:cubicBezTo>
                  <a:cubicBezTo>
                    <a:pt x="5130" y="9026"/>
                    <a:pt x="4972" y="9090"/>
                    <a:pt x="4782" y="9121"/>
                  </a:cubicBezTo>
                  <a:lnTo>
                    <a:pt x="47187" y="9121"/>
                  </a:lnTo>
                  <a:cubicBezTo>
                    <a:pt x="47377" y="9121"/>
                    <a:pt x="47567" y="9058"/>
                    <a:pt x="47694" y="8931"/>
                  </a:cubicBezTo>
                  <a:cubicBezTo>
                    <a:pt x="47947" y="8773"/>
                    <a:pt x="48074" y="8456"/>
                    <a:pt x="48074" y="8140"/>
                  </a:cubicBezTo>
                  <a:lnTo>
                    <a:pt x="48074" y="2851"/>
                  </a:lnTo>
                  <a:cubicBezTo>
                    <a:pt x="48074" y="2218"/>
                    <a:pt x="47630" y="1584"/>
                    <a:pt x="47029" y="1426"/>
                  </a:cubicBezTo>
                  <a:lnTo>
                    <a:pt x="42468" y="1"/>
                  </a:ln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5" name="Google Shape;1265;p44"/>
            <p:cNvSpPr/>
            <p:nvPr/>
          </p:nvSpPr>
          <p:spPr>
            <a:xfrm>
              <a:off x="4127165" y="4103204"/>
              <a:ext cx="855633" cy="288917"/>
            </a:xfrm>
            <a:custGeom>
              <a:rect b="b" l="l" r="r" t="t"/>
              <a:pathLst>
                <a:path extrusionOk="0" h="9122" w="27015">
                  <a:moveTo>
                    <a:pt x="0" y="1"/>
                  </a:moveTo>
                  <a:lnTo>
                    <a:pt x="4561" y="1426"/>
                  </a:lnTo>
                  <a:cubicBezTo>
                    <a:pt x="5162" y="1584"/>
                    <a:pt x="5637" y="2218"/>
                    <a:pt x="5637" y="2819"/>
                  </a:cubicBezTo>
                  <a:lnTo>
                    <a:pt x="5637" y="8140"/>
                  </a:lnTo>
                  <a:cubicBezTo>
                    <a:pt x="5637" y="8456"/>
                    <a:pt x="5479" y="8741"/>
                    <a:pt x="5257" y="8931"/>
                  </a:cubicBezTo>
                  <a:cubicBezTo>
                    <a:pt x="5099" y="9026"/>
                    <a:pt x="4941" y="9090"/>
                    <a:pt x="4782" y="9121"/>
                  </a:cubicBezTo>
                  <a:lnTo>
                    <a:pt x="26159" y="9121"/>
                  </a:lnTo>
                  <a:cubicBezTo>
                    <a:pt x="26349" y="9090"/>
                    <a:pt x="26507" y="9026"/>
                    <a:pt x="26634" y="8931"/>
                  </a:cubicBezTo>
                  <a:cubicBezTo>
                    <a:pt x="26887" y="8741"/>
                    <a:pt x="27014" y="8456"/>
                    <a:pt x="27014" y="8140"/>
                  </a:cubicBezTo>
                  <a:lnTo>
                    <a:pt x="27014" y="2819"/>
                  </a:lnTo>
                  <a:cubicBezTo>
                    <a:pt x="27014" y="2218"/>
                    <a:pt x="26539" y="1584"/>
                    <a:pt x="25969" y="1426"/>
                  </a:cubicBezTo>
                  <a:lnTo>
                    <a:pt x="21377" y="1"/>
                  </a:ln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6" name="Google Shape;1266;p44"/>
            <p:cNvSpPr/>
            <p:nvPr/>
          </p:nvSpPr>
          <p:spPr>
            <a:xfrm>
              <a:off x="4941643" y="4103204"/>
              <a:ext cx="258828" cy="288917"/>
            </a:xfrm>
            <a:custGeom>
              <a:rect b="b" l="l" r="r" t="t"/>
              <a:pathLst>
                <a:path extrusionOk="0" h="9122" w="8172">
                  <a:moveTo>
                    <a:pt x="1" y="1"/>
                  </a:moveTo>
                  <a:lnTo>
                    <a:pt x="4561" y="1426"/>
                  </a:lnTo>
                  <a:cubicBezTo>
                    <a:pt x="5163" y="1584"/>
                    <a:pt x="5606" y="2218"/>
                    <a:pt x="5606" y="2851"/>
                  </a:cubicBezTo>
                  <a:lnTo>
                    <a:pt x="5606" y="8140"/>
                  </a:lnTo>
                  <a:cubicBezTo>
                    <a:pt x="5606" y="8456"/>
                    <a:pt x="5479" y="8773"/>
                    <a:pt x="5226" y="8931"/>
                  </a:cubicBezTo>
                  <a:cubicBezTo>
                    <a:pt x="5099" y="9026"/>
                    <a:pt x="4941" y="9090"/>
                    <a:pt x="4751" y="9121"/>
                  </a:cubicBezTo>
                  <a:lnTo>
                    <a:pt x="7316" y="9121"/>
                  </a:lnTo>
                  <a:cubicBezTo>
                    <a:pt x="7506" y="9090"/>
                    <a:pt x="7665" y="9026"/>
                    <a:pt x="7791" y="8931"/>
                  </a:cubicBezTo>
                  <a:cubicBezTo>
                    <a:pt x="8045" y="8773"/>
                    <a:pt x="8171" y="8456"/>
                    <a:pt x="8171" y="8140"/>
                  </a:cubicBezTo>
                  <a:lnTo>
                    <a:pt x="8171" y="2851"/>
                  </a:lnTo>
                  <a:cubicBezTo>
                    <a:pt x="8171" y="2218"/>
                    <a:pt x="7728" y="1584"/>
                    <a:pt x="7126" y="1426"/>
                  </a:cubicBezTo>
                  <a:lnTo>
                    <a:pt x="2566" y="1"/>
                  </a:ln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7" name="Google Shape;1267;p44"/>
            <p:cNvSpPr/>
            <p:nvPr/>
          </p:nvSpPr>
          <p:spPr>
            <a:xfrm>
              <a:off x="3823229" y="4102697"/>
              <a:ext cx="194628" cy="289423"/>
            </a:xfrm>
            <a:custGeom>
              <a:rect b="b" l="l" r="r" t="t"/>
              <a:pathLst>
                <a:path extrusionOk="0" h="9138" w="6145">
                  <a:moveTo>
                    <a:pt x="407" y="0"/>
                  </a:moveTo>
                  <a:cubicBezTo>
                    <a:pt x="254" y="0"/>
                    <a:pt x="116" y="114"/>
                    <a:pt x="64" y="270"/>
                  </a:cubicBezTo>
                  <a:cubicBezTo>
                    <a:pt x="1" y="429"/>
                    <a:pt x="127" y="650"/>
                    <a:pt x="286" y="714"/>
                  </a:cubicBezTo>
                  <a:lnTo>
                    <a:pt x="4878" y="2107"/>
                  </a:lnTo>
                  <a:cubicBezTo>
                    <a:pt x="5163" y="2202"/>
                    <a:pt x="5416" y="2550"/>
                    <a:pt x="5416" y="2867"/>
                  </a:cubicBezTo>
                  <a:lnTo>
                    <a:pt x="5416" y="8156"/>
                  </a:lnTo>
                  <a:cubicBezTo>
                    <a:pt x="5416" y="8251"/>
                    <a:pt x="5384" y="8346"/>
                    <a:pt x="5321" y="8377"/>
                  </a:cubicBezTo>
                  <a:cubicBezTo>
                    <a:pt x="5302" y="8415"/>
                    <a:pt x="5262" y="8430"/>
                    <a:pt x="5213" y="8430"/>
                  </a:cubicBezTo>
                  <a:cubicBezTo>
                    <a:pt x="5178" y="8430"/>
                    <a:pt x="5139" y="8422"/>
                    <a:pt x="5099" y="8409"/>
                  </a:cubicBezTo>
                  <a:lnTo>
                    <a:pt x="507" y="6984"/>
                  </a:lnTo>
                  <a:cubicBezTo>
                    <a:pt x="474" y="6973"/>
                    <a:pt x="440" y="6968"/>
                    <a:pt x="407" y="6968"/>
                  </a:cubicBezTo>
                  <a:cubicBezTo>
                    <a:pt x="254" y="6968"/>
                    <a:pt x="116" y="7081"/>
                    <a:pt x="64" y="7237"/>
                  </a:cubicBezTo>
                  <a:cubicBezTo>
                    <a:pt x="1" y="7427"/>
                    <a:pt x="96" y="7617"/>
                    <a:pt x="286" y="7681"/>
                  </a:cubicBezTo>
                  <a:lnTo>
                    <a:pt x="4878" y="9074"/>
                  </a:lnTo>
                  <a:cubicBezTo>
                    <a:pt x="4973" y="9106"/>
                    <a:pt x="5099" y="9137"/>
                    <a:pt x="5194" y="9137"/>
                  </a:cubicBezTo>
                  <a:cubicBezTo>
                    <a:pt x="5416" y="9137"/>
                    <a:pt x="5606" y="9074"/>
                    <a:pt x="5764" y="8947"/>
                  </a:cubicBezTo>
                  <a:cubicBezTo>
                    <a:pt x="5986" y="8789"/>
                    <a:pt x="6144" y="8472"/>
                    <a:pt x="6144" y="8156"/>
                  </a:cubicBezTo>
                  <a:lnTo>
                    <a:pt x="6144" y="2867"/>
                  </a:lnTo>
                  <a:cubicBezTo>
                    <a:pt x="6144" y="2234"/>
                    <a:pt x="5669" y="1600"/>
                    <a:pt x="5099" y="1442"/>
                  </a:cubicBezTo>
                  <a:lnTo>
                    <a:pt x="507" y="17"/>
                  </a:lnTo>
                  <a:cubicBezTo>
                    <a:pt x="474" y="6"/>
                    <a:pt x="440" y="0"/>
                    <a:pt x="407" y="0"/>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8" name="Google Shape;1268;p44"/>
            <p:cNvSpPr/>
            <p:nvPr/>
          </p:nvSpPr>
          <p:spPr>
            <a:xfrm>
              <a:off x="3824242" y="4103584"/>
              <a:ext cx="191619" cy="287523"/>
            </a:xfrm>
            <a:custGeom>
              <a:rect b="b" l="l" r="r" t="t"/>
              <a:pathLst>
                <a:path extrusionOk="0" h="9078" w="6050">
                  <a:moveTo>
                    <a:pt x="361" y="1"/>
                  </a:moveTo>
                  <a:cubicBezTo>
                    <a:pt x="223" y="1"/>
                    <a:pt x="114" y="92"/>
                    <a:pt x="64" y="242"/>
                  </a:cubicBezTo>
                  <a:cubicBezTo>
                    <a:pt x="32" y="401"/>
                    <a:pt x="127" y="591"/>
                    <a:pt x="285" y="622"/>
                  </a:cubicBezTo>
                  <a:lnTo>
                    <a:pt x="4846" y="2047"/>
                  </a:lnTo>
                  <a:cubicBezTo>
                    <a:pt x="5162" y="2142"/>
                    <a:pt x="5447" y="2491"/>
                    <a:pt x="5447" y="2839"/>
                  </a:cubicBezTo>
                  <a:lnTo>
                    <a:pt x="5447" y="8128"/>
                  </a:lnTo>
                  <a:cubicBezTo>
                    <a:pt x="5447" y="8254"/>
                    <a:pt x="5384" y="8349"/>
                    <a:pt x="5321" y="8381"/>
                  </a:cubicBezTo>
                  <a:cubicBezTo>
                    <a:pt x="5284" y="8418"/>
                    <a:pt x="5236" y="8434"/>
                    <a:pt x="5177" y="8434"/>
                  </a:cubicBezTo>
                  <a:cubicBezTo>
                    <a:pt x="5135" y="8434"/>
                    <a:pt x="5088" y="8426"/>
                    <a:pt x="5036" y="8413"/>
                  </a:cubicBezTo>
                  <a:lnTo>
                    <a:pt x="475" y="6988"/>
                  </a:lnTo>
                  <a:cubicBezTo>
                    <a:pt x="451" y="6984"/>
                    <a:pt x="427" y="6982"/>
                    <a:pt x="403" y="6982"/>
                  </a:cubicBezTo>
                  <a:cubicBezTo>
                    <a:pt x="246" y="6982"/>
                    <a:pt x="119" y="7071"/>
                    <a:pt x="64" y="7209"/>
                  </a:cubicBezTo>
                  <a:cubicBezTo>
                    <a:pt x="0" y="7368"/>
                    <a:pt x="95" y="7558"/>
                    <a:pt x="285" y="7621"/>
                  </a:cubicBezTo>
                  <a:lnTo>
                    <a:pt x="4846" y="9014"/>
                  </a:lnTo>
                  <a:cubicBezTo>
                    <a:pt x="4972" y="9046"/>
                    <a:pt x="5067" y="9078"/>
                    <a:pt x="5162" y="9078"/>
                  </a:cubicBezTo>
                  <a:cubicBezTo>
                    <a:pt x="5352" y="9078"/>
                    <a:pt x="5542" y="9014"/>
                    <a:pt x="5701" y="8888"/>
                  </a:cubicBezTo>
                  <a:cubicBezTo>
                    <a:pt x="5922" y="8729"/>
                    <a:pt x="6049" y="8444"/>
                    <a:pt x="6049" y="8128"/>
                  </a:cubicBezTo>
                  <a:lnTo>
                    <a:pt x="6049" y="2807"/>
                  </a:lnTo>
                  <a:cubicBezTo>
                    <a:pt x="6049" y="2237"/>
                    <a:pt x="5606" y="1604"/>
                    <a:pt x="5036" y="1446"/>
                  </a:cubicBezTo>
                  <a:lnTo>
                    <a:pt x="475" y="20"/>
                  </a:lnTo>
                  <a:cubicBezTo>
                    <a:pt x="436" y="7"/>
                    <a:pt x="397" y="1"/>
                    <a:pt x="361" y="1"/>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69" name="Google Shape;1269;p44"/>
            <p:cNvSpPr/>
            <p:nvPr/>
          </p:nvSpPr>
          <p:spPr>
            <a:xfrm>
              <a:off x="3826238" y="4105579"/>
              <a:ext cx="188610" cy="283532"/>
            </a:xfrm>
            <a:custGeom>
              <a:rect b="b" l="l" r="r" t="t"/>
              <a:pathLst>
                <a:path extrusionOk="0" h="8952" w="5955">
                  <a:moveTo>
                    <a:pt x="294" y="1"/>
                  </a:moveTo>
                  <a:cubicBezTo>
                    <a:pt x="189" y="1"/>
                    <a:pt x="82" y="80"/>
                    <a:pt x="32" y="179"/>
                  </a:cubicBezTo>
                  <a:cubicBezTo>
                    <a:pt x="1" y="338"/>
                    <a:pt x="96" y="496"/>
                    <a:pt x="222" y="528"/>
                  </a:cubicBezTo>
                  <a:lnTo>
                    <a:pt x="4814" y="1953"/>
                  </a:lnTo>
                  <a:cubicBezTo>
                    <a:pt x="5131" y="2048"/>
                    <a:pt x="5416" y="2428"/>
                    <a:pt x="5416" y="2776"/>
                  </a:cubicBezTo>
                  <a:lnTo>
                    <a:pt x="5416" y="8065"/>
                  </a:lnTo>
                  <a:cubicBezTo>
                    <a:pt x="5416" y="8191"/>
                    <a:pt x="5353" y="8286"/>
                    <a:pt x="5289" y="8350"/>
                  </a:cubicBezTo>
                  <a:cubicBezTo>
                    <a:pt x="5234" y="8387"/>
                    <a:pt x="5178" y="8402"/>
                    <a:pt x="5116" y="8402"/>
                  </a:cubicBezTo>
                  <a:cubicBezTo>
                    <a:pt x="5072" y="8402"/>
                    <a:pt x="5025" y="8395"/>
                    <a:pt x="4973" y="8381"/>
                  </a:cubicBezTo>
                  <a:lnTo>
                    <a:pt x="381" y="6988"/>
                  </a:lnTo>
                  <a:cubicBezTo>
                    <a:pt x="353" y="6974"/>
                    <a:pt x="324" y="6968"/>
                    <a:pt x="294" y="6968"/>
                  </a:cubicBezTo>
                  <a:cubicBezTo>
                    <a:pt x="189" y="6968"/>
                    <a:pt x="82" y="7047"/>
                    <a:pt x="32" y="7146"/>
                  </a:cubicBezTo>
                  <a:cubicBezTo>
                    <a:pt x="1" y="7305"/>
                    <a:pt x="96" y="7463"/>
                    <a:pt x="222" y="7495"/>
                  </a:cubicBezTo>
                  <a:lnTo>
                    <a:pt x="4814" y="8920"/>
                  </a:lnTo>
                  <a:cubicBezTo>
                    <a:pt x="4909" y="8951"/>
                    <a:pt x="5004" y="8951"/>
                    <a:pt x="5099" y="8951"/>
                  </a:cubicBezTo>
                  <a:cubicBezTo>
                    <a:pt x="5289" y="8951"/>
                    <a:pt x="5479" y="8920"/>
                    <a:pt x="5606" y="8793"/>
                  </a:cubicBezTo>
                  <a:cubicBezTo>
                    <a:pt x="5828" y="8635"/>
                    <a:pt x="5954" y="8381"/>
                    <a:pt x="5954" y="8065"/>
                  </a:cubicBezTo>
                  <a:lnTo>
                    <a:pt x="5954" y="2776"/>
                  </a:lnTo>
                  <a:cubicBezTo>
                    <a:pt x="5954" y="2174"/>
                    <a:pt x="5511" y="1573"/>
                    <a:pt x="4973" y="1414"/>
                  </a:cubicBezTo>
                  <a:lnTo>
                    <a:pt x="381" y="21"/>
                  </a:lnTo>
                  <a:cubicBezTo>
                    <a:pt x="353" y="7"/>
                    <a:pt x="324" y="1"/>
                    <a:pt x="294" y="1"/>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0" name="Google Shape;1270;p44"/>
            <p:cNvSpPr/>
            <p:nvPr/>
          </p:nvSpPr>
          <p:spPr>
            <a:xfrm>
              <a:off x="3827251" y="4105959"/>
              <a:ext cx="186583" cy="282139"/>
            </a:xfrm>
            <a:custGeom>
              <a:rect b="b" l="l" r="r" t="t"/>
              <a:pathLst>
                <a:path extrusionOk="0" h="8908" w="5891">
                  <a:moveTo>
                    <a:pt x="284" y="1"/>
                  </a:moveTo>
                  <a:cubicBezTo>
                    <a:pt x="181" y="1"/>
                    <a:pt x="90" y="62"/>
                    <a:pt x="64" y="167"/>
                  </a:cubicBezTo>
                  <a:cubicBezTo>
                    <a:pt x="0" y="294"/>
                    <a:pt x="64" y="452"/>
                    <a:pt x="190" y="484"/>
                  </a:cubicBezTo>
                  <a:lnTo>
                    <a:pt x="4782" y="1877"/>
                  </a:lnTo>
                  <a:cubicBezTo>
                    <a:pt x="5131" y="2004"/>
                    <a:pt x="5416" y="2384"/>
                    <a:pt x="5416" y="2732"/>
                  </a:cubicBezTo>
                  <a:lnTo>
                    <a:pt x="5416" y="8053"/>
                  </a:lnTo>
                  <a:cubicBezTo>
                    <a:pt x="5416" y="8179"/>
                    <a:pt x="5384" y="8306"/>
                    <a:pt x="5289" y="8369"/>
                  </a:cubicBezTo>
                  <a:cubicBezTo>
                    <a:pt x="5230" y="8409"/>
                    <a:pt x="5160" y="8436"/>
                    <a:pt x="5077" y="8436"/>
                  </a:cubicBezTo>
                  <a:cubicBezTo>
                    <a:pt x="5025" y="8436"/>
                    <a:pt x="4970" y="8425"/>
                    <a:pt x="4909" y="8401"/>
                  </a:cubicBezTo>
                  <a:lnTo>
                    <a:pt x="349" y="7008"/>
                  </a:lnTo>
                  <a:cubicBezTo>
                    <a:pt x="327" y="7002"/>
                    <a:pt x="305" y="7000"/>
                    <a:pt x="284" y="7000"/>
                  </a:cubicBezTo>
                  <a:cubicBezTo>
                    <a:pt x="181" y="7000"/>
                    <a:pt x="90" y="7061"/>
                    <a:pt x="64" y="7166"/>
                  </a:cubicBezTo>
                  <a:cubicBezTo>
                    <a:pt x="0" y="7293"/>
                    <a:pt x="64" y="7419"/>
                    <a:pt x="190" y="7451"/>
                  </a:cubicBezTo>
                  <a:lnTo>
                    <a:pt x="4782" y="8876"/>
                  </a:lnTo>
                  <a:cubicBezTo>
                    <a:pt x="4877" y="8908"/>
                    <a:pt x="4972" y="8908"/>
                    <a:pt x="5067" y="8908"/>
                  </a:cubicBezTo>
                  <a:cubicBezTo>
                    <a:pt x="5257" y="8908"/>
                    <a:pt x="5416" y="8844"/>
                    <a:pt x="5542" y="8749"/>
                  </a:cubicBezTo>
                  <a:cubicBezTo>
                    <a:pt x="5764" y="8591"/>
                    <a:pt x="5891" y="8338"/>
                    <a:pt x="5891" y="8053"/>
                  </a:cubicBezTo>
                  <a:lnTo>
                    <a:pt x="5891" y="2732"/>
                  </a:lnTo>
                  <a:cubicBezTo>
                    <a:pt x="5891" y="2194"/>
                    <a:pt x="5447" y="1592"/>
                    <a:pt x="4909" y="1434"/>
                  </a:cubicBezTo>
                  <a:lnTo>
                    <a:pt x="349" y="9"/>
                  </a:lnTo>
                  <a:cubicBezTo>
                    <a:pt x="327" y="3"/>
                    <a:pt x="305" y="1"/>
                    <a:pt x="284" y="1"/>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1" name="Google Shape;1271;p44"/>
            <p:cNvSpPr/>
            <p:nvPr/>
          </p:nvSpPr>
          <p:spPr>
            <a:xfrm>
              <a:off x="3829247" y="4107955"/>
              <a:ext cx="183605" cy="279161"/>
            </a:xfrm>
            <a:custGeom>
              <a:rect b="b" l="l" r="r" t="t"/>
              <a:pathLst>
                <a:path extrusionOk="0" h="8814" w="5797">
                  <a:moveTo>
                    <a:pt x="222" y="1"/>
                  </a:moveTo>
                  <a:cubicBezTo>
                    <a:pt x="127" y="1"/>
                    <a:pt x="58" y="58"/>
                    <a:pt x="32" y="136"/>
                  </a:cubicBezTo>
                  <a:cubicBezTo>
                    <a:pt x="1" y="231"/>
                    <a:pt x="64" y="358"/>
                    <a:pt x="159" y="389"/>
                  </a:cubicBezTo>
                  <a:lnTo>
                    <a:pt x="4719" y="1783"/>
                  </a:lnTo>
                  <a:cubicBezTo>
                    <a:pt x="5099" y="1909"/>
                    <a:pt x="5384" y="2321"/>
                    <a:pt x="5384" y="2701"/>
                  </a:cubicBezTo>
                  <a:lnTo>
                    <a:pt x="5384" y="7990"/>
                  </a:lnTo>
                  <a:cubicBezTo>
                    <a:pt x="5384" y="8148"/>
                    <a:pt x="5353" y="8275"/>
                    <a:pt x="5226" y="8338"/>
                  </a:cubicBezTo>
                  <a:cubicBezTo>
                    <a:pt x="5166" y="8398"/>
                    <a:pt x="5093" y="8420"/>
                    <a:pt x="5007" y="8420"/>
                  </a:cubicBezTo>
                  <a:cubicBezTo>
                    <a:pt x="4958" y="8420"/>
                    <a:pt x="4904" y="8413"/>
                    <a:pt x="4846" y="8401"/>
                  </a:cubicBezTo>
                  <a:lnTo>
                    <a:pt x="286" y="6976"/>
                  </a:lnTo>
                  <a:cubicBezTo>
                    <a:pt x="263" y="6971"/>
                    <a:pt x="242" y="6968"/>
                    <a:pt x="222" y="6968"/>
                  </a:cubicBezTo>
                  <a:cubicBezTo>
                    <a:pt x="127" y="6968"/>
                    <a:pt x="58" y="7025"/>
                    <a:pt x="32" y="7103"/>
                  </a:cubicBezTo>
                  <a:cubicBezTo>
                    <a:pt x="1" y="7198"/>
                    <a:pt x="64" y="7325"/>
                    <a:pt x="159" y="7356"/>
                  </a:cubicBezTo>
                  <a:lnTo>
                    <a:pt x="4719" y="8750"/>
                  </a:lnTo>
                  <a:cubicBezTo>
                    <a:pt x="4814" y="8781"/>
                    <a:pt x="4909" y="8813"/>
                    <a:pt x="5004" y="8813"/>
                  </a:cubicBezTo>
                  <a:cubicBezTo>
                    <a:pt x="5194" y="8813"/>
                    <a:pt x="5353" y="8750"/>
                    <a:pt x="5479" y="8655"/>
                  </a:cubicBezTo>
                  <a:cubicBezTo>
                    <a:pt x="5669" y="8496"/>
                    <a:pt x="5796" y="8275"/>
                    <a:pt x="5796" y="7990"/>
                  </a:cubicBezTo>
                  <a:lnTo>
                    <a:pt x="5796" y="2701"/>
                  </a:lnTo>
                  <a:cubicBezTo>
                    <a:pt x="5796" y="2131"/>
                    <a:pt x="5384" y="1561"/>
                    <a:pt x="4846" y="1403"/>
                  </a:cubicBezTo>
                  <a:lnTo>
                    <a:pt x="286" y="9"/>
                  </a:lnTo>
                  <a:cubicBezTo>
                    <a:pt x="263" y="4"/>
                    <a:pt x="242" y="1"/>
                    <a:pt x="222" y="1"/>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2" name="Google Shape;1272;p44"/>
            <p:cNvSpPr/>
            <p:nvPr/>
          </p:nvSpPr>
          <p:spPr>
            <a:xfrm>
              <a:off x="3830260" y="4108968"/>
              <a:ext cx="181578" cy="277134"/>
            </a:xfrm>
            <a:custGeom>
              <a:rect b="b" l="l" r="r" t="t"/>
              <a:pathLst>
                <a:path extrusionOk="0" h="8750" w="5733">
                  <a:moveTo>
                    <a:pt x="185" y="0"/>
                  </a:moveTo>
                  <a:cubicBezTo>
                    <a:pt x="126" y="0"/>
                    <a:pt x="58" y="52"/>
                    <a:pt x="32" y="104"/>
                  </a:cubicBezTo>
                  <a:cubicBezTo>
                    <a:pt x="0" y="199"/>
                    <a:pt x="64" y="294"/>
                    <a:pt x="127" y="326"/>
                  </a:cubicBezTo>
                  <a:lnTo>
                    <a:pt x="4719" y="1719"/>
                  </a:lnTo>
                  <a:cubicBezTo>
                    <a:pt x="5099" y="1846"/>
                    <a:pt x="5416" y="2257"/>
                    <a:pt x="5416" y="2669"/>
                  </a:cubicBezTo>
                  <a:lnTo>
                    <a:pt x="5416" y="7958"/>
                  </a:lnTo>
                  <a:cubicBezTo>
                    <a:pt x="5416" y="8116"/>
                    <a:pt x="5352" y="8274"/>
                    <a:pt x="5226" y="8338"/>
                  </a:cubicBezTo>
                  <a:cubicBezTo>
                    <a:pt x="5165" y="8398"/>
                    <a:pt x="5080" y="8420"/>
                    <a:pt x="4985" y="8420"/>
                  </a:cubicBezTo>
                  <a:cubicBezTo>
                    <a:pt x="4930" y="8420"/>
                    <a:pt x="4872" y="8413"/>
                    <a:pt x="4814" y="8401"/>
                  </a:cubicBezTo>
                  <a:lnTo>
                    <a:pt x="222" y="6976"/>
                  </a:lnTo>
                  <a:cubicBezTo>
                    <a:pt x="210" y="6970"/>
                    <a:pt x="198" y="6968"/>
                    <a:pt x="185" y="6968"/>
                  </a:cubicBezTo>
                  <a:cubicBezTo>
                    <a:pt x="126" y="6968"/>
                    <a:pt x="58" y="7019"/>
                    <a:pt x="32" y="7071"/>
                  </a:cubicBezTo>
                  <a:cubicBezTo>
                    <a:pt x="0" y="7166"/>
                    <a:pt x="64" y="7261"/>
                    <a:pt x="127" y="7293"/>
                  </a:cubicBezTo>
                  <a:lnTo>
                    <a:pt x="4719" y="8686"/>
                  </a:lnTo>
                  <a:cubicBezTo>
                    <a:pt x="4814" y="8718"/>
                    <a:pt x="4909" y="8749"/>
                    <a:pt x="4972" y="8749"/>
                  </a:cubicBezTo>
                  <a:cubicBezTo>
                    <a:pt x="5131" y="8749"/>
                    <a:pt x="5289" y="8686"/>
                    <a:pt x="5416" y="8591"/>
                  </a:cubicBezTo>
                  <a:cubicBezTo>
                    <a:pt x="5606" y="8464"/>
                    <a:pt x="5732" y="8211"/>
                    <a:pt x="5732" y="7958"/>
                  </a:cubicBezTo>
                  <a:lnTo>
                    <a:pt x="5732" y="2669"/>
                  </a:lnTo>
                  <a:cubicBezTo>
                    <a:pt x="5732" y="2131"/>
                    <a:pt x="5321" y="1561"/>
                    <a:pt x="4814" y="1434"/>
                  </a:cubicBezTo>
                  <a:lnTo>
                    <a:pt x="222" y="9"/>
                  </a:lnTo>
                  <a:cubicBezTo>
                    <a:pt x="210" y="3"/>
                    <a:pt x="198" y="0"/>
                    <a:pt x="185" y="0"/>
                  </a:cubicBez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3" name="Google Shape;1273;p44"/>
            <p:cNvSpPr/>
            <p:nvPr/>
          </p:nvSpPr>
          <p:spPr>
            <a:xfrm>
              <a:off x="3831242" y="4110235"/>
              <a:ext cx="178601" cy="273872"/>
            </a:xfrm>
            <a:custGeom>
              <a:rect b="b" l="l" r="r" t="t"/>
              <a:pathLst>
                <a:path extrusionOk="0" h="8647" w="5639">
                  <a:moveTo>
                    <a:pt x="191" y="1"/>
                  </a:moveTo>
                  <a:cubicBezTo>
                    <a:pt x="128" y="1"/>
                    <a:pt x="64" y="32"/>
                    <a:pt x="33" y="96"/>
                  </a:cubicBezTo>
                  <a:cubicBezTo>
                    <a:pt x="1" y="159"/>
                    <a:pt x="64" y="222"/>
                    <a:pt x="128" y="222"/>
                  </a:cubicBezTo>
                  <a:lnTo>
                    <a:pt x="4688" y="1647"/>
                  </a:lnTo>
                  <a:cubicBezTo>
                    <a:pt x="5068" y="1774"/>
                    <a:pt x="5416" y="2217"/>
                    <a:pt x="5416" y="2629"/>
                  </a:cubicBezTo>
                  <a:lnTo>
                    <a:pt x="5416" y="7918"/>
                  </a:lnTo>
                  <a:cubicBezTo>
                    <a:pt x="5416" y="8108"/>
                    <a:pt x="5353" y="8234"/>
                    <a:pt x="5226" y="8329"/>
                  </a:cubicBezTo>
                  <a:cubicBezTo>
                    <a:pt x="5145" y="8391"/>
                    <a:pt x="5050" y="8426"/>
                    <a:pt x="4941" y="8426"/>
                  </a:cubicBezTo>
                  <a:cubicBezTo>
                    <a:pt x="4882" y="8426"/>
                    <a:pt x="4819" y="8415"/>
                    <a:pt x="4751" y="8393"/>
                  </a:cubicBezTo>
                  <a:lnTo>
                    <a:pt x="191" y="6968"/>
                  </a:lnTo>
                  <a:cubicBezTo>
                    <a:pt x="128" y="6968"/>
                    <a:pt x="64" y="6999"/>
                    <a:pt x="33" y="7063"/>
                  </a:cubicBezTo>
                  <a:cubicBezTo>
                    <a:pt x="33" y="7126"/>
                    <a:pt x="64" y="7189"/>
                    <a:pt x="128" y="7189"/>
                  </a:cubicBezTo>
                  <a:lnTo>
                    <a:pt x="4688" y="8614"/>
                  </a:lnTo>
                  <a:cubicBezTo>
                    <a:pt x="4783" y="8646"/>
                    <a:pt x="4878" y="8646"/>
                    <a:pt x="4941" y="8646"/>
                  </a:cubicBezTo>
                  <a:cubicBezTo>
                    <a:pt x="5100" y="8646"/>
                    <a:pt x="5258" y="8614"/>
                    <a:pt x="5353" y="8519"/>
                  </a:cubicBezTo>
                  <a:cubicBezTo>
                    <a:pt x="5543" y="8393"/>
                    <a:pt x="5638" y="8171"/>
                    <a:pt x="5638" y="7918"/>
                  </a:cubicBezTo>
                  <a:lnTo>
                    <a:pt x="5638" y="2629"/>
                  </a:lnTo>
                  <a:cubicBezTo>
                    <a:pt x="5638" y="2091"/>
                    <a:pt x="5258" y="1584"/>
                    <a:pt x="4751" y="1426"/>
                  </a:cubicBezTo>
                  <a:lnTo>
                    <a:pt x="191" y="1"/>
                  </a:lnTo>
                  <a:close/>
                </a:path>
              </a:pathLst>
            </a:custGeom>
            <a:solidFill>
              <a:srgbClr val="8BDCE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4" name="Google Shape;1274;p44"/>
            <p:cNvSpPr/>
            <p:nvPr/>
          </p:nvSpPr>
          <p:spPr>
            <a:xfrm>
              <a:off x="3890439" y="4079132"/>
              <a:ext cx="226712" cy="58214"/>
            </a:xfrm>
            <a:custGeom>
              <a:rect b="b" l="l" r="r" t="t"/>
              <a:pathLst>
                <a:path extrusionOk="0" h="1838" w="7158">
                  <a:moveTo>
                    <a:pt x="7158" y="1"/>
                  </a:moveTo>
                  <a:lnTo>
                    <a:pt x="0" y="32"/>
                  </a:lnTo>
                  <a:lnTo>
                    <a:pt x="4086" y="1458"/>
                  </a:lnTo>
                  <a:lnTo>
                    <a:pt x="7094" y="1838"/>
                  </a:lnTo>
                  <a:lnTo>
                    <a:pt x="7158" y="1"/>
                  </a:ln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5" name="Google Shape;1275;p44"/>
            <p:cNvSpPr/>
            <p:nvPr/>
          </p:nvSpPr>
          <p:spPr>
            <a:xfrm>
              <a:off x="3924551" y="3886559"/>
              <a:ext cx="194596" cy="231716"/>
            </a:xfrm>
            <a:custGeom>
              <a:rect b="b" l="l" r="r" t="t"/>
              <a:pathLst>
                <a:path extrusionOk="0" h="7316" w="6144">
                  <a:moveTo>
                    <a:pt x="0" y="0"/>
                  </a:moveTo>
                  <a:cubicBezTo>
                    <a:pt x="0" y="0"/>
                    <a:pt x="1109" y="2914"/>
                    <a:pt x="0" y="6112"/>
                  </a:cubicBezTo>
                  <a:lnTo>
                    <a:pt x="4212" y="7316"/>
                  </a:lnTo>
                  <a:lnTo>
                    <a:pt x="6144" y="7316"/>
                  </a:lnTo>
                  <a:lnTo>
                    <a:pt x="6144" y="602"/>
                  </a:lnTo>
                  <a:lnTo>
                    <a:pt x="0" y="0"/>
                  </a:lnTo>
                  <a:close/>
                </a:path>
              </a:pathLst>
            </a:custGeom>
            <a:solidFill>
              <a:srgbClr val="EFEDED"/>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6" name="Google Shape;1276;p44"/>
            <p:cNvSpPr/>
            <p:nvPr/>
          </p:nvSpPr>
          <p:spPr>
            <a:xfrm>
              <a:off x="3892435" y="3886559"/>
              <a:ext cx="1410313" cy="260823"/>
            </a:xfrm>
            <a:custGeom>
              <a:rect b="b" l="l" r="r" t="t"/>
              <a:pathLst>
                <a:path extrusionOk="0" h="8235" w="44528">
                  <a:moveTo>
                    <a:pt x="1" y="0"/>
                  </a:moveTo>
                  <a:lnTo>
                    <a:pt x="4561" y="1425"/>
                  </a:lnTo>
                  <a:cubicBezTo>
                    <a:pt x="5163" y="1615"/>
                    <a:pt x="5606" y="2217"/>
                    <a:pt x="5606" y="2851"/>
                  </a:cubicBezTo>
                  <a:lnTo>
                    <a:pt x="5606" y="7253"/>
                  </a:lnTo>
                  <a:cubicBezTo>
                    <a:pt x="5606" y="7569"/>
                    <a:pt x="5480" y="7886"/>
                    <a:pt x="5226" y="8044"/>
                  </a:cubicBezTo>
                  <a:cubicBezTo>
                    <a:pt x="5100" y="8171"/>
                    <a:pt x="4941" y="8234"/>
                    <a:pt x="4751" y="8234"/>
                  </a:cubicBezTo>
                  <a:lnTo>
                    <a:pt x="43609" y="8234"/>
                  </a:lnTo>
                  <a:cubicBezTo>
                    <a:pt x="43799" y="8234"/>
                    <a:pt x="43989" y="8171"/>
                    <a:pt x="44147" y="8044"/>
                  </a:cubicBezTo>
                  <a:cubicBezTo>
                    <a:pt x="44369" y="7886"/>
                    <a:pt x="44528" y="7601"/>
                    <a:pt x="44528" y="7253"/>
                  </a:cubicBezTo>
                  <a:lnTo>
                    <a:pt x="44528" y="2851"/>
                  </a:lnTo>
                  <a:cubicBezTo>
                    <a:pt x="44528" y="2249"/>
                    <a:pt x="44052" y="1615"/>
                    <a:pt x="43451" y="1425"/>
                  </a:cubicBezTo>
                  <a:lnTo>
                    <a:pt x="38890" y="32"/>
                  </a:lnTo>
                  <a:cubicBezTo>
                    <a:pt x="38859" y="0"/>
                    <a:pt x="38795" y="0"/>
                    <a:pt x="38764" y="0"/>
                  </a:cubicBez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7" name="Google Shape;1277;p44"/>
            <p:cNvSpPr/>
            <p:nvPr/>
          </p:nvSpPr>
          <p:spPr>
            <a:xfrm>
              <a:off x="4177304" y="3886559"/>
              <a:ext cx="747313" cy="260823"/>
            </a:xfrm>
            <a:custGeom>
              <a:rect b="b" l="l" r="r" t="t"/>
              <a:pathLst>
                <a:path extrusionOk="0" h="8235" w="23595">
                  <a:moveTo>
                    <a:pt x="1" y="0"/>
                  </a:moveTo>
                  <a:cubicBezTo>
                    <a:pt x="64" y="0"/>
                    <a:pt x="96" y="0"/>
                    <a:pt x="127" y="32"/>
                  </a:cubicBezTo>
                  <a:lnTo>
                    <a:pt x="4688" y="1425"/>
                  </a:lnTo>
                  <a:cubicBezTo>
                    <a:pt x="5290" y="1615"/>
                    <a:pt x="5765" y="2249"/>
                    <a:pt x="5765" y="2851"/>
                  </a:cubicBezTo>
                  <a:lnTo>
                    <a:pt x="5765" y="7253"/>
                  </a:lnTo>
                  <a:cubicBezTo>
                    <a:pt x="5765" y="7601"/>
                    <a:pt x="5606" y="7886"/>
                    <a:pt x="5385" y="8044"/>
                  </a:cubicBezTo>
                  <a:cubicBezTo>
                    <a:pt x="5226" y="8171"/>
                    <a:pt x="5068" y="8203"/>
                    <a:pt x="4910" y="8234"/>
                  </a:cubicBezTo>
                  <a:lnTo>
                    <a:pt x="22739" y="8234"/>
                  </a:lnTo>
                  <a:cubicBezTo>
                    <a:pt x="22929" y="8234"/>
                    <a:pt x="23088" y="8171"/>
                    <a:pt x="23214" y="8044"/>
                  </a:cubicBezTo>
                  <a:cubicBezTo>
                    <a:pt x="23468" y="7886"/>
                    <a:pt x="23594" y="7601"/>
                    <a:pt x="23594" y="7253"/>
                  </a:cubicBezTo>
                  <a:lnTo>
                    <a:pt x="23594" y="2851"/>
                  </a:lnTo>
                  <a:cubicBezTo>
                    <a:pt x="23594" y="2217"/>
                    <a:pt x="23119" y="1615"/>
                    <a:pt x="22549" y="1425"/>
                  </a:cubicBezTo>
                  <a:lnTo>
                    <a:pt x="17957" y="32"/>
                  </a:lnTo>
                  <a:cubicBezTo>
                    <a:pt x="17926" y="0"/>
                    <a:pt x="17894" y="0"/>
                    <a:pt x="17862"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8" name="Google Shape;1278;p44"/>
            <p:cNvSpPr/>
            <p:nvPr/>
          </p:nvSpPr>
          <p:spPr>
            <a:xfrm>
              <a:off x="4879469" y="3886559"/>
              <a:ext cx="263832" cy="260823"/>
            </a:xfrm>
            <a:custGeom>
              <a:rect b="b" l="l" r="r" t="t"/>
              <a:pathLst>
                <a:path extrusionOk="0" h="8235" w="8330">
                  <a:moveTo>
                    <a:pt x="0" y="0"/>
                  </a:moveTo>
                  <a:cubicBezTo>
                    <a:pt x="32" y="0"/>
                    <a:pt x="95" y="0"/>
                    <a:pt x="127" y="32"/>
                  </a:cubicBezTo>
                  <a:lnTo>
                    <a:pt x="4687" y="1425"/>
                  </a:lnTo>
                  <a:cubicBezTo>
                    <a:pt x="5289" y="1615"/>
                    <a:pt x="5732" y="2249"/>
                    <a:pt x="5732" y="2851"/>
                  </a:cubicBezTo>
                  <a:lnTo>
                    <a:pt x="5732" y="7253"/>
                  </a:lnTo>
                  <a:cubicBezTo>
                    <a:pt x="5732" y="7601"/>
                    <a:pt x="5606" y="7886"/>
                    <a:pt x="5352" y="8044"/>
                  </a:cubicBezTo>
                  <a:cubicBezTo>
                    <a:pt x="5226" y="8171"/>
                    <a:pt x="5067" y="8203"/>
                    <a:pt x="4877" y="8234"/>
                  </a:cubicBezTo>
                  <a:lnTo>
                    <a:pt x="7474" y="8234"/>
                  </a:lnTo>
                  <a:cubicBezTo>
                    <a:pt x="7632" y="8234"/>
                    <a:pt x="7791" y="8171"/>
                    <a:pt x="7949" y="8044"/>
                  </a:cubicBezTo>
                  <a:cubicBezTo>
                    <a:pt x="8171" y="7886"/>
                    <a:pt x="8329" y="7601"/>
                    <a:pt x="8329" y="7253"/>
                  </a:cubicBezTo>
                  <a:lnTo>
                    <a:pt x="8329" y="2851"/>
                  </a:lnTo>
                  <a:cubicBezTo>
                    <a:pt x="8329" y="2217"/>
                    <a:pt x="7854" y="1615"/>
                    <a:pt x="7252" y="1425"/>
                  </a:cubicBezTo>
                  <a:lnTo>
                    <a:pt x="2692" y="32"/>
                  </a:lnTo>
                  <a:cubicBezTo>
                    <a:pt x="2660" y="0"/>
                    <a:pt x="2629" y="0"/>
                    <a:pt x="2565"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79" name="Google Shape;1279;p44"/>
            <p:cNvSpPr/>
            <p:nvPr/>
          </p:nvSpPr>
          <p:spPr>
            <a:xfrm>
              <a:off x="3877390" y="3886939"/>
              <a:ext cx="194628" cy="260443"/>
            </a:xfrm>
            <a:custGeom>
              <a:rect b="b" l="l" r="r" t="t"/>
              <a:pathLst>
                <a:path extrusionOk="0" h="8223" w="6145">
                  <a:moveTo>
                    <a:pt x="390" y="0"/>
                  </a:moveTo>
                  <a:cubicBezTo>
                    <a:pt x="244" y="0"/>
                    <a:pt x="114" y="91"/>
                    <a:pt x="64" y="242"/>
                  </a:cubicBezTo>
                  <a:cubicBezTo>
                    <a:pt x="1" y="432"/>
                    <a:pt x="127" y="622"/>
                    <a:pt x="317" y="685"/>
                  </a:cubicBezTo>
                  <a:lnTo>
                    <a:pt x="4878" y="2078"/>
                  </a:lnTo>
                  <a:cubicBezTo>
                    <a:pt x="5163" y="2174"/>
                    <a:pt x="5416" y="2522"/>
                    <a:pt x="5416" y="2839"/>
                  </a:cubicBezTo>
                  <a:lnTo>
                    <a:pt x="5416" y="7241"/>
                  </a:lnTo>
                  <a:cubicBezTo>
                    <a:pt x="5416" y="7367"/>
                    <a:pt x="5385" y="7431"/>
                    <a:pt x="5353" y="7494"/>
                  </a:cubicBezTo>
                  <a:cubicBezTo>
                    <a:pt x="5321" y="7510"/>
                    <a:pt x="5282" y="7518"/>
                    <a:pt x="5238" y="7518"/>
                  </a:cubicBezTo>
                  <a:cubicBezTo>
                    <a:pt x="5194" y="7518"/>
                    <a:pt x="5147" y="7510"/>
                    <a:pt x="5099" y="7494"/>
                  </a:cubicBezTo>
                  <a:lnTo>
                    <a:pt x="507" y="6100"/>
                  </a:lnTo>
                  <a:cubicBezTo>
                    <a:pt x="468" y="6087"/>
                    <a:pt x="428" y="6081"/>
                    <a:pt x="390" y="6081"/>
                  </a:cubicBezTo>
                  <a:cubicBezTo>
                    <a:pt x="244" y="6081"/>
                    <a:pt x="114" y="6172"/>
                    <a:pt x="64" y="6322"/>
                  </a:cubicBezTo>
                  <a:cubicBezTo>
                    <a:pt x="1" y="6512"/>
                    <a:pt x="127" y="6702"/>
                    <a:pt x="317" y="6765"/>
                  </a:cubicBezTo>
                  <a:lnTo>
                    <a:pt x="4878" y="8191"/>
                  </a:lnTo>
                  <a:cubicBezTo>
                    <a:pt x="5004" y="8222"/>
                    <a:pt x="5099" y="8222"/>
                    <a:pt x="5194" y="8222"/>
                  </a:cubicBezTo>
                  <a:cubicBezTo>
                    <a:pt x="5416" y="8222"/>
                    <a:pt x="5606" y="8159"/>
                    <a:pt x="5765" y="8064"/>
                  </a:cubicBezTo>
                  <a:cubicBezTo>
                    <a:pt x="5986" y="7874"/>
                    <a:pt x="6145" y="7589"/>
                    <a:pt x="6145" y="7241"/>
                  </a:cubicBezTo>
                  <a:lnTo>
                    <a:pt x="6145" y="2839"/>
                  </a:lnTo>
                  <a:cubicBezTo>
                    <a:pt x="6145" y="2237"/>
                    <a:pt x="5670" y="1603"/>
                    <a:pt x="5099" y="1413"/>
                  </a:cubicBezTo>
                  <a:lnTo>
                    <a:pt x="507" y="20"/>
                  </a:lnTo>
                  <a:cubicBezTo>
                    <a:pt x="468" y="7"/>
                    <a:pt x="428" y="0"/>
                    <a:pt x="390"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0" name="Google Shape;1280;p44"/>
            <p:cNvSpPr/>
            <p:nvPr/>
          </p:nvSpPr>
          <p:spPr>
            <a:xfrm>
              <a:off x="3879417" y="3887920"/>
              <a:ext cx="191587" cy="258448"/>
            </a:xfrm>
            <a:custGeom>
              <a:rect b="b" l="l" r="r" t="t"/>
              <a:pathLst>
                <a:path extrusionOk="0" h="8160" w="6049">
                  <a:moveTo>
                    <a:pt x="327" y="1"/>
                  </a:moveTo>
                  <a:cubicBezTo>
                    <a:pt x="190" y="1"/>
                    <a:pt x="82" y="86"/>
                    <a:pt x="32" y="211"/>
                  </a:cubicBezTo>
                  <a:cubicBezTo>
                    <a:pt x="0" y="369"/>
                    <a:pt x="95" y="559"/>
                    <a:pt x="253" y="622"/>
                  </a:cubicBezTo>
                  <a:lnTo>
                    <a:pt x="4814" y="2016"/>
                  </a:lnTo>
                  <a:cubicBezTo>
                    <a:pt x="5130" y="2111"/>
                    <a:pt x="5416" y="2491"/>
                    <a:pt x="5416" y="2808"/>
                  </a:cubicBezTo>
                  <a:lnTo>
                    <a:pt x="5416" y="7210"/>
                  </a:lnTo>
                  <a:cubicBezTo>
                    <a:pt x="5416" y="7336"/>
                    <a:pt x="5352" y="7431"/>
                    <a:pt x="5289" y="7495"/>
                  </a:cubicBezTo>
                  <a:cubicBezTo>
                    <a:pt x="5257" y="7510"/>
                    <a:pt x="5218" y="7518"/>
                    <a:pt x="5170" y="7518"/>
                  </a:cubicBezTo>
                  <a:cubicBezTo>
                    <a:pt x="5123" y="7518"/>
                    <a:pt x="5067" y="7510"/>
                    <a:pt x="5004" y="7495"/>
                  </a:cubicBezTo>
                  <a:lnTo>
                    <a:pt x="443" y="6101"/>
                  </a:lnTo>
                  <a:cubicBezTo>
                    <a:pt x="403" y="6088"/>
                    <a:pt x="364" y="6081"/>
                    <a:pt x="327" y="6081"/>
                  </a:cubicBezTo>
                  <a:cubicBezTo>
                    <a:pt x="190" y="6081"/>
                    <a:pt x="82" y="6167"/>
                    <a:pt x="32" y="6291"/>
                  </a:cubicBezTo>
                  <a:cubicBezTo>
                    <a:pt x="0" y="6481"/>
                    <a:pt x="95" y="6639"/>
                    <a:pt x="253" y="6703"/>
                  </a:cubicBezTo>
                  <a:lnTo>
                    <a:pt x="4814" y="8096"/>
                  </a:lnTo>
                  <a:cubicBezTo>
                    <a:pt x="4940" y="8128"/>
                    <a:pt x="5035" y="8160"/>
                    <a:pt x="5130" y="8160"/>
                  </a:cubicBezTo>
                  <a:cubicBezTo>
                    <a:pt x="5352" y="8160"/>
                    <a:pt x="5511" y="8096"/>
                    <a:pt x="5669" y="7970"/>
                  </a:cubicBezTo>
                  <a:cubicBezTo>
                    <a:pt x="5891" y="7811"/>
                    <a:pt x="6049" y="7526"/>
                    <a:pt x="6049" y="7210"/>
                  </a:cubicBezTo>
                  <a:lnTo>
                    <a:pt x="6049" y="2808"/>
                  </a:lnTo>
                  <a:cubicBezTo>
                    <a:pt x="6049" y="2206"/>
                    <a:pt x="5574" y="1604"/>
                    <a:pt x="5004" y="1414"/>
                  </a:cubicBezTo>
                  <a:lnTo>
                    <a:pt x="443" y="21"/>
                  </a:lnTo>
                  <a:cubicBezTo>
                    <a:pt x="403" y="7"/>
                    <a:pt x="364" y="1"/>
                    <a:pt x="327" y="1"/>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1" name="Google Shape;1281;p44"/>
            <p:cNvSpPr/>
            <p:nvPr/>
          </p:nvSpPr>
          <p:spPr>
            <a:xfrm>
              <a:off x="3880399" y="3889314"/>
              <a:ext cx="188610" cy="256040"/>
            </a:xfrm>
            <a:custGeom>
              <a:rect b="b" l="l" r="r" t="t"/>
              <a:pathLst>
                <a:path extrusionOk="0" h="8084" w="5955">
                  <a:moveTo>
                    <a:pt x="316" y="0"/>
                  </a:moveTo>
                  <a:cubicBezTo>
                    <a:pt x="205" y="0"/>
                    <a:pt x="91" y="66"/>
                    <a:pt x="64" y="198"/>
                  </a:cubicBezTo>
                  <a:cubicBezTo>
                    <a:pt x="1" y="325"/>
                    <a:pt x="96" y="483"/>
                    <a:pt x="222" y="547"/>
                  </a:cubicBezTo>
                  <a:lnTo>
                    <a:pt x="4814" y="1940"/>
                  </a:lnTo>
                  <a:cubicBezTo>
                    <a:pt x="5131" y="2035"/>
                    <a:pt x="5416" y="2415"/>
                    <a:pt x="5416" y="2764"/>
                  </a:cubicBezTo>
                  <a:lnTo>
                    <a:pt x="5416" y="7166"/>
                  </a:lnTo>
                  <a:cubicBezTo>
                    <a:pt x="5416" y="7292"/>
                    <a:pt x="5385" y="7419"/>
                    <a:pt x="5290" y="7482"/>
                  </a:cubicBezTo>
                  <a:cubicBezTo>
                    <a:pt x="5245" y="7505"/>
                    <a:pt x="5168" y="7527"/>
                    <a:pt x="5083" y="7527"/>
                  </a:cubicBezTo>
                  <a:cubicBezTo>
                    <a:pt x="5047" y="7527"/>
                    <a:pt x="5010" y="7523"/>
                    <a:pt x="4973" y="7514"/>
                  </a:cubicBezTo>
                  <a:lnTo>
                    <a:pt x="381" y="6089"/>
                  </a:lnTo>
                  <a:cubicBezTo>
                    <a:pt x="360" y="6084"/>
                    <a:pt x="338" y="6081"/>
                    <a:pt x="316" y="6081"/>
                  </a:cubicBezTo>
                  <a:cubicBezTo>
                    <a:pt x="205" y="6081"/>
                    <a:pt x="91" y="6147"/>
                    <a:pt x="64" y="6279"/>
                  </a:cubicBezTo>
                  <a:cubicBezTo>
                    <a:pt x="1" y="6405"/>
                    <a:pt x="96" y="6564"/>
                    <a:pt x="222" y="6627"/>
                  </a:cubicBezTo>
                  <a:lnTo>
                    <a:pt x="4814" y="8021"/>
                  </a:lnTo>
                  <a:cubicBezTo>
                    <a:pt x="4909" y="8052"/>
                    <a:pt x="5004" y="8084"/>
                    <a:pt x="5099" y="8084"/>
                  </a:cubicBezTo>
                  <a:cubicBezTo>
                    <a:pt x="5290" y="8084"/>
                    <a:pt x="5480" y="8021"/>
                    <a:pt x="5606" y="7926"/>
                  </a:cubicBezTo>
                  <a:cubicBezTo>
                    <a:pt x="5828" y="7736"/>
                    <a:pt x="5955" y="7482"/>
                    <a:pt x="5955" y="7166"/>
                  </a:cubicBezTo>
                  <a:lnTo>
                    <a:pt x="5955" y="2764"/>
                  </a:lnTo>
                  <a:cubicBezTo>
                    <a:pt x="5955" y="2194"/>
                    <a:pt x="5511" y="1592"/>
                    <a:pt x="4973" y="1402"/>
                  </a:cubicBezTo>
                  <a:lnTo>
                    <a:pt x="381" y="8"/>
                  </a:lnTo>
                  <a:cubicBezTo>
                    <a:pt x="360" y="3"/>
                    <a:pt x="338" y="0"/>
                    <a:pt x="316"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2" name="Google Shape;1282;p44"/>
            <p:cNvSpPr/>
            <p:nvPr/>
          </p:nvSpPr>
          <p:spPr>
            <a:xfrm>
              <a:off x="3882426" y="3890296"/>
              <a:ext cx="185569" cy="253063"/>
            </a:xfrm>
            <a:custGeom>
              <a:rect b="b" l="l" r="r" t="t"/>
              <a:pathLst>
                <a:path extrusionOk="0" h="7990" w="5859">
                  <a:moveTo>
                    <a:pt x="252" y="1"/>
                  </a:moveTo>
                  <a:cubicBezTo>
                    <a:pt x="149" y="1"/>
                    <a:pt x="58" y="62"/>
                    <a:pt x="32" y="167"/>
                  </a:cubicBezTo>
                  <a:cubicBezTo>
                    <a:pt x="0" y="294"/>
                    <a:pt x="63" y="421"/>
                    <a:pt x="190" y="452"/>
                  </a:cubicBezTo>
                  <a:lnTo>
                    <a:pt x="4750" y="1877"/>
                  </a:lnTo>
                  <a:cubicBezTo>
                    <a:pt x="5099" y="1972"/>
                    <a:pt x="5384" y="2384"/>
                    <a:pt x="5384" y="2733"/>
                  </a:cubicBezTo>
                  <a:lnTo>
                    <a:pt x="5384" y="7135"/>
                  </a:lnTo>
                  <a:cubicBezTo>
                    <a:pt x="5384" y="7293"/>
                    <a:pt x="5352" y="7388"/>
                    <a:pt x="5257" y="7451"/>
                  </a:cubicBezTo>
                  <a:cubicBezTo>
                    <a:pt x="5197" y="7511"/>
                    <a:pt x="5124" y="7533"/>
                    <a:pt x="5046" y="7533"/>
                  </a:cubicBezTo>
                  <a:cubicBezTo>
                    <a:pt x="5002" y="7533"/>
                    <a:pt x="4955" y="7526"/>
                    <a:pt x="4909" y="7515"/>
                  </a:cubicBezTo>
                  <a:lnTo>
                    <a:pt x="317" y="6089"/>
                  </a:lnTo>
                  <a:cubicBezTo>
                    <a:pt x="295" y="6084"/>
                    <a:pt x="273" y="6081"/>
                    <a:pt x="252" y="6081"/>
                  </a:cubicBezTo>
                  <a:cubicBezTo>
                    <a:pt x="149" y="6081"/>
                    <a:pt x="58" y="6143"/>
                    <a:pt x="32" y="6248"/>
                  </a:cubicBezTo>
                  <a:cubicBezTo>
                    <a:pt x="0" y="6374"/>
                    <a:pt x="63" y="6501"/>
                    <a:pt x="190" y="6533"/>
                  </a:cubicBezTo>
                  <a:lnTo>
                    <a:pt x="4750" y="7958"/>
                  </a:lnTo>
                  <a:cubicBezTo>
                    <a:pt x="4845" y="7990"/>
                    <a:pt x="4940" y="7990"/>
                    <a:pt x="5035" y="7990"/>
                  </a:cubicBezTo>
                  <a:cubicBezTo>
                    <a:pt x="5226" y="7990"/>
                    <a:pt x="5384" y="7958"/>
                    <a:pt x="5542" y="7831"/>
                  </a:cubicBezTo>
                  <a:cubicBezTo>
                    <a:pt x="5732" y="7673"/>
                    <a:pt x="5859" y="7420"/>
                    <a:pt x="5859" y="7135"/>
                  </a:cubicBezTo>
                  <a:lnTo>
                    <a:pt x="5859" y="2733"/>
                  </a:lnTo>
                  <a:cubicBezTo>
                    <a:pt x="5859" y="2163"/>
                    <a:pt x="5447" y="1592"/>
                    <a:pt x="4909" y="1402"/>
                  </a:cubicBezTo>
                  <a:lnTo>
                    <a:pt x="317" y="9"/>
                  </a:lnTo>
                  <a:cubicBezTo>
                    <a:pt x="295" y="4"/>
                    <a:pt x="273" y="1"/>
                    <a:pt x="252" y="1"/>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3" name="Google Shape;1283;p44"/>
            <p:cNvSpPr/>
            <p:nvPr/>
          </p:nvSpPr>
          <p:spPr>
            <a:xfrm>
              <a:off x="3883408" y="3891310"/>
              <a:ext cx="183605" cy="251036"/>
            </a:xfrm>
            <a:custGeom>
              <a:rect b="b" l="l" r="r" t="t"/>
              <a:pathLst>
                <a:path extrusionOk="0" h="7926" w="5797">
                  <a:moveTo>
                    <a:pt x="222" y="0"/>
                  </a:moveTo>
                  <a:cubicBezTo>
                    <a:pt x="127" y="0"/>
                    <a:pt x="59" y="57"/>
                    <a:pt x="32" y="135"/>
                  </a:cubicBezTo>
                  <a:cubicBezTo>
                    <a:pt x="1" y="262"/>
                    <a:pt x="64" y="357"/>
                    <a:pt x="159" y="389"/>
                  </a:cubicBezTo>
                  <a:lnTo>
                    <a:pt x="4719" y="1814"/>
                  </a:lnTo>
                  <a:cubicBezTo>
                    <a:pt x="5100" y="1909"/>
                    <a:pt x="5385" y="2321"/>
                    <a:pt x="5385" y="2701"/>
                  </a:cubicBezTo>
                  <a:lnTo>
                    <a:pt x="5385" y="7103"/>
                  </a:lnTo>
                  <a:cubicBezTo>
                    <a:pt x="5385" y="7261"/>
                    <a:pt x="5353" y="7388"/>
                    <a:pt x="5226" y="7483"/>
                  </a:cubicBezTo>
                  <a:cubicBezTo>
                    <a:pt x="5171" y="7520"/>
                    <a:pt x="5104" y="7535"/>
                    <a:pt x="5027" y="7535"/>
                  </a:cubicBezTo>
                  <a:cubicBezTo>
                    <a:pt x="4972" y="7535"/>
                    <a:pt x="4912" y="7527"/>
                    <a:pt x="4846" y="7514"/>
                  </a:cubicBezTo>
                  <a:lnTo>
                    <a:pt x="286" y="6089"/>
                  </a:lnTo>
                  <a:cubicBezTo>
                    <a:pt x="264" y="6084"/>
                    <a:pt x="243" y="6081"/>
                    <a:pt x="224" y="6081"/>
                  </a:cubicBezTo>
                  <a:cubicBezTo>
                    <a:pt x="128" y="6081"/>
                    <a:pt x="59" y="6143"/>
                    <a:pt x="32" y="6247"/>
                  </a:cubicBezTo>
                  <a:cubicBezTo>
                    <a:pt x="1" y="6342"/>
                    <a:pt x="64" y="6437"/>
                    <a:pt x="159" y="6469"/>
                  </a:cubicBezTo>
                  <a:lnTo>
                    <a:pt x="4719" y="7894"/>
                  </a:lnTo>
                  <a:cubicBezTo>
                    <a:pt x="4846" y="7926"/>
                    <a:pt x="4941" y="7926"/>
                    <a:pt x="5004" y="7926"/>
                  </a:cubicBezTo>
                  <a:cubicBezTo>
                    <a:pt x="5195" y="7926"/>
                    <a:pt x="5353" y="7894"/>
                    <a:pt x="5480" y="7768"/>
                  </a:cubicBezTo>
                  <a:cubicBezTo>
                    <a:pt x="5670" y="7641"/>
                    <a:pt x="5796" y="7388"/>
                    <a:pt x="5796" y="7103"/>
                  </a:cubicBezTo>
                  <a:lnTo>
                    <a:pt x="5796" y="2701"/>
                  </a:lnTo>
                  <a:cubicBezTo>
                    <a:pt x="5796" y="2162"/>
                    <a:pt x="5385" y="1592"/>
                    <a:pt x="4846" y="1434"/>
                  </a:cubicBezTo>
                  <a:lnTo>
                    <a:pt x="286" y="9"/>
                  </a:lnTo>
                  <a:cubicBezTo>
                    <a:pt x="263" y="3"/>
                    <a:pt x="242" y="0"/>
                    <a:pt x="222"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4" name="Google Shape;1284;p44"/>
            <p:cNvSpPr/>
            <p:nvPr/>
          </p:nvSpPr>
          <p:spPr>
            <a:xfrm>
              <a:off x="3884421" y="3892576"/>
              <a:ext cx="181578" cy="248787"/>
            </a:xfrm>
            <a:custGeom>
              <a:rect b="b" l="l" r="r" t="t"/>
              <a:pathLst>
                <a:path extrusionOk="0" h="7855" w="5733">
                  <a:moveTo>
                    <a:pt x="222" y="0"/>
                  </a:moveTo>
                  <a:cubicBezTo>
                    <a:pt x="159" y="0"/>
                    <a:pt x="64" y="32"/>
                    <a:pt x="32" y="127"/>
                  </a:cubicBezTo>
                  <a:cubicBezTo>
                    <a:pt x="0" y="190"/>
                    <a:pt x="64" y="285"/>
                    <a:pt x="127" y="317"/>
                  </a:cubicBezTo>
                  <a:lnTo>
                    <a:pt x="4719" y="1710"/>
                  </a:lnTo>
                  <a:cubicBezTo>
                    <a:pt x="5099" y="1837"/>
                    <a:pt x="5416" y="2281"/>
                    <a:pt x="5416" y="2661"/>
                  </a:cubicBezTo>
                  <a:lnTo>
                    <a:pt x="5416" y="7063"/>
                  </a:lnTo>
                  <a:cubicBezTo>
                    <a:pt x="5416" y="7253"/>
                    <a:pt x="5353" y="7379"/>
                    <a:pt x="5226" y="7474"/>
                  </a:cubicBezTo>
                  <a:cubicBezTo>
                    <a:pt x="5167" y="7513"/>
                    <a:pt x="5084" y="7540"/>
                    <a:pt x="4992" y="7540"/>
                  </a:cubicBezTo>
                  <a:cubicBezTo>
                    <a:pt x="4935" y="7540"/>
                    <a:pt x="4875" y="7530"/>
                    <a:pt x="4814" y="7506"/>
                  </a:cubicBezTo>
                  <a:lnTo>
                    <a:pt x="222" y="6112"/>
                  </a:lnTo>
                  <a:cubicBezTo>
                    <a:pt x="206" y="6105"/>
                    <a:pt x="188" y="6101"/>
                    <a:pt x="170" y="6101"/>
                  </a:cubicBezTo>
                  <a:cubicBezTo>
                    <a:pt x="115" y="6101"/>
                    <a:pt x="56" y="6136"/>
                    <a:pt x="32" y="6207"/>
                  </a:cubicBezTo>
                  <a:cubicBezTo>
                    <a:pt x="0" y="6271"/>
                    <a:pt x="64" y="6366"/>
                    <a:pt x="127" y="6397"/>
                  </a:cubicBezTo>
                  <a:lnTo>
                    <a:pt x="4719" y="7823"/>
                  </a:lnTo>
                  <a:cubicBezTo>
                    <a:pt x="4814" y="7823"/>
                    <a:pt x="4909" y="7854"/>
                    <a:pt x="5004" y="7854"/>
                  </a:cubicBezTo>
                  <a:cubicBezTo>
                    <a:pt x="5163" y="7854"/>
                    <a:pt x="5289" y="7823"/>
                    <a:pt x="5416" y="7728"/>
                  </a:cubicBezTo>
                  <a:cubicBezTo>
                    <a:pt x="5606" y="7569"/>
                    <a:pt x="5733" y="7348"/>
                    <a:pt x="5733" y="7063"/>
                  </a:cubicBezTo>
                  <a:lnTo>
                    <a:pt x="5733" y="2661"/>
                  </a:lnTo>
                  <a:cubicBezTo>
                    <a:pt x="5733" y="2122"/>
                    <a:pt x="5321" y="1584"/>
                    <a:pt x="4814" y="1425"/>
                  </a:cubicBezTo>
                  <a:lnTo>
                    <a:pt x="222" y="0"/>
                  </a:ln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5" name="Google Shape;1285;p44"/>
            <p:cNvSpPr/>
            <p:nvPr/>
          </p:nvSpPr>
          <p:spPr>
            <a:xfrm>
              <a:off x="3886417" y="3894192"/>
              <a:ext cx="177588" cy="246159"/>
            </a:xfrm>
            <a:custGeom>
              <a:rect b="b" l="l" r="r" t="t"/>
              <a:pathLst>
                <a:path extrusionOk="0" h="7772" w="5607">
                  <a:moveTo>
                    <a:pt x="109" y="0"/>
                  </a:moveTo>
                  <a:cubicBezTo>
                    <a:pt x="64" y="0"/>
                    <a:pt x="24" y="30"/>
                    <a:pt x="1" y="76"/>
                  </a:cubicBezTo>
                  <a:cubicBezTo>
                    <a:pt x="1" y="139"/>
                    <a:pt x="32" y="203"/>
                    <a:pt x="96" y="234"/>
                  </a:cubicBezTo>
                  <a:lnTo>
                    <a:pt x="4656" y="1628"/>
                  </a:lnTo>
                  <a:cubicBezTo>
                    <a:pt x="5036" y="1754"/>
                    <a:pt x="5385" y="2198"/>
                    <a:pt x="5385" y="2610"/>
                  </a:cubicBezTo>
                  <a:lnTo>
                    <a:pt x="5385" y="7012"/>
                  </a:lnTo>
                  <a:cubicBezTo>
                    <a:pt x="5385" y="7202"/>
                    <a:pt x="5321" y="7360"/>
                    <a:pt x="5195" y="7455"/>
                  </a:cubicBezTo>
                  <a:cubicBezTo>
                    <a:pt x="5116" y="7494"/>
                    <a:pt x="5026" y="7521"/>
                    <a:pt x="4923" y="7521"/>
                  </a:cubicBezTo>
                  <a:cubicBezTo>
                    <a:pt x="4860" y="7521"/>
                    <a:pt x="4792" y="7511"/>
                    <a:pt x="4719" y="7487"/>
                  </a:cubicBezTo>
                  <a:lnTo>
                    <a:pt x="159" y="6093"/>
                  </a:lnTo>
                  <a:cubicBezTo>
                    <a:pt x="142" y="6085"/>
                    <a:pt x="125" y="6081"/>
                    <a:pt x="109" y="6081"/>
                  </a:cubicBezTo>
                  <a:cubicBezTo>
                    <a:pt x="64" y="6081"/>
                    <a:pt x="24" y="6110"/>
                    <a:pt x="1" y="6156"/>
                  </a:cubicBezTo>
                  <a:cubicBezTo>
                    <a:pt x="1" y="6220"/>
                    <a:pt x="32" y="6283"/>
                    <a:pt x="96" y="6315"/>
                  </a:cubicBezTo>
                  <a:lnTo>
                    <a:pt x="4656" y="7708"/>
                  </a:lnTo>
                  <a:cubicBezTo>
                    <a:pt x="4751" y="7740"/>
                    <a:pt x="4846" y="7772"/>
                    <a:pt x="4941" y="7772"/>
                  </a:cubicBezTo>
                  <a:cubicBezTo>
                    <a:pt x="5068" y="7772"/>
                    <a:pt x="5226" y="7708"/>
                    <a:pt x="5321" y="7645"/>
                  </a:cubicBezTo>
                  <a:cubicBezTo>
                    <a:pt x="5511" y="7487"/>
                    <a:pt x="5606" y="7265"/>
                    <a:pt x="5606" y="7012"/>
                  </a:cubicBezTo>
                  <a:lnTo>
                    <a:pt x="5606" y="2610"/>
                  </a:lnTo>
                  <a:cubicBezTo>
                    <a:pt x="5606" y="2103"/>
                    <a:pt x="5226" y="1564"/>
                    <a:pt x="4719" y="1406"/>
                  </a:cubicBezTo>
                  <a:lnTo>
                    <a:pt x="159" y="13"/>
                  </a:lnTo>
                  <a:cubicBezTo>
                    <a:pt x="142" y="4"/>
                    <a:pt x="125" y="0"/>
                    <a:pt x="109" y="0"/>
                  </a:cubicBezTo>
                  <a:close/>
                </a:path>
              </a:pathLst>
            </a:custGeom>
            <a:solidFill>
              <a:srgbClr val="B2B1B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6" name="Google Shape;1286;p44"/>
            <p:cNvSpPr/>
            <p:nvPr/>
          </p:nvSpPr>
          <p:spPr>
            <a:xfrm>
              <a:off x="4279640" y="3512402"/>
              <a:ext cx="634939" cy="513601"/>
            </a:xfrm>
            <a:custGeom>
              <a:rect b="b" l="l" r="r" t="t"/>
              <a:pathLst>
                <a:path extrusionOk="0" h="16216" w="20047">
                  <a:moveTo>
                    <a:pt x="3452" y="1"/>
                  </a:moveTo>
                  <a:cubicBezTo>
                    <a:pt x="1552" y="1"/>
                    <a:pt x="0" y="1553"/>
                    <a:pt x="0" y="3453"/>
                  </a:cubicBezTo>
                  <a:lnTo>
                    <a:pt x="0" y="12763"/>
                  </a:lnTo>
                  <a:cubicBezTo>
                    <a:pt x="0" y="14664"/>
                    <a:pt x="1552" y="16215"/>
                    <a:pt x="3452" y="16215"/>
                  </a:cubicBezTo>
                  <a:lnTo>
                    <a:pt x="16595" y="16215"/>
                  </a:lnTo>
                  <a:cubicBezTo>
                    <a:pt x="18495" y="16215"/>
                    <a:pt x="20047" y="14664"/>
                    <a:pt x="20047" y="12763"/>
                  </a:cubicBezTo>
                  <a:lnTo>
                    <a:pt x="20047" y="3453"/>
                  </a:lnTo>
                  <a:cubicBezTo>
                    <a:pt x="20047" y="1553"/>
                    <a:pt x="18495" y="1"/>
                    <a:pt x="16595"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7" name="Google Shape;1287;p44"/>
            <p:cNvSpPr/>
            <p:nvPr/>
          </p:nvSpPr>
          <p:spPr>
            <a:xfrm>
              <a:off x="4213412" y="3601689"/>
              <a:ext cx="17103" cy="123396"/>
            </a:xfrm>
            <a:custGeom>
              <a:rect b="b" l="l" r="r" t="t"/>
              <a:pathLst>
                <a:path extrusionOk="0" h="3896" w="540">
                  <a:moveTo>
                    <a:pt x="159" y="0"/>
                  </a:moveTo>
                  <a:cubicBezTo>
                    <a:pt x="159" y="32"/>
                    <a:pt x="286" y="1394"/>
                    <a:pt x="159" y="2059"/>
                  </a:cubicBezTo>
                  <a:cubicBezTo>
                    <a:pt x="33" y="2661"/>
                    <a:pt x="1" y="3389"/>
                    <a:pt x="96" y="3896"/>
                  </a:cubicBezTo>
                  <a:lnTo>
                    <a:pt x="349" y="3864"/>
                  </a:lnTo>
                  <a:cubicBezTo>
                    <a:pt x="286" y="3484"/>
                    <a:pt x="286" y="2819"/>
                    <a:pt x="413" y="2091"/>
                  </a:cubicBezTo>
                  <a:cubicBezTo>
                    <a:pt x="539" y="1394"/>
                    <a:pt x="413" y="32"/>
                    <a:pt x="413" y="0"/>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8" name="Google Shape;1288;p44"/>
            <p:cNvSpPr/>
            <p:nvPr/>
          </p:nvSpPr>
          <p:spPr>
            <a:xfrm>
              <a:off x="4050928" y="3366959"/>
              <a:ext cx="1126432" cy="400245"/>
            </a:xfrm>
            <a:custGeom>
              <a:rect b="b" l="l" r="r" t="t"/>
              <a:pathLst>
                <a:path extrusionOk="0" h="12637" w="35565">
                  <a:moveTo>
                    <a:pt x="17862" y="1"/>
                  </a:moveTo>
                  <a:lnTo>
                    <a:pt x="887" y="5511"/>
                  </a:lnTo>
                  <a:lnTo>
                    <a:pt x="887" y="5416"/>
                  </a:lnTo>
                  <a:lnTo>
                    <a:pt x="1" y="5416"/>
                  </a:lnTo>
                  <a:lnTo>
                    <a:pt x="1" y="5796"/>
                  </a:lnTo>
                  <a:lnTo>
                    <a:pt x="17672" y="12637"/>
                  </a:lnTo>
                  <a:lnTo>
                    <a:pt x="35565" y="6366"/>
                  </a:lnTo>
                  <a:lnTo>
                    <a:pt x="35565" y="5955"/>
                  </a:lnTo>
                  <a:lnTo>
                    <a:pt x="34678" y="5955"/>
                  </a:lnTo>
                  <a:lnTo>
                    <a:pt x="34678" y="6050"/>
                  </a:lnTo>
                  <a:lnTo>
                    <a:pt x="17862" y="1"/>
                  </a:ln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89" name="Google Shape;1289;p44"/>
            <p:cNvSpPr/>
            <p:nvPr/>
          </p:nvSpPr>
          <p:spPr>
            <a:xfrm>
              <a:off x="4050928" y="3354923"/>
              <a:ext cx="1126432" cy="399264"/>
            </a:xfrm>
            <a:custGeom>
              <a:rect b="b" l="l" r="r" t="t"/>
              <a:pathLst>
                <a:path extrusionOk="0" h="12606" w="35565">
                  <a:moveTo>
                    <a:pt x="17894" y="1"/>
                  </a:moveTo>
                  <a:lnTo>
                    <a:pt x="1" y="5796"/>
                  </a:lnTo>
                  <a:lnTo>
                    <a:pt x="17672" y="12605"/>
                  </a:lnTo>
                  <a:lnTo>
                    <a:pt x="35565" y="6335"/>
                  </a:lnTo>
                  <a:lnTo>
                    <a:pt x="17894" y="1"/>
                  </a:ln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0" name="Google Shape;1290;p44"/>
            <p:cNvSpPr/>
            <p:nvPr/>
          </p:nvSpPr>
          <p:spPr>
            <a:xfrm>
              <a:off x="4577527" y="3522443"/>
              <a:ext cx="58214" cy="20080"/>
            </a:xfrm>
            <a:custGeom>
              <a:rect b="b" l="l" r="r" t="t"/>
              <a:pathLst>
                <a:path extrusionOk="0" h="634" w="1838">
                  <a:moveTo>
                    <a:pt x="919" y="1"/>
                  </a:moveTo>
                  <a:cubicBezTo>
                    <a:pt x="412" y="1"/>
                    <a:pt x="32" y="127"/>
                    <a:pt x="1" y="286"/>
                  </a:cubicBezTo>
                  <a:cubicBezTo>
                    <a:pt x="1" y="476"/>
                    <a:pt x="412" y="602"/>
                    <a:pt x="919" y="634"/>
                  </a:cubicBezTo>
                  <a:cubicBezTo>
                    <a:pt x="1426" y="634"/>
                    <a:pt x="1838" y="507"/>
                    <a:pt x="1838" y="317"/>
                  </a:cubicBezTo>
                  <a:cubicBezTo>
                    <a:pt x="1838" y="159"/>
                    <a:pt x="1426" y="1"/>
                    <a:pt x="919" y="1"/>
                  </a:cubicBezTo>
                  <a:close/>
                </a:path>
              </a:pathLst>
            </a:custGeom>
            <a:solidFill>
              <a:srgbClr val="246BAA"/>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1" name="Google Shape;1291;p44"/>
            <p:cNvSpPr/>
            <p:nvPr/>
          </p:nvSpPr>
          <p:spPr>
            <a:xfrm>
              <a:off x="4200394" y="3715966"/>
              <a:ext cx="40129" cy="52260"/>
            </a:xfrm>
            <a:custGeom>
              <a:rect b="b" l="l" r="r" t="t"/>
              <a:pathLst>
                <a:path extrusionOk="0" h="1650" w="1267">
                  <a:moveTo>
                    <a:pt x="604" y="1"/>
                  </a:moveTo>
                  <a:cubicBezTo>
                    <a:pt x="593" y="1"/>
                    <a:pt x="582" y="1"/>
                    <a:pt x="570" y="3"/>
                  </a:cubicBezTo>
                  <a:cubicBezTo>
                    <a:pt x="0" y="66"/>
                    <a:pt x="190" y="1649"/>
                    <a:pt x="190" y="1649"/>
                  </a:cubicBezTo>
                  <a:lnTo>
                    <a:pt x="1267" y="1396"/>
                  </a:lnTo>
                  <a:cubicBezTo>
                    <a:pt x="1267" y="1396"/>
                    <a:pt x="1115" y="1"/>
                    <a:pt x="604" y="1"/>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2" name="Google Shape;1292;p44"/>
            <p:cNvSpPr/>
            <p:nvPr/>
          </p:nvSpPr>
          <p:spPr>
            <a:xfrm>
              <a:off x="4205398" y="3751155"/>
              <a:ext cx="35125" cy="11054"/>
            </a:xfrm>
            <a:custGeom>
              <a:rect b="b" l="l" r="r" t="t"/>
              <a:pathLst>
                <a:path extrusionOk="0" h="349" w="1109">
                  <a:moveTo>
                    <a:pt x="1077" y="0"/>
                  </a:moveTo>
                  <a:lnTo>
                    <a:pt x="1" y="222"/>
                  </a:lnTo>
                  <a:cubicBezTo>
                    <a:pt x="1" y="253"/>
                    <a:pt x="1" y="317"/>
                    <a:pt x="1" y="348"/>
                  </a:cubicBezTo>
                  <a:lnTo>
                    <a:pt x="1109" y="158"/>
                  </a:lnTo>
                  <a:cubicBezTo>
                    <a:pt x="1077" y="95"/>
                    <a:pt x="1077" y="63"/>
                    <a:pt x="1077" y="0"/>
                  </a:cubicBezTo>
                  <a:close/>
                </a:path>
              </a:pathLst>
            </a:custGeom>
            <a:solidFill>
              <a:srgbClr val="BF360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3" name="Google Shape;1293;p44"/>
            <p:cNvSpPr/>
            <p:nvPr/>
          </p:nvSpPr>
          <p:spPr>
            <a:xfrm>
              <a:off x="4239510" y="3450513"/>
              <a:ext cx="362112" cy="82000"/>
            </a:xfrm>
            <a:custGeom>
              <a:rect b="b" l="l" r="r" t="t"/>
              <a:pathLst>
                <a:path extrusionOk="0" h="2589" w="11433">
                  <a:moveTo>
                    <a:pt x="2116" y="1"/>
                  </a:moveTo>
                  <a:cubicBezTo>
                    <a:pt x="1241" y="1"/>
                    <a:pt x="446" y="207"/>
                    <a:pt x="0" y="846"/>
                  </a:cubicBezTo>
                  <a:lnTo>
                    <a:pt x="475" y="688"/>
                  </a:lnTo>
                  <a:cubicBezTo>
                    <a:pt x="888" y="363"/>
                    <a:pt x="1478" y="250"/>
                    <a:pt x="2117" y="250"/>
                  </a:cubicBezTo>
                  <a:cubicBezTo>
                    <a:pt x="3097" y="250"/>
                    <a:pt x="4193" y="516"/>
                    <a:pt x="4941" y="688"/>
                  </a:cubicBezTo>
                  <a:cubicBezTo>
                    <a:pt x="5036" y="720"/>
                    <a:pt x="5099" y="720"/>
                    <a:pt x="5162" y="751"/>
                  </a:cubicBezTo>
                  <a:cubicBezTo>
                    <a:pt x="6777" y="1131"/>
                    <a:pt x="11306" y="2588"/>
                    <a:pt x="11369" y="2588"/>
                  </a:cubicBezTo>
                  <a:lnTo>
                    <a:pt x="11433" y="2367"/>
                  </a:lnTo>
                  <a:cubicBezTo>
                    <a:pt x="11401" y="2335"/>
                    <a:pt x="6841" y="878"/>
                    <a:pt x="5226" y="498"/>
                  </a:cubicBezTo>
                  <a:cubicBezTo>
                    <a:pt x="5162" y="498"/>
                    <a:pt x="5099" y="466"/>
                    <a:pt x="5004" y="466"/>
                  </a:cubicBezTo>
                  <a:cubicBezTo>
                    <a:pt x="4197" y="265"/>
                    <a:pt x="3105" y="1"/>
                    <a:pt x="2116" y="1"/>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1294" name="Google Shape;1294;p44"/>
          <p:cNvSpPr/>
          <p:nvPr/>
        </p:nvSpPr>
        <p:spPr>
          <a:xfrm>
            <a:off x="7138536" y="4140210"/>
            <a:ext cx="805157" cy="805157"/>
          </a:xfrm>
          <a:custGeom>
            <a:rect b="b" l="l" r="r" t="t"/>
            <a:pathLst>
              <a:path extrusionOk="0" h="19066" w="19066">
                <a:moveTo>
                  <a:pt x="9533" y="1"/>
                </a:moveTo>
                <a:cubicBezTo>
                  <a:pt x="4276" y="1"/>
                  <a:pt x="1" y="4276"/>
                  <a:pt x="1" y="9533"/>
                </a:cubicBezTo>
                <a:cubicBezTo>
                  <a:pt x="1" y="14790"/>
                  <a:pt x="4276" y="19066"/>
                  <a:pt x="9533" y="19066"/>
                </a:cubicBezTo>
                <a:cubicBezTo>
                  <a:pt x="14790" y="19066"/>
                  <a:pt x="19065" y="14790"/>
                  <a:pt x="19065" y="9533"/>
                </a:cubicBezTo>
                <a:cubicBezTo>
                  <a:pt x="19065" y="4276"/>
                  <a:pt x="14790" y="1"/>
                  <a:pt x="9533" y="1"/>
                </a:cubicBezTo>
                <a:close/>
              </a:path>
            </a:pathLst>
          </a:custGeom>
          <a:solidFill>
            <a:srgbClr val="F25D07"/>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5" name="Google Shape;1295;p44"/>
          <p:cNvSpPr/>
          <p:nvPr/>
        </p:nvSpPr>
        <p:spPr>
          <a:xfrm>
            <a:off x="7312402" y="4271464"/>
            <a:ext cx="260855" cy="414276"/>
          </a:xfrm>
          <a:custGeom>
            <a:rect b="b" l="l" r="r" t="t"/>
            <a:pathLst>
              <a:path extrusionOk="0" h="9810" w="6177">
                <a:moveTo>
                  <a:pt x="5782" y="1"/>
                </a:moveTo>
                <a:cubicBezTo>
                  <a:pt x="5727" y="1"/>
                  <a:pt x="5668" y="10"/>
                  <a:pt x="5606" y="28"/>
                </a:cubicBezTo>
                <a:lnTo>
                  <a:pt x="571" y="1548"/>
                </a:lnTo>
                <a:cubicBezTo>
                  <a:pt x="254" y="1643"/>
                  <a:pt x="1" y="1960"/>
                  <a:pt x="1" y="2277"/>
                </a:cubicBezTo>
                <a:lnTo>
                  <a:pt x="1" y="9402"/>
                </a:lnTo>
                <a:cubicBezTo>
                  <a:pt x="1" y="9657"/>
                  <a:pt x="165" y="9810"/>
                  <a:pt x="394" y="9810"/>
                </a:cubicBezTo>
                <a:cubicBezTo>
                  <a:pt x="450" y="9810"/>
                  <a:pt x="509" y="9801"/>
                  <a:pt x="571" y="9782"/>
                </a:cubicBezTo>
                <a:lnTo>
                  <a:pt x="602" y="9782"/>
                </a:lnTo>
                <a:lnTo>
                  <a:pt x="602" y="2815"/>
                </a:lnTo>
                <a:cubicBezTo>
                  <a:pt x="602" y="2498"/>
                  <a:pt x="856" y="2182"/>
                  <a:pt x="1172" y="2087"/>
                </a:cubicBezTo>
                <a:lnTo>
                  <a:pt x="6176" y="567"/>
                </a:lnTo>
                <a:lnTo>
                  <a:pt x="6176" y="408"/>
                </a:lnTo>
                <a:cubicBezTo>
                  <a:pt x="6176" y="153"/>
                  <a:pt x="6012" y="1"/>
                  <a:pt x="578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6" name="Google Shape;1296;p44"/>
          <p:cNvSpPr/>
          <p:nvPr/>
        </p:nvSpPr>
        <p:spPr>
          <a:xfrm>
            <a:off x="7379296" y="4317073"/>
            <a:ext cx="259461" cy="415375"/>
          </a:xfrm>
          <a:custGeom>
            <a:rect b="b" l="l" r="r" t="t"/>
            <a:pathLst>
              <a:path extrusionOk="0" h="9836" w="6144">
                <a:moveTo>
                  <a:pt x="5733" y="0"/>
                </a:moveTo>
                <a:cubicBezTo>
                  <a:pt x="5683" y="0"/>
                  <a:pt x="5629" y="8"/>
                  <a:pt x="5574" y="25"/>
                </a:cubicBezTo>
                <a:lnTo>
                  <a:pt x="570" y="1577"/>
                </a:lnTo>
                <a:cubicBezTo>
                  <a:pt x="253" y="1672"/>
                  <a:pt x="0" y="1988"/>
                  <a:pt x="0" y="2305"/>
                </a:cubicBezTo>
                <a:lnTo>
                  <a:pt x="0" y="9431"/>
                </a:lnTo>
                <a:cubicBezTo>
                  <a:pt x="0" y="9665"/>
                  <a:pt x="172" y="9835"/>
                  <a:pt x="409" y="9835"/>
                </a:cubicBezTo>
                <a:cubicBezTo>
                  <a:pt x="460" y="9835"/>
                  <a:pt x="514" y="9827"/>
                  <a:pt x="570" y="9811"/>
                </a:cubicBezTo>
                <a:lnTo>
                  <a:pt x="1552" y="9494"/>
                </a:lnTo>
                <a:lnTo>
                  <a:pt x="1552" y="2907"/>
                </a:lnTo>
                <a:cubicBezTo>
                  <a:pt x="1552" y="2590"/>
                  <a:pt x="1805" y="2273"/>
                  <a:pt x="2122" y="2178"/>
                </a:cubicBezTo>
                <a:lnTo>
                  <a:pt x="6144" y="943"/>
                </a:lnTo>
                <a:lnTo>
                  <a:pt x="6144" y="437"/>
                </a:lnTo>
                <a:cubicBezTo>
                  <a:pt x="6144" y="175"/>
                  <a:pt x="5972" y="0"/>
                  <a:pt x="573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7" name="Google Shape;1297;p44"/>
          <p:cNvSpPr/>
          <p:nvPr/>
        </p:nvSpPr>
        <p:spPr>
          <a:xfrm>
            <a:off x="7456833" y="4355715"/>
            <a:ext cx="260855" cy="414276"/>
          </a:xfrm>
          <a:custGeom>
            <a:rect b="b" l="l" r="r" t="t"/>
            <a:pathLst>
              <a:path extrusionOk="0" h="9810" w="6177">
                <a:moveTo>
                  <a:pt x="5783" y="1"/>
                </a:moveTo>
                <a:cubicBezTo>
                  <a:pt x="5727" y="1"/>
                  <a:pt x="5668" y="10"/>
                  <a:pt x="5606" y="28"/>
                </a:cubicBezTo>
                <a:lnTo>
                  <a:pt x="571" y="1548"/>
                </a:lnTo>
                <a:cubicBezTo>
                  <a:pt x="254" y="1643"/>
                  <a:pt x="1" y="1992"/>
                  <a:pt x="1" y="2309"/>
                </a:cubicBezTo>
                <a:lnTo>
                  <a:pt x="1" y="9402"/>
                </a:lnTo>
                <a:cubicBezTo>
                  <a:pt x="1" y="9657"/>
                  <a:pt x="165" y="9810"/>
                  <a:pt x="395" y="9810"/>
                </a:cubicBezTo>
                <a:cubicBezTo>
                  <a:pt x="450" y="9810"/>
                  <a:pt x="509" y="9801"/>
                  <a:pt x="571" y="9782"/>
                </a:cubicBezTo>
                <a:lnTo>
                  <a:pt x="603" y="9782"/>
                </a:lnTo>
                <a:lnTo>
                  <a:pt x="603" y="2815"/>
                </a:lnTo>
                <a:cubicBezTo>
                  <a:pt x="603" y="2499"/>
                  <a:pt x="856" y="2182"/>
                  <a:pt x="1173" y="2087"/>
                </a:cubicBezTo>
                <a:lnTo>
                  <a:pt x="6176" y="567"/>
                </a:lnTo>
                <a:lnTo>
                  <a:pt x="6176" y="408"/>
                </a:lnTo>
                <a:cubicBezTo>
                  <a:pt x="6176" y="153"/>
                  <a:pt x="6012" y="1"/>
                  <a:pt x="578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8" name="Google Shape;1298;p44"/>
          <p:cNvSpPr/>
          <p:nvPr/>
        </p:nvSpPr>
        <p:spPr>
          <a:xfrm>
            <a:off x="7523726" y="4401324"/>
            <a:ext cx="260812" cy="415501"/>
          </a:xfrm>
          <a:custGeom>
            <a:rect b="b" l="l" r="r" t="t"/>
            <a:pathLst>
              <a:path extrusionOk="0" h="9839" w="6176">
                <a:moveTo>
                  <a:pt x="4465" y="2412"/>
                </a:moveTo>
                <a:cubicBezTo>
                  <a:pt x="4566" y="2412"/>
                  <a:pt x="4624" y="2491"/>
                  <a:pt x="4624" y="2590"/>
                </a:cubicBezTo>
                <a:lnTo>
                  <a:pt x="4624" y="3794"/>
                </a:lnTo>
                <a:cubicBezTo>
                  <a:pt x="4624" y="3920"/>
                  <a:pt x="4529" y="4079"/>
                  <a:pt x="4371" y="4110"/>
                </a:cubicBezTo>
                <a:lnTo>
                  <a:pt x="2185" y="4775"/>
                </a:lnTo>
                <a:cubicBezTo>
                  <a:pt x="2151" y="4789"/>
                  <a:pt x="2119" y="4796"/>
                  <a:pt x="2091" y="4796"/>
                </a:cubicBezTo>
                <a:cubicBezTo>
                  <a:pt x="1990" y="4796"/>
                  <a:pt x="1932" y="4716"/>
                  <a:pt x="1932" y="4617"/>
                </a:cubicBezTo>
                <a:lnTo>
                  <a:pt x="1932" y="3414"/>
                </a:lnTo>
                <a:cubicBezTo>
                  <a:pt x="1932" y="3287"/>
                  <a:pt x="2027" y="3129"/>
                  <a:pt x="2185" y="3097"/>
                </a:cubicBezTo>
                <a:lnTo>
                  <a:pt x="4371" y="2432"/>
                </a:lnTo>
                <a:cubicBezTo>
                  <a:pt x="4405" y="2418"/>
                  <a:pt x="4437" y="2412"/>
                  <a:pt x="4465" y="2412"/>
                </a:cubicBezTo>
                <a:close/>
                <a:moveTo>
                  <a:pt x="4070" y="6129"/>
                </a:moveTo>
                <a:cubicBezTo>
                  <a:pt x="4138" y="6129"/>
                  <a:pt x="4181" y="6186"/>
                  <a:pt x="4181" y="6264"/>
                </a:cubicBezTo>
                <a:cubicBezTo>
                  <a:pt x="4181" y="6327"/>
                  <a:pt x="4117" y="6454"/>
                  <a:pt x="4022" y="6454"/>
                </a:cubicBezTo>
                <a:lnTo>
                  <a:pt x="2534" y="6929"/>
                </a:lnTo>
                <a:cubicBezTo>
                  <a:pt x="2439" y="6929"/>
                  <a:pt x="2376" y="6897"/>
                  <a:pt x="2376" y="6802"/>
                </a:cubicBezTo>
                <a:cubicBezTo>
                  <a:pt x="2376" y="6707"/>
                  <a:pt x="2439" y="6612"/>
                  <a:pt x="2534" y="6581"/>
                </a:cubicBezTo>
                <a:lnTo>
                  <a:pt x="4022" y="6137"/>
                </a:lnTo>
                <a:cubicBezTo>
                  <a:pt x="4039" y="6132"/>
                  <a:pt x="4055" y="6129"/>
                  <a:pt x="4070" y="6129"/>
                </a:cubicBezTo>
                <a:close/>
                <a:moveTo>
                  <a:pt x="4070" y="6699"/>
                </a:moveTo>
                <a:cubicBezTo>
                  <a:pt x="4138" y="6699"/>
                  <a:pt x="4181" y="6756"/>
                  <a:pt x="4181" y="6834"/>
                </a:cubicBezTo>
                <a:cubicBezTo>
                  <a:pt x="4181" y="6929"/>
                  <a:pt x="4117" y="7024"/>
                  <a:pt x="4022" y="7056"/>
                </a:cubicBezTo>
                <a:lnTo>
                  <a:pt x="2534" y="7499"/>
                </a:lnTo>
                <a:cubicBezTo>
                  <a:pt x="2517" y="7505"/>
                  <a:pt x="2501" y="7507"/>
                  <a:pt x="2487" y="7507"/>
                </a:cubicBezTo>
                <a:cubicBezTo>
                  <a:pt x="2418" y="7507"/>
                  <a:pt x="2376" y="7450"/>
                  <a:pt x="2376" y="7372"/>
                </a:cubicBezTo>
                <a:cubicBezTo>
                  <a:pt x="2376" y="7277"/>
                  <a:pt x="2439" y="7182"/>
                  <a:pt x="2534" y="7151"/>
                </a:cubicBezTo>
                <a:lnTo>
                  <a:pt x="4022" y="6707"/>
                </a:lnTo>
                <a:cubicBezTo>
                  <a:pt x="4039" y="6702"/>
                  <a:pt x="4055" y="6699"/>
                  <a:pt x="4070" y="6699"/>
                </a:cubicBezTo>
                <a:close/>
                <a:moveTo>
                  <a:pt x="5765" y="1"/>
                </a:moveTo>
                <a:cubicBezTo>
                  <a:pt x="5715" y="1"/>
                  <a:pt x="5661" y="8"/>
                  <a:pt x="5606" y="25"/>
                </a:cubicBezTo>
                <a:lnTo>
                  <a:pt x="570" y="1577"/>
                </a:lnTo>
                <a:cubicBezTo>
                  <a:pt x="254" y="1672"/>
                  <a:pt x="0" y="1989"/>
                  <a:pt x="0" y="2305"/>
                </a:cubicBezTo>
                <a:lnTo>
                  <a:pt x="0" y="9431"/>
                </a:lnTo>
                <a:cubicBezTo>
                  <a:pt x="0" y="9686"/>
                  <a:pt x="165" y="9838"/>
                  <a:pt x="394" y="9838"/>
                </a:cubicBezTo>
                <a:cubicBezTo>
                  <a:pt x="450" y="9838"/>
                  <a:pt x="509" y="9829"/>
                  <a:pt x="570" y="9811"/>
                </a:cubicBezTo>
                <a:lnTo>
                  <a:pt x="5606" y="8291"/>
                </a:lnTo>
                <a:cubicBezTo>
                  <a:pt x="5891" y="8196"/>
                  <a:pt x="6176" y="7847"/>
                  <a:pt x="6176" y="7531"/>
                </a:cubicBezTo>
                <a:lnTo>
                  <a:pt x="6176" y="437"/>
                </a:lnTo>
                <a:cubicBezTo>
                  <a:pt x="6176" y="176"/>
                  <a:pt x="6003" y="1"/>
                  <a:pt x="576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99" name="Google Shape;1299;p44"/>
          <p:cNvSpPr/>
          <p:nvPr/>
        </p:nvSpPr>
        <p:spPr>
          <a:xfrm>
            <a:off x="7138536" y="3093050"/>
            <a:ext cx="805157" cy="805115"/>
          </a:xfrm>
          <a:custGeom>
            <a:rect b="b" l="l" r="r" t="t"/>
            <a:pathLst>
              <a:path extrusionOk="0" h="19065" w="19066">
                <a:moveTo>
                  <a:pt x="9533" y="0"/>
                </a:moveTo>
                <a:cubicBezTo>
                  <a:pt x="4276" y="0"/>
                  <a:pt x="1" y="4276"/>
                  <a:pt x="1" y="9533"/>
                </a:cubicBezTo>
                <a:cubicBezTo>
                  <a:pt x="1" y="14790"/>
                  <a:pt x="4276" y="19065"/>
                  <a:pt x="9533" y="19065"/>
                </a:cubicBezTo>
                <a:cubicBezTo>
                  <a:pt x="14790" y="19065"/>
                  <a:pt x="19065" y="14790"/>
                  <a:pt x="19065" y="9533"/>
                </a:cubicBezTo>
                <a:cubicBezTo>
                  <a:pt x="19065" y="4276"/>
                  <a:pt x="14790" y="0"/>
                  <a:pt x="9533" y="0"/>
                </a:cubicBezTo>
                <a:close/>
              </a:path>
            </a:pathLst>
          </a:custGeom>
          <a:solidFill>
            <a:srgbClr val="2B76D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0" name="Google Shape;1300;p44"/>
          <p:cNvSpPr/>
          <p:nvPr/>
        </p:nvSpPr>
        <p:spPr>
          <a:xfrm>
            <a:off x="7432760" y="3252684"/>
            <a:ext cx="292949" cy="328549"/>
          </a:xfrm>
          <a:custGeom>
            <a:rect b="b" l="l" r="r" t="t"/>
            <a:pathLst>
              <a:path extrusionOk="0" h="7780" w="6937">
                <a:moveTo>
                  <a:pt x="6579" y="1"/>
                </a:moveTo>
                <a:cubicBezTo>
                  <a:pt x="6451" y="1"/>
                  <a:pt x="6328" y="86"/>
                  <a:pt x="6303" y="211"/>
                </a:cubicBezTo>
                <a:cubicBezTo>
                  <a:pt x="5955" y="1351"/>
                  <a:pt x="4720" y="1857"/>
                  <a:pt x="3421" y="2364"/>
                </a:cubicBezTo>
                <a:cubicBezTo>
                  <a:pt x="2091" y="2902"/>
                  <a:pt x="761" y="3441"/>
                  <a:pt x="349" y="4708"/>
                </a:cubicBezTo>
                <a:cubicBezTo>
                  <a:pt x="1" y="5753"/>
                  <a:pt x="539" y="6798"/>
                  <a:pt x="1173" y="7779"/>
                </a:cubicBezTo>
                <a:cubicBezTo>
                  <a:pt x="1331" y="7716"/>
                  <a:pt x="1489" y="7653"/>
                  <a:pt x="1648" y="7589"/>
                </a:cubicBezTo>
                <a:cubicBezTo>
                  <a:pt x="1679" y="7589"/>
                  <a:pt x="1711" y="7558"/>
                  <a:pt x="1743" y="7558"/>
                </a:cubicBezTo>
                <a:cubicBezTo>
                  <a:pt x="1141" y="6608"/>
                  <a:pt x="666" y="5721"/>
                  <a:pt x="919" y="4866"/>
                </a:cubicBezTo>
                <a:cubicBezTo>
                  <a:pt x="1236" y="3884"/>
                  <a:pt x="2408" y="3441"/>
                  <a:pt x="3643" y="2934"/>
                </a:cubicBezTo>
                <a:cubicBezTo>
                  <a:pt x="5005" y="2364"/>
                  <a:pt x="6430" y="1794"/>
                  <a:pt x="6873" y="401"/>
                </a:cubicBezTo>
                <a:cubicBezTo>
                  <a:pt x="6936" y="242"/>
                  <a:pt x="6841" y="52"/>
                  <a:pt x="6683" y="21"/>
                </a:cubicBezTo>
                <a:cubicBezTo>
                  <a:pt x="6649" y="7"/>
                  <a:pt x="6614" y="1"/>
                  <a:pt x="657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1" name="Google Shape;1301;p44"/>
          <p:cNvSpPr/>
          <p:nvPr/>
        </p:nvSpPr>
        <p:spPr>
          <a:xfrm>
            <a:off x="7513000" y="3619967"/>
            <a:ext cx="72297" cy="146665"/>
          </a:xfrm>
          <a:custGeom>
            <a:rect b="b" l="l" r="r" t="t"/>
            <a:pathLst>
              <a:path extrusionOk="0" h="3473" w="1712">
                <a:moveTo>
                  <a:pt x="571" y="1"/>
                </a:moveTo>
                <a:cubicBezTo>
                  <a:pt x="476" y="64"/>
                  <a:pt x="381" y="96"/>
                  <a:pt x="254" y="159"/>
                </a:cubicBezTo>
                <a:cubicBezTo>
                  <a:pt x="159" y="191"/>
                  <a:pt x="96" y="222"/>
                  <a:pt x="1" y="254"/>
                </a:cubicBezTo>
                <a:cubicBezTo>
                  <a:pt x="603" y="1204"/>
                  <a:pt x="1078" y="2123"/>
                  <a:pt x="793" y="3073"/>
                </a:cubicBezTo>
                <a:cubicBezTo>
                  <a:pt x="729" y="3231"/>
                  <a:pt x="824" y="3389"/>
                  <a:pt x="983" y="3453"/>
                </a:cubicBezTo>
                <a:cubicBezTo>
                  <a:pt x="1017" y="3466"/>
                  <a:pt x="1050" y="3473"/>
                  <a:pt x="1083" y="3473"/>
                </a:cubicBezTo>
                <a:cubicBezTo>
                  <a:pt x="1204" y="3473"/>
                  <a:pt x="1313" y="3387"/>
                  <a:pt x="1363" y="3263"/>
                </a:cubicBezTo>
                <a:cubicBezTo>
                  <a:pt x="1711" y="2091"/>
                  <a:pt x="1236" y="1046"/>
                  <a:pt x="57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2" name="Google Shape;1302;p44"/>
          <p:cNvSpPr/>
          <p:nvPr/>
        </p:nvSpPr>
        <p:spPr>
          <a:xfrm>
            <a:off x="7508988" y="3197868"/>
            <a:ext cx="72297" cy="146623"/>
          </a:xfrm>
          <a:custGeom>
            <a:rect b="b" l="l" r="r" t="t"/>
            <a:pathLst>
              <a:path extrusionOk="0" h="3472" w="1712">
                <a:moveTo>
                  <a:pt x="629" y="0"/>
                </a:moveTo>
                <a:cubicBezTo>
                  <a:pt x="508" y="0"/>
                  <a:pt x="399" y="86"/>
                  <a:pt x="349" y="210"/>
                </a:cubicBezTo>
                <a:cubicBezTo>
                  <a:pt x="1" y="1382"/>
                  <a:pt x="476" y="2427"/>
                  <a:pt x="1141" y="3472"/>
                </a:cubicBezTo>
                <a:cubicBezTo>
                  <a:pt x="1236" y="3409"/>
                  <a:pt x="1363" y="3377"/>
                  <a:pt x="1458" y="3314"/>
                </a:cubicBezTo>
                <a:cubicBezTo>
                  <a:pt x="1553" y="3282"/>
                  <a:pt x="1616" y="3250"/>
                  <a:pt x="1711" y="3219"/>
                </a:cubicBezTo>
                <a:cubicBezTo>
                  <a:pt x="1109" y="2269"/>
                  <a:pt x="634" y="1350"/>
                  <a:pt x="919" y="400"/>
                </a:cubicBezTo>
                <a:cubicBezTo>
                  <a:pt x="983" y="242"/>
                  <a:pt x="888" y="83"/>
                  <a:pt x="729" y="20"/>
                </a:cubicBezTo>
                <a:cubicBezTo>
                  <a:pt x="696" y="7"/>
                  <a:pt x="662" y="0"/>
                  <a:pt x="62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3" name="Google Shape;1303;p44"/>
          <p:cNvSpPr/>
          <p:nvPr/>
        </p:nvSpPr>
        <p:spPr>
          <a:xfrm>
            <a:off x="7368570" y="3381910"/>
            <a:ext cx="291599" cy="329901"/>
          </a:xfrm>
          <a:custGeom>
            <a:rect b="b" l="l" r="r" t="t"/>
            <a:pathLst>
              <a:path extrusionOk="0" h="7812" w="6905">
                <a:moveTo>
                  <a:pt x="5764" y="1"/>
                </a:moveTo>
                <a:cubicBezTo>
                  <a:pt x="5606" y="96"/>
                  <a:pt x="5448" y="159"/>
                  <a:pt x="5289" y="222"/>
                </a:cubicBezTo>
                <a:cubicBezTo>
                  <a:pt x="5258" y="222"/>
                  <a:pt x="5226" y="222"/>
                  <a:pt x="5194" y="254"/>
                </a:cubicBezTo>
                <a:cubicBezTo>
                  <a:pt x="5796" y="1172"/>
                  <a:pt x="6271" y="2091"/>
                  <a:pt x="6018" y="2946"/>
                </a:cubicBezTo>
                <a:cubicBezTo>
                  <a:pt x="5701" y="3928"/>
                  <a:pt x="4529" y="4371"/>
                  <a:pt x="3294" y="4878"/>
                </a:cubicBezTo>
                <a:cubicBezTo>
                  <a:pt x="1933" y="5448"/>
                  <a:pt x="507" y="6018"/>
                  <a:pt x="64" y="7411"/>
                </a:cubicBezTo>
                <a:cubicBezTo>
                  <a:pt x="1" y="7570"/>
                  <a:pt x="96" y="7760"/>
                  <a:pt x="254" y="7791"/>
                </a:cubicBezTo>
                <a:cubicBezTo>
                  <a:pt x="288" y="7805"/>
                  <a:pt x="323" y="7811"/>
                  <a:pt x="358" y="7811"/>
                </a:cubicBezTo>
                <a:cubicBezTo>
                  <a:pt x="486" y="7811"/>
                  <a:pt x="609" y="7726"/>
                  <a:pt x="634" y="7601"/>
                </a:cubicBezTo>
                <a:cubicBezTo>
                  <a:pt x="982" y="6461"/>
                  <a:pt x="2218" y="5954"/>
                  <a:pt x="3516" y="5448"/>
                </a:cubicBezTo>
                <a:cubicBezTo>
                  <a:pt x="4846" y="4909"/>
                  <a:pt x="6176" y="4371"/>
                  <a:pt x="6588" y="3104"/>
                </a:cubicBezTo>
                <a:cubicBezTo>
                  <a:pt x="6905" y="2059"/>
                  <a:pt x="6398" y="1014"/>
                  <a:pt x="576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4" name="Google Shape;1304;p44"/>
          <p:cNvSpPr/>
          <p:nvPr/>
        </p:nvSpPr>
        <p:spPr>
          <a:xfrm>
            <a:off x="7537114" y="3214759"/>
            <a:ext cx="168540" cy="64232"/>
          </a:xfrm>
          <a:custGeom>
            <a:rect b="b" l="l" r="r" t="t"/>
            <a:pathLst>
              <a:path extrusionOk="0" h="1521" w="3991">
                <a:moveTo>
                  <a:pt x="95" y="0"/>
                </a:moveTo>
                <a:lnTo>
                  <a:pt x="0" y="285"/>
                </a:lnTo>
                <a:lnTo>
                  <a:pt x="3864" y="1520"/>
                </a:lnTo>
                <a:lnTo>
                  <a:pt x="3990" y="1204"/>
                </a:lnTo>
                <a:lnTo>
                  <a:pt x="9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5" name="Google Shape;1305;p44"/>
          <p:cNvSpPr/>
          <p:nvPr/>
        </p:nvSpPr>
        <p:spPr>
          <a:xfrm>
            <a:off x="7529090" y="3241491"/>
            <a:ext cx="167188" cy="64232"/>
          </a:xfrm>
          <a:custGeom>
            <a:rect b="b" l="l" r="r" t="t"/>
            <a:pathLst>
              <a:path extrusionOk="0" h="1521" w="3959">
                <a:moveTo>
                  <a:pt x="95" y="0"/>
                </a:moveTo>
                <a:lnTo>
                  <a:pt x="0" y="317"/>
                </a:lnTo>
                <a:lnTo>
                  <a:pt x="3864" y="1521"/>
                </a:lnTo>
                <a:lnTo>
                  <a:pt x="3959" y="1204"/>
                </a:lnTo>
                <a:lnTo>
                  <a:pt x="9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6" name="Google Shape;1306;p44"/>
          <p:cNvSpPr/>
          <p:nvPr/>
        </p:nvSpPr>
        <p:spPr>
          <a:xfrm>
            <a:off x="7537114" y="3273588"/>
            <a:ext cx="132433" cy="53548"/>
          </a:xfrm>
          <a:custGeom>
            <a:rect b="b" l="l" r="r" t="t"/>
            <a:pathLst>
              <a:path extrusionOk="0" h="1268" w="3136">
                <a:moveTo>
                  <a:pt x="95" y="1"/>
                </a:moveTo>
                <a:lnTo>
                  <a:pt x="0" y="286"/>
                </a:lnTo>
                <a:lnTo>
                  <a:pt x="3040" y="1267"/>
                </a:lnTo>
                <a:lnTo>
                  <a:pt x="3135" y="951"/>
                </a:lnTo>
                <a:lnTo>
                  <a:pt x="9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7" name="Google Shape;1307;p44"/>
          <p:cNvSpPr/>
          <p:nvPr/>
        </p:nvSpPr>
        <p:spPr>
          <a:xfrm>
            <a:off x="7547798" y="3305684"/>
            <a:ext cx="89655" cy="40161"/>
          </a:xfrm>
          <a:custGeom>
            <a:rect b="b" l="l" r="r" t="t"/>
            <a:pathLst>
              <a:path extrusionOk="0" h="951" w="2123">
                <a:moveTo>
                  <a:pt x="95" y="1"/>
                </a:moveTo>
                <a:lnTo>
                  <a:pt x="0" y="317"/>
                </a:lnTo>
                <a:lnTo>
                  <a:pt x="2027" y="951"/>
                </a:lnTo>
                <a:lnTo>
                  <a:pt x="2122" y="634"/>
                </a:lnTo>
                <a:lnTo>
                  <a:pt x="9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8" name="Google Shape;1308;p44"/>
          <p:cNvSpPr/>
          <p:nvPr/>
        </p:nvSpPr>
        <p:spPr>
          <a:xfrm>
            <a:off x="7452820" y="3622670"/>
            <a:ext cx="93667" cy="40161"/>
          </a:xfrm>
          <a:custGeom>
            <a:rect b="b" l="l" r="r" t="t"/>
            <a:pathLst>
              <a:path extrusionOk="0" h="951" w="2218">
                <a:moveTo>
                  <a:pt x="96" y="0"/>
                </a:moveTo>
                <a:lnTo>
                  <a:pt x="1" y="285"/>
                </a:lnTo>
                <a:lnTo>
                  <a:pt x="2123" y="950"/>
                </a:lnTo>
                <a:lnTo>
                  <a:pt x="2218" y="665"/>
                </a:lnTo>
                <a:lnTo>
                  <a:pt x="9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09" name="Google Shape;1309;p44"/>
          <p:cNvSpPr/>
          <p:nvPr/>
        </p:nvSpPr>
        <p:spPr>
          <a:xfrm>
            <a:off x="7420725" y="3642729"/>
            <a:ext cx="144511" cy="56208"/>
          </a:xfrm>
          <a:custGeom>
            <a:rect b="b" l="l" r="r" t="t"/>
            <a:pathLst>
              <a:path extrusionOk="0" h="1331" w="3422">
                <a:moveTo>
                  <a:pt x="96" y="0"/>
                </a:moveTo>
                <a:lnTo>
                  <a:pt x="1" y="317"/>
                </a:lnTo>
                <a:lnTo>
                  <a:pt x="3326" y="1330"/>
                </a:lnTo>
                <a:lnTo>
                  <a:pt x="3421" y="1045"/>
                </a:lnTo>
                <a:lnTo>
                  <a:pt x="9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0" name="Google Shape;1310;p44"/>
          <p:cNvSpPr/>
          <p:nvPr/>
        </p:nvSpPr>
        <p:spPr>
          <a:xfrm>
            <a:off x="7396653" y="3664098"/>
            <a:ext cx="167231" cy="64232"/>
          </a:xfrm>
          <a:custGeom>
            <a:rect b="b" l="l" r="r" t="t"/>
            <a:pathLst>
              <a:path extrusionOk="0" h="1521" w="3960">
                <a:moveTo>
                  <a:pt x="96" y="1"/>
                </a:moveTo>
                <a:lnTo>
                  <a:pt x="1" y="318"/>
                </a:lnTo>
                <a:lnTo>
                  <a:pt x="3864" y="1521"/>
                </a:lnTo>
                <a:lnTo>
                  <a:pt x="3959" y="1204"/>
                </a:lnTo>
                <a:lnTo>
                  <a:pt x="9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1" name="Google Shape;1311;p44"/>
          <p:cNvSpPr/>
          <p:nvPr/>
        </p:nvSpPr>
        <p:spPr>
          <a:xfrm>
            <a:off x="7388629" y="3690871"/>
            <a:ext cx="167231" cy="64232"/>
          </a:xfrm>
          <a:custGeom>
            <a:rect b="b" l="l" r="r" t="t"/>
            <a:pathLst>
              <a:path extrusionOk="0" h="1521" w="3960">
                <a:moveTo>
                  <a:pt x="96" y="0"/>
                </a:moveTo>
                <a:lnTo>
                  <a:pt x="1" y="317"/>
                </a:lnTo>
                <a:lnTo>
                  <a:pt x="3864" y="1520"/>
                </a:lnTo>
                <a:lnTo>
                  <a:pt x="3959" y="1235"/>
                </a:lnTo>
                <a:lnTo>
                  <a:pt x="9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2" name="Google Shape;1312;p44"/>
          <p:cNvSpPr/>
          <p:nvPr/>
        </p:nvSpPr>
        <p:spPr>
          <a:xfrm>
            <a:off x="7525035" y="3380601"/>
            <a:ext cx="99029" cy="42821"/>
          </a:xfrm>
          <a:custGeom>
            <a:rect b="b" l="l" r="r" t="t"/>
            <a:pathLst>
              <a:path extrusionOk="0" h="1014" w="2345">
                <a:moveTo>
                  <a:pt x="96" y="0"/>
                </a:moveTo>
                <a:lnTo>
                  <a:pt x="1" y="317"/>
                </a:lnTo>
                <a:lnTo>
                  <a:pt x="2250" y="1013"/>
                </a:lnTo>
                <a:lnTo>
                  <a:pt x="2345" y="697"/>
                </a:lnTo>
                <a:lnTo>
                  <a:pt x="9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3" name="Google Shape;1313;p44"/>
          <p:cNvSpPr/>
          <p:nvPr/>
        </p:nvSpPr>
        <p:spPr>
          <a:xfrm>
            <a:off x="7496951" y="3401971"/>
            <a:ext cx="135136" cy="53548"/>
          </a:xfrm>
          <a:custGeom>
            <a:rect b="b" l="l" r="r" t="t"/>
            <a:pathLst>
              <a:path extrusionOk="0" h="1268" w="3200">
                <a:moveTo>
                  <a:pt x="96" y="1"/>
                </a:moveTo>
                <a:lnTo>
                  <a:pt x="1" y="286"/>
                </a:lnTo>
                <a:lnTo>
                  <a:pt x="3105" y="1268"/>
                </a:lnTo>
                <a:lnTo>
                  <a:pt x="3200" y="951"/>
                </a:lnTo>
                <a:lnTo>
                  <a:pt x="9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4" name="Google Shape;1314;p44"/>
          <p:cNvSpPr/>
          <p:nvPr/>
        </p:nvSpPr>
        <p:spPr>
          <a:xfrm>
            <a:off x="7471571" y="3423381"/>
            <a:ext cx="167188" cy="64232"/>
          </a:xfrm>
          <a:custGeom>
            <a:rect b="b" l="l" r="r" t="t"/>
            <a:pathLst>
              <a:path extrusionOk="0" h="1521" w="3959">
                <a:moveTo>
                  <a:pt x="95" y="0"/>
                </a:moveTo>
                <a:lnTo>
                  <a:pt x="0" y="317"/>
                </a:lnTo>
                <a:lnTo>
                  <a:pt x="3864" y="1521"/>
                </a:lnTo>
                <a:lnTo>
                  <a:pt x="3959" y="1204"/>
                </a:lnTo>
                <a:lnTo>
                  <a:pt x="9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5" name="Google Shape;1315;p44"/>
          <p:cNvSpPr/>
          <p:nvPr/>
        </p:nvSpPr>
        <p:spPr>
          <a:xfrm>
            <a:off x="7463547" y="3450113"/>
            <a:ext cx="168540" cy="64232"/>
          </a:xfrm>
          <a:custGeom>
            <a:rect b="b" l="l" r="r" t="t"/>
            <a:pathLst>
              <a:path extrusionOk="0" h="1521" w="3991">
                <a:moveTo>
                  <a:pt x="127" y="1"/>
                </a:moveTo>
                <a:lnTo>
                  <a:pt x="0" y="318"/>
                </a:lnTo>
                <a:lnTo>
                  <a:pt x="3896" y="1521"/>
                </a:lnTo>
                <a:lnTo>
                  <a:pt x="3991" y="1236"/>
                </a:lnTo>
                <a:lnTo>
                  <a:pt x="12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6" name="Google Shape;1316;p44"/>
          <p:cNvSpPr/>
          <p:nvPr/>
        </p:nvSpPr>
        <p:spPr>
          <a:xfrm>
            <a:off x="7455523" y="3476887"/>
            <a:ext cx="167188" cy="64232"/>
          </a:xfrm>
          <a:custGeom>
            <a:rect b="b" l="l" r="r" t="t"/>
            <a:pathLst>
              <a:path extrusionOk="0" h="1521" w="3959">
                <a:moveTo>
                  <a:pt x="95" y="0"/>
                </a:moveTo>
                <a:lnTo>
                  <a:pt x="0" y="317"/>
                </a:lnTo>
                <a:lnTo>
                  <a:pt x="3864" y="1520"/>
                </a:lnTo>
                <a:lnTo>
                  <a:pt x="3959" y="1235"/>
                </a:lnTo>
                <a:lnTo>
                  <a:pt x="9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7" name="Google Shape;1317;p44"/>
          <p:cNvSpPr/>
          <p:nvPr/>
        </p:nvSpPr>
        <p:spPr>
          <a:xfrm>
            <a:off x="7462195" y="3508984"/>
            <a:ext cx="139148" cy="54857"/>
          </a:xfrm>
          <a:custGeom>
            <a:rect b="b" l="l" r="r" t="t"/>
            <a:pathLst>
              <a:path extrusionOk="0" h="1299" w="3295">
                <a:moveTo>
                  <a:pt x="96" y="0"/>
                </a:moveTo>
                <a:lnTo>
                  <a:pt x="1" y="317"/>
                </a:lnTo>
                <a:lnTo>
                  <a:pt x="3199" y="1299"/>
                </a:lnTo>
                <a:lnTo>
                  <a:pt x="3294" y="1014"/>
                </a:lnTo>
                <a:lnTo>
                  <a:pt x="9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8" name="Google Shape;1318;p44"/>
          <p:cNvSpPr/>
          <p:nvPr/>
        </p:nvSpPr>
        <p:spPr>
          <a:xfrm>
            <a:off x="7475583" y="3542387"/>
            <a:ext cx="90964" cy="40203"/>
          </a:xfrm>
          <a:custGeom>
            <a:rect b="b" l="l" r="r" t="t"/>
            <a:pathLst>
              <a:path extrusionOk="0" h="952" w="2154">
                <a:moveTo>
                  <a:pt x="127" y="1"/>
                </a:moveTo>
                <a:lnTo>
                  <a:pt x="0" y="318"/>
                </a:lnTo>
                <a:lnTo>
                  <a:pt x="2059" y="951"/>
                </a:lnTo>
                <a:lnTo>
                  <a:pt x="2154" y="634"/>
                </a:lnTo>
                <a:lnTo>
                  <a:pt x="12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19" name="Google Shape;1319;p44"/>
          <p:cNvSpPr/>
          <p:nvPr/>
        </p:nvSpPr>
        <p:spPr>
          <a:xfrm>
            <a:off x="4265773" y="2059743"/>
            <a:ext cx="908113" cy="806761"/>
          </a:xfrm>
          <a:custGeom>
            <a:rect b="b" l="l" r="r" t="t"/>
            <a:pathLst>
              <a:path extrusionOk="0" h="19104" w="21504">
                <a:moveTo>
                  <a:pt x="10744" y="1"/>
                </a:moveTo>
                <a:cubicBezTo>
                  <a:pt x="9680" y="1"/>
                  <a:pt x="8598" y="180"/>
                  <a:pt x="7538" y="558"/>
                </a:cubicBezTo>
                <a:cubicBezTo>
                  <a:pt x="2566" y="2363"/>
                  <a:pt x="0" y="7810"/>
                  <a:pt x="1774" y="12751"/>
                </a:cubicBezTo>
                <a:cubicBezTo>
                  <a:pt x="3169" y="16662"/>
                  <a:pt x="6838" y="19104"/>
                  <a:pt x="10761" y="19104"/>
                </a:cubicBezTo>
                <a:cubicBezTo>
                  <a:pt x="11824" y="19104"/>
                  <a:pt x="12906" y="18924"/>
                  <a:pt x="13967" y="18546"/>
                </a:cubicBezTo>
                <a:cubicBezTo>
                  <a:pt x="18939" y="16741"/>
                  <a:pt x="21504" y="11294"/>
                  <a:pt x="19730" y="6354"/>
                </a:cubicBezTo>
                <a:cubicBezTo>
                  <a:pt x="18335" y="2442"/>
                  <a:pt x="14666" y="1"/>
                  <a:pt x="10744" y="1"/>
                </a:cubicBezTo>
                <a:close/>
              </a:path>
            </a:pathLst>
          </a:custGeom>
          <a:solidFill>
            <a:srgbClr val="ACE5F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0" name="Google Shape;1320;p44"/>
          <p:cNvSpPr/>
          <p:nvPr/>
        </p:nvSpPr>
        <p:spPr>
          <a:xfrm>
            <a:off x="4681706" y="2396238"/>
            <a:ext cx="116385" cy="115077"/>
          </a:xfrm>
          <a:custGeom>
            <a:rect b="b" l="l" r="r" t="t"/>
            <a:pathLst>
              <a:path extrusionOk="0" h="2725" w="2756">
                <a:moveTo>
                  <a:pt x="824" y="666"/>
                </a:moveTo>
                <a:cubicBezTo>
                  <a:pt x="982" y="666"/>
                  <a:pt x="1109" y="792"/>
                  <a:pt x="1109" y="982"/>
                </a:cubicBezTo>
                <a:cubicBezTo>
                  <a:pt x="1109" y="1141"/>
                  <a:pt x="982" y="1268"/>
                  <a:pt x="824" y="1268"/>
                </a:cubicBezTo>
                <a:cubicBezTo>
                  <a:pt x="634" y="1268"/>
                  <a:pt x="507" y="1141"/>
                  <a:pt x="507" y="982"/>
                </a:cubicBezTo>
                <a:cubicBezTo>
                  <a:pt x="507" y="792"/>
                  <a:pt x="634" y="666"/>
                  <a:pt x="824" y="666"/>
                </a:cubicBezTo>
                <a:close/>
                <a:moveTo>
                  <a:pt x="1362" y="1"/>
                </a:moveTo>
                <a:cubicBezTo>
                  <a:pt x="602" y="1"/>
                  <a:pt x="1" y="602"/>
                  <a:pt x="1" y="1363"/>
                </a:cubicBezTo>
                <a:cubicBezTo>
                  <a:pt x="1" y="2123"/>
                  <a:pt x="602" y="2724"/>
                  <a:pt x="1362" y="2724"/>
                </a:cubicBezTo>
                <a:cubicBezTo>
                  <a:pt x="2122" y="2724"/>
                  <a:pt x="2724" y="2123"/>
                  <a:pt x="2724" y="1363"/>
                </a:cubicBezTo>
                <a:cubicBezTo>
                  <a:pt x="2756" y="602"/>
                  <a:pt x="2122" y="1"/>
                  <a:pt x="136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1" name="Google Shape;1321;p44"/>
          <p:cNvSpPr/>
          <p:nvPr/>
        </p:nvSpPr>
        <p:spPr>
          <a:xfrm>
            <a:off x="4570722" y="2210295"/>
            <a:ext cx="69553" cy="131504"/>
          </a:xfrm>
          <a:custGeom>
            <a:rect b="b" l="l" r="r" t="t"/>
            <a:pathLst>
              <a:path extrusionOk="0" h="3114" w="1647">
                <a:moveTo>
                  <a:pt x="1211" y="0"/>
                </a:moveTo>
                <a:cubicBezTo>
                  <a:pt x="1034" y="0"/>
                  <a:pt x="871" y="39"/>
                  <a:pt x="728" y="128"/>
                </a:cubicBezTo>
                <a:cubicBezTo>
                  <a:pt x="127" y="477"/>
                  <a:pt x="0" y="1490"/>
                  <a:pt x="380" y="2979"/>
                </a:cubicBezTo>
                <a:cubicBezTo>
                  <a:pt x="380" y="3057"/>
                  <a:pt x="466" y="3114"/>
                  <a:pt x="549" y="3114"/>
                </a:cubicBezTo>
                <a:cubicBezTo>
                  <a:pt x="567" y="3114"/>
                  <a:pt x="585" y="3111"/>
                  <a:pt x="602" y="3105"/>
                </a:cubicBezTo>
                <a:cubicBezTo>
                  <a:pt x="697" y="3074"/>
                  <a:pt x="760" y="2979"/>
                  <a:pt x="728" y="2884"/>
                </a:cubicBezTo>
                <a:cubicBezTo>
                  <a:pt x="412" y="1617"/>
                  <a:pt x="475" y="698"/>
                  <a:pt x="918" y="445"/>
                </a:cubicBezTo>
                <a:cubicBezTo>
                  <a:pt x="1006" y="393"/>
                  <a:pt x="1102" y="369"/>
                  <a:pt x="1209" y="369"/>
                </a:cubicBezTo>
                <a:cubicBezTo>
                  <a:pt x="1296" y="369"/>
                  <a:pt x="1389" y="385"/>
                  <a:pt x="1488" y="413"/>
                </a:cubicBezTo>
                <a:cubicBezTo>
                  <a:pt x="1520" y="287"/>
                  <a:pt x="1552" y="160"/>
                  <a:pt x="1647" y="65"/>
                </a:cubicBezTo>
                <a:cubicBezTo>
                  <a:pt x="1495" y="24"/>
                  <a:pt x="1349" y="0"/>
                  <a:pt x="121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2" name="Google Shape;1322;p44"/>
          <p:cNvSpPr/>
          <p:nvPr/>
        </p:nvSpPr>
        <p:spPr>
          <a:xfrm>
            <a:off x="4609490" y="2254469"/>
            <a:ext cx="298271" cy="442739"/>
          </a:xfrm>
          <a:custGeom>
            <a:rect b="b" l="l" r="r" t="t"/>
            <a:pathLst>
              <a:path extrusionOk="0" h="10484" w="7063">
                <a:moveTo>
                  <a:pt x="2281" y="1"/>
                </a:moveTo>
                <a:cubicBezTo>
                  <a:pt x="2249" y="128"/>
                  <a:pt x="2154" y="223"/>
                  <a:pt x="2059" y="286"/>
                </a:cubicBezTo>
                <a:cubicBezTo>
                  <a:pt x="2946" y="1141"/>
                  <a:pt x="3896" y="2344"/>
                  <a:pt x="4719" y="3769"/>
                </a:cubicBezTo>
                <a:cubicBezTo>
                  <a:pt x="5543" y="5226"/>
                  <a:pt x="6144" y="6683"/>
                  <a:pt x="6398" y="7918"/>
                </a:cubicBezTo>
                <a:cubicBezTo>
                  <a:pt x="6651" y="9026"/>
                  <a:pt x="6556" y="9818"/>
                  <a:pt x="6144" y="10040"/>
                </a:cubicBezTo>
                <a:cubicBezTo>
                  <a:pt x="6061" y="10088"/>
                  <a:pt x="5961" y="10113"/>
                  <a:pt x="5847" y="10113"/>
                </a:cubicBezTo>
                <a:cubicBezTo>
                  <a:pt x="5439" y="10113"/>
                  <a:pt x="4849" y="9803"/>
                  <a:pt x="4181" y="9185"/>
                </a:cubicBezTo>
                <a:cubicBezTo>
                  <a:pt x="3231" y="8361"/>
                  <a:pt x="2281" y="7126"/>
                  <a:pt x="1426" y="5670"/>
                </a:cubicBezTo>
                <a:cubicBezTo>
                  <a:pt x="1046" y="4973"/>
                  <a:pt x="697" y="4276"/>
                  <a:pt x="412" y="3579"/>
                </a:cubicBezTo>
                <a:cubicBezTo>
                  <a:pt x="365" y="3508"/>
                  <a:pt x="299" y="3473"/>
                  <a:pt x="230" y="3473"/>
                </a:cubicBezTo>
                <a:cubicBezTo>
                  <a:pt x="206" y="3473"/>
                  <a:pt x="183" y="3477"/>
                  <a:pt x="159" y="3484"/>
                </a:cubicBezTo>
                <a:cubicBezTo>
                  <a:pt x="64" y="3516"/>
                  <a:pt x="0" y="3643"/>
                  <a:pt x="64" y="3738"/>
                </a:cubicBezTo>
                <a:cubicBezTo>
                  <a:pt x="349" y="4435"/>
                  <a:pt x="697" y="5163"/>
                  <a:pt x="1109" y="5860"/>
                </a:cubicBezTo>
                <a:cubicBezTo>
                  <a:pt x="1964" y="7348"/>
                  <a:pt x="2946" y="8615"/>
                  <a:pt x="3896" y="9470"/>
                </a:cubicBezTo>
                <a:cubicBezTo>
                  <a:pt x="4656" y="10135"/>
                  <a:pt x="5321" y="10483"/>
                  <a:pt x="5859" y="10483"/>
                </a:cubicBezTo>
                <a:cubicBezTo>
                  <a:pt x="6018" y="10483"/>
                  <a:pt x="6176" y="10452"/>
                  <a:pt x="6334" y="10357"/>
                </a:cubicBezTo>
                <a:cubicBezTo>
                  <a:pt x="6904" y="10040"/>
                  <a:pt x="7063" y="9153"/>
                  <a:pt x="6778" y="7823"/>
                </a:cubicBezTo>
                <a:cubicBezTo>
                  <a:pt x="6524" y="6588"/>
                  <a:pt x="5891" y="5068"/>
                  <a:pt x="5036" y="3579"/>
                </a:cubicBezTo>
                <a:cubicBezTo>
                  <a:pt x="4212" y="2123"/>
                  <a:pt x="3231" y="856"/>
                  <a:pt x="228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3" name="Google Shape;1323;p44"/>
          <p:cNvSpPr/>
          <p:nvPr/>
        </p:nvSpPr>
        <p:spPr>
          <a:xfrm>
            <a:off x="4641586" y="2206327"/>
            <a:ext cx="60220" cy="60220"/>
          </a:xfrm>
          <a:custGeom>
            <a:rect b="b" l="l" r="r" t="t"/>
            <a:pathLst>
              <a:path extrusionOk="0" h="1426" w="1426">
                <a:moveTo>
                  <a:pt x="476" y="412"/>
                </a:moveTo>
                <a:cubicBezTo>
                  <a:pt x="571" y="412"/>
                  <a:pt x="634" y="476"/>
                  <a:pt x="634" y="571"/>
                </a:cubicBezTo>
                <a:cubicBezTo>
                  <a:pt x="634" y="666"/>
                  <a:pt x="571" y="729"/>
                  <a:pt x="476" y="729"/>
                </a:cubicBezTo>
                <a:cubicBezTo>
                  <a:pt x="381" y="729"/>
                  <a:pt x="286" y="666"/>
                  <a:pt x="286" y="571"/>
                </a:cubicBezTo>
                <a:cubicBezTo>
                  <a:pt x="286" y="476"/>
                  <a:pt x="381" y="412"/>
                  <a:pt x="476" y="412"/>
                </a:cubicBezTo>
                <a:close/>
                <a:moveTo>
                  <a:pt x="697" y="1"/>
                </a:moveTo>
                <a:cubicBezTo>
                  <a:pt x="317" y="1"/>
                  <a:pt x="0" y="317"/>
                  <a:pt x="0" y="697"/>
                </a:cubicBezTo>
                <a:cubicBezTo>
                  <a:pt x="0" y="1109"/>
                  <a:pt x="317" y="1426"/>
                  <a:pt x="697" y="1426"/>
                </a:cubicBezTo>
                <a:cubicBezTo>
                  <a:pt x="1109" y="1426"/>
                  <a:pt x="1426" y="1109"/>
                  <a:pt x="1426" y="697"/>
                </a:cubicBezTo>
                <a:cubicBezTo>
                  <a:pt x="1426" y="317"/>
                  <a:pt x="1109" y="1"/>
                  <a:pt x="6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4" name="Google Shape;1324;p44"/>
          <p:cNvSpPr/>
          <p:nvPr/>
        </p:nvSpPr>
        <p:spPr>
          <a:xfrm>
            <a:off x="4919762" y="2383865"/>
            <a:ext cx="95017" cy="99367"/>
          </a:xfrm>
          <a:custGeom>
            <a:rect b="b" l="l" r="r" t="t"/>
            <a:pathLst>
              <a:path extrusionOk="0" h="2353" w="2250">
                <a:moveTo>
                  <a:pt x="204" y="1"/>
                </a:moveTo>
                <a:cubicBezTo>
                  <a:pt x="127" y="1"/>
                  <a:pt x="58" y="57"/>
                  <a:pt x="32" y="135"/>
                </a:cubicBezTo>
                <a:cubicBezTo>
                  <a:pt x="1" y="230"/>
                  <a:pt x="64" y="325"/>
                  <a:pt x="159" y="357"/>
                </a:cubicBezTo>
                <a:cubicBezTo>
                  <a:pt x="1236" y="737"/>
                  <a:pt x="1869" y="1180"/>
                  <a:pt x="1869" y="1656"/>
                </a:cubicBezTo>
                <a:cubicBezTo>
                  <a:pt x="1869" y="1782"/>
                  <a:pt x="1837" y="1909"/>
                  <a:pt x="1742" y="2036"/>
                </a:cubicBezTo>
                <a:cubicBezTo>
                  <a:pt x="1837" y="2131"/>
                  <a:pt x="1901" y="2226"/>
                  <a:pt x="1964" y="2352"/>
                </a:cubicBezTo>
                <a:cubicBezTo>
                  <a:pt x="2154" y="2131"/>
                  <a:pt x="2249" y="1909"/>
                  <a:pt x="2249" y="1656"/>
                </a:cubicBezTo>
                <a:cubicBezTo>
                  <a:pt x="2249" y="1022"/>
                  <a:pt x="1552" y="420"/>
                  <a:pt x="254" y="9"/>
                </a:cubicBezTo>
                <a:cubicBezTo>
                  <a:pt x="237" y="3"/>
                  <a:pt x="220" y="1"/>
                  <a:pt x="20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5" name="Google Shape;1325;p44"/>
          <p:cNvSpPr/>
          <p:nvPr/>
        </p:nvSpPr>
        <p:spPr>
          <a:xfrm>
            <a:off x="4463709" y="2357470"/>
            <a:ext cx="470823" cy="191301"/>
          </a:xfrm>
          <a:custGeom>
            <a:rect b="b" l="l" r="r" t="t"/>
            <a:pathLst>
              <a:path extrusionOk="0" h="4530" w="11149">
                <a:moveTo>
                  <a:pt x="6524" y="0"/>
                </a:moveTo>
                <a:cubicBezTo>
                  <a:pt x="3326" y="0"/>
                  <a:pt x="0" y="855"/>
                  <a:pt x="0" y="2281"/>
                </a:cubicBezTo>
                <a:cubicBezTo>
                  <a:pt x="0" y="3706"/>
                  <a:pt x="3326" y="4529"/>
                  <a:pt x="6524" y="4529"/>
                </a:cubicBezTo>
                <a:cubicBezTo>
                  <a:pt x="8203" y="4529"/>
                  <a:pt x="9881" y="4307"/>
                  <a:pt x="11148" y="3896"/>
                </a:cubicBezTo>
                <a:cubicBezTo>
                  <a:pt x="11053" y="3801"/>
                  <a:pt x="11021" y="3674"/>
                  <a:pt x="10990" y="3547"/>
                </a:cubicBezTo>
                <a:cubicBezTo>
                  <a:pt x="9881" y="3927"/>
                  <a:pt x="8361" y="4181"/>
                  <a:pt x="6524" y="4181"/>
                </a:cubicBezTo>
                <a:cubicBezTo>
                  <a:pt x="2914" y="4181"/>
                  <a:pt x="381" y="3167"/>
                  <a:pt x="381" y="2281"/>
                </a:cubicBezTo>
                <a:cubicBezTo>
                  <a:pt x="381" y="1394"/>
                  <a:pt x="2914" y="380"/>
                  <a:pt x="6524" y="380"/>
                </a:cubicBezTo>
                <a:cubicBezTo>
                  <a:pt x="7316" y="380"/>
                  <a:pt x="8076" y="444"/>
                  <a:pt x="8804" y="507"/>
                </a:cubicBezTo>
                <a:cubicBezTo>
                  <a:pt x="8826" y="512"/>
                  <a:pt x="8847" y="515"/>
                  <a:pt x="8867" y="515"/>
                </a:cubicBezTo>
                <a:cubicBezTo>
                  <a:pt x="8961" y="515"/>
                  <a:pt x="9026" y="454"/>
                  <a:pt x="9026" y="349"/>
                </a:cubicBezTo>
                <a:cubicBezTo>
                  <a:pt x="9026" y="254"/>
                  <a:pt x="8963" y="159"/>
                  <a:pt x="8868" y="159"/>
                </a:cubicBezTo>
                <a:cubicBezTo>
                  <a:pt x="8108" y="64"/>
                  <a:pt x="7316" y="0"/>
                  <a:pt x="652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6" name="Google Shape;1326;p44"/>
          <p:cNvSpPr/>
          <p:nvPr/>
        </p:nvSpPr>
        <p:spPr>
          <a:xfrm>
            <a:off x="4935810" y="2468455"/>
            <a:ext cx="60220" cy="60220"/>
          </a:xfrm>
          <a:custGeom>
            <a:rect b="b" l="l" r="r" t="t"/>
            <a:pathLst>
              <a:path extrusionOk="0" h="1426" w="1426">
                <a:moveTo>
                  <a:pt x="476" y="413"/>
                </a:moveTo>
                <a:cubicBezTo>
                  <a:pt x="571" y="413"/>
                  <a:pt x="634" y="476"/>
                  <a:pt x="634" y="571"/>
                </a:cubicBezTo>
                <a:cubicBezTo>
                  <a:pt x="634" y="666"/>
                  <a:pt x="571" y="761"/>
                  <a:pt x="476" y="761"/>
                </a:cubicBezTo>
                <a:cubicBezTo>
                  <a:pt x="381" y="761"/>
                  <a:pt x="286" y="666"/>
                  <a:pt x="286" y="571"/>
                </a:cubicBezTo>
                <a:cubicBezTo>
                  <a:pt x="286" y="476"/>
                  <a:pt x="381" y="413"/>
                  <a:pt x="476" y="413"/>
                </a:cubicBezTo>
                <a:close/>
                <a:moveTo>
                  <a:pt x="697" y="1"/>
                </a:moveTo>
                <a:cubicBezTo>
                  <a:pt x="317" y="1"/>
                  <a:pt x="1" y="318"/>
                  <a:pt x="1" y="729"/>
                </a:cubicBezTo>
                <a:cubicBezTo>
                  <a:pt x="1" y="1109"/>
                  <a:pt x="317" y="1426"/>
                  <a:pt x="697" y="1426"/>
                </a:cubicBezTo>
                <a:cubicBezTo>
                  <a:pt x="1109" y="1426"/>
                  <a:pt x="1426" y="1109"/>
                  <a:pt x="1426" y="729"/>
                </a:cubicBezTo>
                <a:cubicBezTo>
                  <a:pt x="1426" y="318"/>
                  <a:pt x="1109" y="1"/>
                  <a:pt x="6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7" name="Google Shape;1327;p44"/>
          <p:cNvSpPr/>
          <p:nvPr/>
        </p:nvSpPr>
        <p:spPr>
          <a:xfrm>
            <a:off x="4585419" y="2210212"/>
            <a:ext cx="322341" cy="370653"/>
          </a:xfrm>
          <a:custGeom>
            <a:rect b="b" l="l" r="r" t="t"/>
            <a:pathLst>
              <a:path extrusionOk="0" h="8777" w="7633">
                <a:moveTo>
                  <a:pt x="6407" y="0"/>
                </a:moveTo>
                <a:cubicBezTo>
                  <a:pt x="5103" y="0"/>
                  <a:pt x="3098" y="2179"/>
                  <a:pt x="1679" y="4627"/>
                </a:cubicBezTo>
                <a:cubicBezTo>
                  <a:pt x="855" y="6053"/>
                  <a:pt x="285" y="7478"/>
                  <a:pt x="0" y="8681"/>
                </a:cubicBezTo>
                <a:cubicBezTo>
                  <a:pt x="127" y="8681"/>
                  <a:pt x="254" y="8713"/>
                  <a:pt x="349" y="8776"/>
                </a:cubicBezTo>
                <a:cubicBezTo>
                  <a:pt x="634" y="7604"/>
                  <a:pt x="1204" y="6211"/>
                  <a:pt x="1996" y="4817"/>
                </a:cubicBezTo>
                <a:cubicBezTo>
                  <a:pt x="3609" y="2015"/>
                  <a:pt x="5475" y="377"/>
                  <a:pt x="6419" y="377"/>
                </a:cubicBezTo>
                <a:cubicBezTo>
                  <a:pt x="6531" y="377"/>
                  <a:pt x="6630" y="400"/>
                  <a:pt x="6714" y="447"/>
                </a:cubicBezTo>
                <a:cubicBezTo>
                  <a:pt x="7126" y="669"/>
                  <a:pt x="7221" y="1461"/>
                  <a:pt x="6968" y="2601"/>
                </a:cubicBezTo>
                <a:cubicBezTo>
                  <a:pt x="6714" y="3804"/>
                  <a:pt x="6113" y="5261"/>
                  <a:pt x="5289" y="6718"/>
                </a:cubicBezTo>
                <a:cubicBezTo>
                  <a:pt x="4941" y="7319"/>
                  <a:pt x="4561" y="7889"/>
                  <a:pt x="4181" y="8396"/>
                </a:cubicBezTo>
                <a:cubicBezTo>
                  <a:pt x="4117" y="8491"/>
                  <a:pt x="4149" y="8618"/>
                  <a:pt x="4212" y="8681"/>
                </a:cubicBezTo>
                <a:cubicBezTo>
                  <a:pt x="4247" y="8693"/>
                  <a:pt x="4286" y="8700"/>
                  <a:pt x="4323" y="8700"/>
                </a:cubicBezTo>
                <a:cubicBezTo>
                  <a:pt x="4387" y="8700"/>
                  <a:pt x="4446" y="8678"/>
                  <a:pt x="4466" y="8618"/>
                </a:cubicBezTo>
                <a:cubicBezTo>
                  <a:pt x="4877" y="8079"/>
                  <a:pt x="5257" y="7509"/>
                  <a:pt x="5606" y="6908"/>
                </a:cubicBezTo>
                <a:cubicBezTo>
                  <a:pt x="6461" y="5419"/>
                  <a:pt x="7063" y="3931"/>
                  <a:pt x="7348" y="2664"/>
                </a:cubicBezTo>
                <a:cubicBezTo>
                  <a:pt x="7633" y="1334"/>
                  <a:pt x="7474" y="447"/>
                  <a:pt x="6904" y="130"/>
                </a:cubicBezTo>
                <a:cubicBezTo>
                  <a:pt x="6754" y="42"/>
                  <a:pt x="6587" y="0"/>
                  <a:pt x="640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8" name="Google Shape;1328;p44"/>
          <p:cNvSpPr/>
          <p:nvPr/>
        </p:nvSpPr>
        <p:spPr>
          <a:xfrm>
            <a:off x="4580055" y="2627285"/>
            <a:ext cx="141808" cy="69933"/>
          </a:xfrm>
          <a:custGeom>
            <a:rect b="b" l="l" r="r" t="t"/>
            <a:pathLst>
              <a:path extrusionOk="0" h="1656" w="3358">
                <a:moveTo>
                  <a:pt x="3136" y="1"/>
                </a:moveTo>
                <a:cubicBezTo>
                  <a:pt x="3088" y="1"/>
                  <a:pt x="3041" y="24"/>
                  <a:pt x="3009" y="72"/>
                </a:cubicBezTo>
                <a:cubicBezTo>
                  <a:pt x="2217" y="864"/>
                  <a:pt x="1487" y="1285"/>
                  <a:pt x="1001" y="1285"/>
                </a:cubicBezTo>
                <a:cubicBezTo>
                  <a:pt x="885" y="1285"/>
                  <a:pt x="783" y="1261"/>
                  <a:pt x="697" y="1212"/>
                </a:cubicBezTo>
                <a:cubicBezTo>
                  <a:pt x="539" y="1117"/>
                  <a:pt x="412" y="895"/>
                  <a:pt x="349" y="610"/>
                </a:cubicBezTo>
                <a:cubicBezTo>
                  <a:pt x="254" y="642"/>
                  <a:pt x="159" y="674"/>
                  <a:pt x="32" y="674"/>
                </a:cubicBezTo>
                <a:lnTo>
                  <a:pt x="1" y="674"/>
                </a:lnTo>
                <a:cubicBezTo>
                  <a:pt x="64" y="1085"/>
                  <a:pt x="254" y="1370"/>
                  <a:pt x="507" y="1529"/>
                </a:cubicBezTo>
                <a:cubicBezTo>
                  <a:pt x="666" y="1624"/>
                  <a:pt x="824" y="1655"/>
                  <a:pt x="1014" y="1655"/>
                </a:cubicBezTo>
                <a:cubicBezTo>
                  <a:pt x="1616" y="1655"/>
                  <a:pt x="2376" y="1212"/>
                  <a:pt x="3263" y="325"/>
                </a:cubicBezTo>
                <a:cubicBezTo>
                  <a:pt x="3358" y="262"/>
                  <a:pt x="3358" y="135"/>
                  <a:pt x="3263" y="72"/>
                </a:cubicBezTo>
                <a:cubicBezTo>
                  <a:pt x="3231" y="24"/>
                  <a:pt x="3183" y="1"/>
                  <a:pt x="313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29" name="Google Shape;1329;p44"/>
          <p:cNvSpPr/>
          <p:nvPr/>
        </p:nvSpPr>
        <p:spPr>
          <a:xfrm>
            <a:off x="4551971" y="2586152"/>
            <a:ext cx="60220" cy="60220"/>
          </a:xfrm>
          <a:custGeom>
            <a:rect b="b" l="l" r="r" t="t"/>
            <a:pathLst>
              <a:path extrusionOk="0" h="1426" w="1426">
                <a:moveTo>
                  <a:pt x="476" y="412"/>
                </a:moveTo>
                <a:cubicBezTo>
                  <a:pt x="571" y="412"/>
                  <a:pt x="634" y="476"/>
                  <a:pt x="634" y="571"/>
                </a:cubicBezTo>
                <a:cubicBezTo>
                  <a:pt x="634" y="666"/>
                  <a:pt x="571" y="761"/>
                  <a:pt x="476" y="761"/>
                </a:cubicBezTo>
                <a:cubicBezTo>
                  <a:pt x="381" y="761"/>
                  <a:pt x="286" y="666"/>
                  <a:pt x="286" y="571"/>
                </a:cubicBezTo>
                <a:cubicBezTo>
                  <a:pt x="286" y="476"/>
                  <a:pt x="381" y="412"/>
                  <a:pt x="476" y="412"/>
                </a:cubicBezTo>
                <a:close/>
                <a:moveTo>
                  <a:pt x="697" y="1"/>
                </a:moveTo>
                <a:cubicBezTo>
                  <a:pt x="317" y="1"/>
                  <a:pt x="1" y="317"/>
                  <a:pt x="1" y="697"/>
                </a:cubicBezTo>
                <a:cubicBezTo>
                  <a:pt x="1" y="1109"/>
                  <a:pt x="317" y="1426"/>
                  <a:pt x="697" y="1426"/>
                </a:cubicBezTo>
                <a:cubicBezTo>
                  <a:pt x="1109" y="1426"/>
                  <a:pt x="1426" y="1109"/>
                  <a:pt x="1426" y="697"/>
                </a:cubicBezTo>
                <a:cubicBezTo>
                  <a:pt x="1426" y="317"/>
                  <a:pt x="1109" y="1"/>
                  <a:pt x="6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0" name="Google Shape;1330;p44"/>
          <p:cNvSpPr/>
          <p:nvPr/>
        </p:nvSpPr>
        <p:spPr>
          <a:xfrm>
            <a:off x="4317927" y="4140210"/>
            <a:ext cx="805157" cy="805157"/>
          </a:xfrm>
          <a:custGeom>
            <a:rect b="b" l="l" r="r" t="t"/>
            <a:pathLst>
              <a:path extrusionOk="0" h="19066" w="19066">
                <a:moveTo>
                  <a:pt x="9533" y="1"/>
                </a:moveTo>
                <a:cubicBezTo>
                  <a:pt x="4244" y="1"/>
                  <a:pt x="1" y="4276"/>
                  <a:pt x="1" y="9533"/>
                </a:cubicBezTo>
                <a:cubicBezTo>
                  <a:pt x="1" y="14790"/>
                  <a:pt x="4244" y="19066"/>
                  <a:pt x="9533" y="19066"/>
                </a:cubicBezTo>
                <a:cubicBezTo>
                  <a:pt x="14790" y="19066"/>
                  <a:pt x="19065" y="14790"/>
                  <a:pt x="19065" y="9533"/>
                </a:cubicBezTo>
                <a:cubicBezTo>
                  <a:pt x="19065" y="4276"/>
                  <a:pt x="14790" y="1"/>
                  <a:pt x="9533" y="1"/>
                </a:cubicBezTo>
                <a:close/>
              </a:path>
            </a:pathLst>
          </a:custGeom>
          <a:solidFill>
            <a:srgbClr val="D6D6D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1" name="Google Shape;1331;p44"/>
          <p:cNvSpPr/>
          <p:nvPr/>
        </p:nvSpPr>
        <p:spPr>
          <a:xfrm>
            <a:off x="4830147" y="4328814"/>
            <a:ext cx="112416" cy="426649"/>
          </a:xfrm>
          <a:custGeom>
            <a:rect b="b" l="l" r="r" t="t"/>
            <a:pathLst>
              <a:path extrusionOk="0" h="10103" w="2662">
                <a:moveTo>
                  <a:pt x="2154" y="0"/>
                </a:moveTo>
                <a:lnTo>
                  <a:pt x="2154" y="8361"/>
                </a:lnTo>
                <a:cubicBezTo>
                  <a:pt x="2154" y="9058"/>
                  <a:pt x="1584" y="9628"/>
                  <a:pt x="919" y="9628"/>
                </a:cubicBezTo>
                <a:cubicBezTo>
                  <a:pt x="698" y="9628"/>
                  <a:pt x="476" y="9564"/>
                  <a:pt x="286" y="9438"/>
                </a:cubicBezTo>
                <a:cubicBezTo>
                  <a:pt x="254" y="9628"/>
                  <a:pt x="159" y="9754"/>
                  <a:pt x="1" y="9849"/>
                </a:cubicBezTo>
                <a:cubicBezTo>
                  <a:pt x="254" y="10008"/>
                  <a:pt x="571" y="10103"/>
                  <a:pt x="919" y="10103"/>
                </a:cubicBezTo>
                <a:cubicBezTo>
                  <a:pt x="1869" y="10103"/>
                  <a:pt x="2661" y="9343"/>
                  <a:pt x="2661" y="8361"/>
                </a:cubicBezTo>
                <a:lnTo>
                  <a:pt x="266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2" name="Google Shape;1332;p44"/>
          <p:cNvSpPr/>
          <p:nvPr/>
        </p:nvSpPr>
        <p:spPr>
          <a:xfrm>
            <a:off x="4795391" y="4328814"/>
            <a:ext cx="21453" cy="326353"/>
          </a:xfrm>
          <a:custGeom>
            <a:rect b="b" l="l" r="r" t="t"/>
            <a:pathLst>
              <a:path extrusionOk="0" h="7728" w="508">
                <a:moveTo>
                  <a:pt x="0" y="0"/>
                </a:moveTo>
                <a:lnTo>
                  <a:pt x="0" y="7062"/>
                </a:lnTo>
                <a:cubicBezTo>
                  <a:pt x="159" y="7284"/>
                  <a:pt x="317" y="7506"/>
                  <a:pt x="507" y="7728"/>
                </a:cubicBezTo>
                <a:lnTo>
                  <a:pt x="50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3" name="Google Shape;1333;p44"/>
          <p:cNvSpPr/>
          <p:nvPr/>
        </p:nvSpPr>
        <p:spPr>
          <a:xfrm>
            <a:off x="4489132" y="4318086"/>
            <a:ext cx="366472" cy="437376"/>
          </a:xfrm>
          <a:custGeom>
            <a:rect b="b" l="l" r="r" t="t"/>
            <a:pathLst>
              <a:path extrusionOk="0" h="10357" w="8678">
                <a:moveTo>
                  <a:pt x="2407" y="1"/>
                </a:moveTo>
                <a:lnTo>
                  <a:pt x="2407" y="508"/>
                </a:lnTo>
                <a:lnTo>
                  <a:pt x="3009" y="508"/>
                </a:lnTo>
                <a:lnTo>
                  <a:pt x="3009" y="4625"/>
                </a:lnTo>
                <a:lnTo>
                  <a:pt x="349" y="8678"/>
                </a:lnTo>
                <a:cubicBezTo>
                  <a:pt x="64" y="9090"/>
                  <a:pt x="0" y="9533"/>
                  <a:pt x="190" y="9850"/>
                </a:cubicBezTo>
                <a:cubicBezTo>
                  <a:pt x="380" y="10198"/>
                  <a:pt x="760" y="10357"/>
                  <a:pt x="1267" y="10357"/>
                </a:cubicBezTo>
                <a:lnTo>
                  <a:pt x="7411" y="10357"/>
                </a:lnTo>
                <a:cubicBezTo>
                  <a:pt x="7949" y="10357"/>
                  <a:pt x="8329" y="10198"/>
                  <a:pt x="8488" y="9850"/>
                </a:cubicBezTo>
                <a:cubicBezTo>
                  <a:pt x="8678" y="9502"/>
                  <a:pt x="8614" y="9090"/>
                  <a:pt x="8329" y="8678"/>
                </a:cubicBezTo>
                <a:lnTo>
                  <a:pt x="5669" y="4625"/>
                </a:lnTo>
                <a:lnTo>
                  <a:pt x="5669" y="508"/>
                </a:lnTo>
                <a:lnTo>
                  <a:pt x="6271" y="508"/>
                </a:lnTo>
                <a:lnTo>
                  <a:pt x="6271" y="1"/>
                </a:lnTo>
                <a:lnTo>
                  <a:pt x="5162" y="1"/>
                </a:lnTo>
                <a:lnTo>
                  <a:pt x="5162" y="4751"/>
                </a:lnTo>
                <a:lnTo>
                  <a:pt x="7917" y="8932"/>
                </a:lnTo>
                <a:cubicBezTo>
                  <a:pt x="8076" y="9217"/>
                  <a:pt x="8139" y="9438"/>
                  <a:pt x="8044" y="9597"/>
                </a:cubicBezTo>
                <a:cubicBezTo>
                  <a:pt x="7949" y="9755"/>
                  <a:pt x="7727" y="9850"/>
                  <a:pt x="7411" y="9850"/>
                </a:cubicBezTo>
                <a:lnTo>
                  <a:pt x="1267" y="9850"/>
                </a:lnTo>
                <a:cubicBezTo>
                  <a:pt x="950" y="9850"/>
                  <a:pt x="729" y="9755"/>
                  <a:pt x="634" y="9597"/>
                </a:cubicBezTo>
                <a:cubicBezTo>
                  <a:pt x="539" y="9438"/>
                  <a:pt x="602" y="9217"/>
                  <a:pt x="760" y="8932"/>
                </a:cubicBezTo>
                <a:lnTo>
                  <a:pt x="3515" y="4751"/>
                </a:lnTo>
                <a:lnTo>
                  <a:pt x="3515" y="254"/>
                </a:lnTo>
                <a:lnTo>
                  <a:pt x="351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4" name="Google Shape;1334;p44"/>
          <p:cNvSpPr/>
          <p:nvPr/>
        </p:nvSpPr>
        <p:spPr>
          <a:xfrm>
            <a:off x="4652270" y="4498666"/>
            <a:ext cx="28125" cy="28125"/>
          </a:xfrm>
          <a:custGeom>
            <a:rect b="b" l="l" r="r" t="t"/>
            <a:pathLst>
              <a:path extrusionOk="0" h="666" w="666">
                <a:moveTo>
                  <a:pt x="349" y="0"/>
                </a:moveTo>
                <a:cubicBezTo>
                  <a:pt x="159" y="0"/>
                  <a:pt x="1" y="159"/>
                  <a:pt x="1" y="317"/>
                </a:cubicBezTo>
                <a:cubicBezTo>
                  <a:pt x="1" y="507"/>
                  <a:pt x="159" y="665"/>
                  <a:pt x="349" y="665"/>
                </a:cubicBezTo>
                <a:cubicBezTo>
                  <a:pt x="539" y="665"/>
                  <a:pt x="666" y="507"/>
                  <a:pt x="666" y="317"/>
                </a:cubicBezTo>
                <a:cubicBezTo>
                  <a:pt x="666" y="159"/>
                  <a:pt x="539" y="0"/>
                  <a:pt x="34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5" name="Google Shape;1335;p44"/>
          <p:cNvSpPr/>
          <p:nvPr/>
        </p:nvSpPr>
        <p:spPr>
          <a:xfrm>
            <a:off x="4646950" y="4401030"/>
            <a:ext cx="25423" cy="24113"/>
          </a:xfrm>
          <a:custGeom>
            <a:rect b="b" l="l" r="r" t="t"/>
            <a:pathLst>
              <a:path extrusionOk="0" h="571" w="602">
                <a:moveTo>
                  <a:pt x="317" y="0"/>
                </a:moveTo>
                <a:cubicBezTo>
                  <a:pt x="127" y="0"/>
                  <a:pt x="0" y="127"/>
                  <a:pt x="0" y="285"/>
                </a:cubicBezTo>
                <a:cubicBezTo>
                  <a:pt x="0" y="444"/>
                  <a:pt x="127" y="570"/>
                  <a:pt x="317" y="570"/>
                </a:cubicBezTo>
                <a:cubicBezTo>
                  <a:pt x="475" y="570"/>
                  <a:pt x="602" y="444"/>
                  <a:pt x="602" y="285"/>
                </a:cubicBezTo>
                <a:cubicBezTo>
                  <a:pt x="602" y="127"/>
                  <a:pt x="475" y="0"/>
                  <a:pt x="31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6" name="Google Shape;1336;p44"/>
          <p:cNvSpPr/>
          <p:nvPr/>
        </p:nvSpPr>
        <p:spPr>
          <a:xfrm>
            <a:off x="4836862" y="4364922"/>
            <a:ext cx="22761" cy="22761"/>
          </a:xfrm>
          <a:custGeom>
            <a:rect b="b" l="l" r="r" t="t"/>
            <a:pathLst>
              <a:path extrusionOk="0" h="539" w="539">
                <a:moveTo>
                  <a:pt x="285" y="0"/>
                </a:moveTo>
                <a:cubicBezTo>
                  <a:pt x="127" y="0"/>
                  <a:pt x="0" y="127"/>
                  <a:pt x="0" y="285"/>
                </a:cubicBezTo>
                <a:cubicBezTo>
                  <a:pt x="0" y="444"/>
                  <a:pt x="127" y="539"/>
                  <a:pt x="285" y="539"/>
                </a:cubicBezTo>
                <a:cubicBezTo>
                  <a:pt x="412" y="539"/>
                  <a:pt x="539" y="444"/>
                  <a:pt x="539" y="285"/>
                </a:cubicBezTo>
                <a:cubicBezTo>
                  <a:pt x="539" y="127"/>
                  <a:pt x="412" y="0"/>
                  <a:pt x="28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7" name="Google Shape;1337;p44"/>
          <p:cNvSpPr/>
          <p:nvPr/>
        </p:nvSpPr>
        <p:spPr>
          <a:xfrm>
            <a:off x="4662997" y="4441148"/>
            <a:ext cx="40161" cy="40161"/>
          </a:xfrm>
          <a:custGeom>
            <a:rect b="b" l="l" r="r" t="t"/>
            <a:pathLst>
              <a:path extrusionOk="0" h="951" w="951">
                <a:moveTo>
                  <a:pt x="475" y="0"/>
                </a:moveTo>
                <a:cubicBezTo>
                  <a:pt x="222" y="0"/>
                  <a:pt x="0" y="222"/>
                  <a:pt x="0" y="476"/>
                </a:cubicBezTo>
                <a:cubicBezTo>
                  <a:pt x="0" y="729"/>
                  <a:pt x="222" y="951"/>
                  <a:pt x="475" y="951"/>
                </a:cubicBezTo>
                <a:cubicBezTo>
                  <a:pt x="760" y="951"/>
                  <a:pt x="950" y="729"/>
                  <a:pt x="950" y="476"/>
                </a:cubicBezTo>
                <a:cubicBezTo>
                  <a:pt x="950" y="222"/>
                  <a:pt x="760" y="0"/>
                  <a:pt x="47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8" name="Google Shape;1338;p44"/>
          <p:cNvSpPr/>
          <p:nvPr/>
        </p:nvSpPr>
        <p:spPr>
          <a:xfrm>
            <a:off x="4827488" y="4429112"/>
            <a:ext cx="46833" cy="46833"/>
          </a:xfrm>
          <a:custGeom>
            <a:rect b="b" l="l" r="r" t="t"/>
            <a:pathLst>
              <a:path extrusionOk="0" h="1109" w="1109">
                <a:moveTo>
                  <a:pt x="571" y="0"/>
                </a:moveTo>
                <a:cubicBezTo>
                  <a:pt x="254" y="0"/>
                  <a:pt x="0" y="254"/>
                  <a:pt x="0" y="571"/>
                </a:cubicBezTo>
                <a:cubicBezTo>
                  <a:pt x="0" y="856"/>
                  <a:pt x="254" y="1109"/>
                  <a:pt x="571" y="1109"/>
                </a:cubicBezTo>
                <a:cubicBezTo>
                  <a:pt x="856" y="1109"/>
                  <a:pt x="1109" y="856"/>
                  <a:pt x="1109" y="571"/>
                </a:cubicBezTo>
                <a:cubicBezTo>
                  <a:pt x="1109" y="254"/>
                  <a:pt x="856" y="0"/>
                  <a:pt x="57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9" name="Google Shape;1339;p44"/>
          <p:cNvSpPr/>
          <p:nvPr/>
        </p:nvSpPr>
        <p:spPr>
          <a:xfrm>
            <a:off x="4871618" y="4398368"/>
            <a:ext cx="30785" cy="30785"/>
          </a:xfrm>
          <a:custGeom>
            <a:rect b="b" l="l" r="r" t="t"/>
            <a:pathLst>
              <a:path extrusionOk="0" h="729" w="729">
                <a:moveTo>
                  <a:pt x="381" y="0"/>
                </a:moveTo>
                <a:cubicBezTo>
                  <a:pt x="159" y="0"/>
                  <a:pt x="1" y="158"/>
                  <a:pt x="1" y="380"/>
                </a:cubicBezTo>
                <a:cubicBezTo>
                  <a:pt x="1" y="570"/>
                  <a:pt x="159" y="728"/>
                  <a:pt x="381" y="728"/>
                </a:cubicBezTo>
                <a:cubicBezTo>
                  <a:pt x="571" y="728"/>
                  <a:pt x="729" y="570"/>
                  <a:pt x="729" y="380"/>
                </a:cubicBezTo>
                <a:cubicBezTo>
                  <a:pt x="729" y="158"/>
                  <a:pt x="571" y="0"/>
                  <a:pt x="38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0" name="Google Shape;1340;p44"/>
          <p:cNvSpPr/>
          <p:nvPr/>
        </p:nvSpPr>
        <p:spPr>
          <a:xfrm>
            <a:off x="4830147" y="4483927"/>
            <a:ext cx="77619" cy="236784"/>
          </a:xfrm>
          <a:custGeom>
            <a:rect b="b" l="l" r="r" t="t"/>
            <a:pathLst>
              <a:path extrusionOk="0" h="5607" w="1838">
                <a:moveTo>
                  <a:pt x="1109" y="634"/>
                </a:moveTo>
                <a:cubicBezTo>
                  <a:pt x="1363" y="634"/>
                  <a:pt x="1553" y="824"/>
                  <a:pt x="1553" y="1078"/>
                </a:cubicBezTo>
                <a:cubicBezTo>
                  <a:pt x="1553" y="1299"/>
                  <a:pt x="1363" y="1521"/>
                  <a:pt x="1109" y="1521"/>
                </a:cubicBezTo>
                <a:cubicBezTo>
                  <a:pt x="856" y="1521"/>
                  <a:pt x="666" y="1299"/>
                  <a:pt x="666" y="1078"/>
                </a:cubicBezTo>
                <a:cubicBezTo>
                  <a:pt x="666" y="824"/>
                  <a:pt x="856" y="634"/>
                  <a:pt x="1109" y="634"/>
                </a:cubicBezTo>
                <a:close/>
                <a:moveTo>
                  <a:pt x="603" y="1996"/>
                </a:moveTo>
                <a:cubicBezTo>
                  <a:pt x="761" y="1996"/>
                  <a:pt x="888" y="2123"/>
                  <a:pt x="888" y="2281"/>
                </a:cubicBezTo>
                <a:cubicBezTo>
                  <a:pt x="888" y="2439"/>
                  <a:pt x="761" y="2566"/>
                  <a:pt x="603" y="2566"/>
                </a:cubicBezTo>
                <a:cubicBezTo>
                  <a:pt x="444" y="2566"/>
                  <a:pt x="318" y="2439"/>
                  <a:pt x="318" y="2281"/>
                </a:cubicBezTo>
                <a:cubicBezTo>
                  <a:pt x="318" y="2123"/>
                  <a:pt x="444" y="1996"/>
                  <a:pt x="603" y="1996"/>
                </a:cubicBezTo>
                <a:close/>
                <a:moveTo>
                  <a:pt x="1" y="1"/>
                </a:moveTo>
                <a:lnTo>
                  <a:pt x="1" y="4498"/>
                </a:lnTo>
                <a:cubicBezTo>
                  <a:pt x="191" y="4815"/>
                  <a:pt x="318" y="5100"/>
                  <a:pt x="318" y="5258"/>
                </a:cubicBezTo>
                <a:lnTo>
                  <a:pt x="318" y="5385"/>
                </a:lnTo>
                <a:cubicBezTo>
                  <a:pt x="476" y="5511"/>
                  <a:pt x="698" y="5606"/>
                  <a:pt x="919" y="5606"/>
                </a:cubicBezTo>
                <a:cubicBezTo>
                  <a:pt x="1426" y="5606"/>
                  <a:pt x="1838" y="5195"/>
                  <a:pt x="1838" y="4688"/>
                </a:cubicBezTo>
                <a:lnTo>
                  <a:pt x="1838"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1" name="Google Shape;1341;p44"/>
          <p:cNvSpPr/>
          <p:nvPr/>
        </p:nvSpPr>
        <p:spPr>
          <a:xfrm>
            <a:off x="4537275" y="4550822"/>
            <a:ext cx="271539" cy="172552"/>
          </a:xfrm>
          <a:custGeom>
            <a:rect b="b" l="l" r="r" t="t"/>
            <a:pathLst>
              <a:path extrusionOk="0" h="4086" w="6430">
                <a:moveTo>
                  <a:pt x="3009" y="349"/>
                </a:moveTo>
                <a:cubicBezTo>
                  <a:pt x="3167" y="349"/>
                  <a:pt x="3294" y="507"/>
                  <a:pt x="3294" y="665"/>
                </a:cubicBezTo>
                <a:cubicBezTo>
                  <a:pt x="3294" y="824"/>
                  <a:pt x="3167" y="950"/>
                  <a:pt x="3009" y="950"/>
                </a:cubicBezTo>
                <a:cubicBezTo>
                  <a:pt x="2819" y="950"/>
                  <a:pt x="2692" y="824"/>
                  <a:pt x="2692" y="665"/>
                </a:cubicBezTo>
                <a:cubicBezTo>
                  <a:pt x="2692" y="507"/>
                  <a:pt x="2819" y="349"/>
                  <a:pt x="3009" y="349"/>
                </a:cubicBezTo>
                <a:close/>
                <a:moveTo>
                  <a:pt x="3801" y="1299"/>
                </a:moveTo>
                <a:cubicBezTo>
                  <a:pt x="3991" y="1299"/>
                  <a:pt x="4149" y="1457"/>
                  <a:pt x="4149" y="1647"/>
                </a:cubicBezTo>
                <a:cubicBezTo>
                  <a:pt x="4149" y="1837"/>
                  <a:pt x="3991" y="1995"/>
                  <a:pt x="3801" y="1995"/>
                </a:cubicBezTo>
                <a:cubicBezTo>
                  <a:pt x="3611" y="1995"/>
                  <a:pt x="3452" y="1837"/>
                  <a:pt x="3452" y="1647"/>
                </a:cubicBezTo>
                <a:cubicBezTo>
                  <a:pt x="3452" y="1457"/>
                  <a:pt x="3611" y="1299"/>
                  <a:pt x="3801" y="1299"/>
                </a:cubicBezTo>
                <a:close/>
                <a:moveTo>
                  <a:pt x="2629" y="2185"/>
                </a:moveTo>
                <a:cubicBezTo>
                  <a:pt x="2914" y="2185"/>
                  <a:pt x="3167" y="2407"/>
                  <a:pt x="3167" y="2724"/>
                </a:cubicBezTo>
                <a:cubicBezTo>
                  <a:pt x="3167" y="3009"/>
                  <a:pt x="2914" y="3262"/>
                  <a:pt x="2629" y="3262"/>
                </a:cubicBezTo>
                <a:cubicBezTo>
                  <a:pt x="2312" y="3262"/>
                  <a:pt x="2090" y="3009"/>
                  <a:pt x="2090" y="2724"/>
                </a:cubicBezTo>
                <a:cubicBezTo>
                  <a:pt x="2090" y="2407"/>
                  <a:pt x="2312" y="2185"/>
                  <a:pt x="2629" y="2185"/>
                </a:cubicBezTo>
                <a:close/>
                <a:moveTo>
                  <a:pt x="2407" y="0"/>
                </a:moveTo>
                <a:lnTo>
                  <a:pt x="349" y="3104"/>
                </a:lnTo>
                <a:cubicBezTo>
                  <a:pt x="0" y="3642"/>
                  <a:pt x="222" y="4086"/>
                  <a:pt x="887" y="4086"/>
                </a:cubicBezTo>
                <a:lnTo>
                  <a:pt x="5511" y="4086"/>
                </a:lnTo>
                <a:cubicBezTo>
                  <a:pt x="6176" y="4086"/>
                  <a:pt x="6429" y="3642"/>
                  <a:pt x="6049" y="3104"/>
                </a:cubicBezTo>
                <a:lnTo>
                  <a:pt x="4022"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2" name="Google Shape;1342;p44"/>
          <p:cNvSpPr/>
          <p:nvPr/>
        </p:nvSpPr>
        <p:spPr>
          <a:xfrm>
            <a:off x="4260408" y="3092670"/>
            <a:ext cx="920192" cy="805875"/>
          </a:xfrm>
          <a:custGeom>
            <a:rect b="b" l="l" r="r" t="t"/>
            <a:pathLst>
              <a:path extrusionOk="0" h="19083" w="21790">
                <a:moveTo>
                  <a:pt x="10891" y="0"/>
                </a:moveTo>
                <a:cubicBezTo>
                  <a:pt x="9405" y="0"/>
                  <a:pt x="7899" y="350"/>
                  <a:pt x="6493" y="1086"/>
                </a:cubicBezTo>
                <a:cubicBezTo>
                  <a:pt x="1806" y="3524"/>
                  <a:pt x="1" y="9288"/>
                  <a:pt x="2439" y="13944"/>
                </a:cubicBezTo>
                <a:cubicBezTo>
                  <a:pt x="4119" y="17215"/>
                  <a:pt x="7435" y="19083"/>
                  <a:pt x="10879" y="19083"/>
                </a:cubicBezTo>
                <a:cubicBezTo>
                  <a:pt x="12368" y="19083"/>
                  <a:pt x="13882" y="18733"/>
                  <a:pt x="15297" y="17997"/>
                </a:cubicBezTo>
                <a:cubicBezTo>
                  <a:pt x="19952" y="15559"/>
                  <a:pt x="21789" y="9795"/>
                  <a:pt x="19351" y="5140"/>
                </a:cubicBezTo>
                <a:cubicBezTo>
                  <a:pt x="17648" y="1868"/>
                  <a:pt x="14326" y="0"/>
                  <a:pt x="10891" y="0"/>
                </a:cubicBezTo>
                <a:close/>
              </a:path>
            </a:pathLst>
          </a:custGeom>
          <a:solidFill>
            <a:srgbClr val="BF360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3" name="Google Shape;1343;p44"/>
          <p:cNvSpPr/>
          <p:nvPr/>
        </p:nvSpPr>
        <p:spPr>
          <a:xfrm>
            <a:off x="4814099" y="3316367"/>
            <a:ext cx="45524" cy="69595"/>
          </a:xfrm>
          <a:custGeom>
            <a:rect b="b" l="l" r="r" t="t"/>
            <a:pathLst>
              <a:path extrusionOk="0" h="1648" w="1078">
                <a:moveTo>
                  <a:pt x="191" y="1"/>
                </a:moveTo>
                <a:lnTo>
                  <a:pt x="1" y="128"/>
                </a:lnTo>
                <a:lnTo>
                  <a:pt x="888" y="1648"/>
                </a:lnTo>
                <a:lnTo>
                  <a:pt x="1078" y="1521"/>
                </a:lnTo>
                <a:lnTo>
                  <a:pt x="1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4" name="Google Shape;1344;p44"/>
          <p:cNvSpPr/>
          <p:nvPr/>
        </p:nvSpPr>
        <p:spPr>
          <a:xfrm>
            <a:off x="4701765" y="3316367"/>
            <a:ext cx="45524" cy="69595"/>
          </a:xfrm>
          <a:custGeom>
            <a:rect b="b" l="l" r="r" t="t"/>
            <a:pathLst>
              <a:path extrusionOk="0" h="1648" w="1078">
                <a:moveTo>
                  <a:pt x="887" y="1"/>
                </a:moveTo>
                <a:lnTo>
                  <a:pt x="1" y="1521"/>
                </a:lnTo>
                <a:lnTo>
                  <a:pt x="222" y="1648"/>
                </a:lnTo>
                <a:lnTo>
                  <a:pt x="1077" y="128"/>
                </a:lnTo>
                <a:lnTo>
                  <a:pt x="88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5" name="Google Shape;1345;p44"/>
          <p:cNvSpPr/>
          <p:nvPr/>
        </p:nvSpPr>
        <p:spPr>
          <a:xfrm>
            <a:off x="4743237" y="3503620"/>
            <a:ext cx="74916" cy="9417"/>
          </a:xfrm>
          <a:custGeom>
            <a:rect b="b" l="l" r="r" t="t"/>
            <a:pathLst>
              <a:path extrusionOk="0" h="223" w="1774">
                <a:moveTo>
                  <a:pt x="0" y="1"/>
                </a:moveTo>
                <a:lnTo>
                  <a:pt x="0" y="222"/>
                </a:lnTo>
                <a:lnTo>
                  <a:pt x="1774" y="222"/>
                </a:lnTo>
                <a:lnTo>
                  <a:pt x="177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6" name="Google Shape;1346;p44"/>
          <p:cNvSpPr/>
          <p:nvPr/>
        </p:nvSpPr>
        <p:spPr>
          <a:xfrm>
            <a:off x="4701765" y="3570515"/>
            <a:ext cx="45524" cy="69553"/>
          </a:xfrm>
          <a:custGeom>
            <a:rect b="b" l="l" r="r" t="t"/>
            <a:pathLst>
              <a:path extrusionOk="0" h="1647" w="1078">
                <a:moveTo>
                  <a:pt x="191" y="0"/>
                </a:moveTo>
                <a:lnTo>
                  <a:pt x="1" y="127"/>
                </a:lnTo>
                <a:lnTo>
                  <a:pt x="887" y="1647"/>
                </a:lnTo>
                <a:lnTo>
                  <a:pt x="1077" y="1552"/>
                </a:lnTo>
                <a:lnTo>
                  <a:pt x="19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7" name="Google Shape;1347;p44"/>
          <p:cNvSpPr/>
          <p:nvPr/>
        </p:nvSpPr>
        <p:spPr>
          <a:xfrm>
            <a:off x="4648258" y="3475537"/>
            <a:ext cx="45524" cy="69595"/>
          </a:xfrm>
          <a:custGeom>
            <a:rect b="b" l="l" r="r" t="t"/>
            <a:pathLst>
              <a:path extrusionOk="0" h="1648" w="1078">
                <a:moveTo>
                  <a:pt x="888" y="1"/>
                </a:moveTo>
                <a:lnTo>
                  <a:pt x="1" y="1552"/>
                </a:lnTo>
                <a:lnTo>
                  <a:pt x="191" y="1647"/>
                </a:lnTo>
                <a:lnTo>
                  <a:pt x="1078" y="127"/>
                </a:lnTo>
                <a:lnTo>
                  <a:pt x="888"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8" name="Google Shape;1348;p44"/>
          <p:cNvSpPr/>
          <p:nvPr/>
        </p:nvSpPr>
        <p:spPr>
          <a:xfrm>
            <a:off x="4535925" y="3475537"/>
            <a:ext cx="45524" cy="69595"/>
          </a:xfrm>
          <a:custGeom>
            <a:rect b="b" l="l" r="r" t="t"/>
            <a:pathLst>
              <a:path extrusionOk="0" h="1648" w="1078">
                <a:moveTo>
                  <a:pt x="222" y="1"/>
                </a:moveTo>
                <a:lnTo>
                  <a:pt x="1" y="127"/>
                </a:lnTo>
                <a:lnTo>
                  <a:pt x="887" y="1647"/>
                </a:lnTo>
                <a:lnTo>
                  <a:pt x="1077" y="1521"/>
                </a:lnTo>
                <a:lnTo>
                  <a:pt x="222"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49" name="Google Shape;1349;p44"/>
          <p:cNvSpPr/>
          <p:nvPr/>
        </p:nvSpPr>
        <p:spPr>
          <a:xfrm>
            <a:off x="4641586" y="3353827"/>
            <a:ext cx="61572" cy="60220"/>
          </a:xfrm>
          <a:custGeom>
            <a:rect b="b" l="l" r="r" t="t"/>
            <a:pathLst>
              <a:path extrusionOk="0" h="1426" w="1458">
                <a:moveTo>
                  <a:pt x="476" y="412"/>
                </a:moveTo>
                <a:cubicBezTo>
                  <a:pt x="571" y="412"/>
                  <a:pt x="634" y="476"/>
                  <a:pt x="634" y="571"/>
                </a:cubicBezTo>
                <a:cubicBezTo>
                  <a:pt x="634" y="666"/>
                  <a:pt x="571" y="761"/>
                  <a:pt x="476" y="761"/>
                </a:cubicBezTo>
                <a:cubicBezTo>
                  <a:pt x="381" y="761"/>
                  <a:pt x="317" y="666"/>
                  <a:pt x="317" y="571"/>
                </a:cubicBezTo>
                <a:cubicBezTo>
                  <a:pt x="317" y="476"/>
                  <a:pt x="381" y="412"/>
                  <a:pt x="476" y="412"/>
                </a:cubicBezTo>
                <a:close/>
                <a:moveTo>
                  <a:pt x="729" y="1"/>
                </a:moveTo>
                <a:cubicBezTo>
                  <a:pt x="317" y="1"/>
                  <a:pt x="0" y="317"/>
                  <a:pt x="0" y="729"/>
                </a:cubicBezTo>
                <a:cubicBezTo>
                  <a:pt x="0" y="1109"/>
                  <a:pt x="317" y="1426"/>
                  <a:pt x="729" y="1426"/>
                </a:cubicBezTo>
                <a:cubicBezTo>
                  <a:pt x="1109" y="1426"/>
                  <a:pt x="1457" y="1109"/>
                  <a:pt x="1457" y="729"/>
                </a:cubicBezTo>
                <a:cubicBezTo>
                  <a:pt x="1457" y="317"/>
                  <a:pt x="1109"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0" name="Google Shape;1350;p44"/>
          <p:cNvSpPr/>
          <p:nvPr/>
        </p:nvSpPr>
        <p:spPr>
          <a:xfrm>
            <a:off x="4807427" y="3447453"/>
            <a:ext cx="61572" cy="60220"/>
          </a:xfrm>
          <a:custGeom>
            <a:rect b="b" l="l" r="r" t="t"/>
            <a:pathLst>
              <a:path extrusionOk="0" h="1426" w="1458">
                <a:moveTo>
                  <a:pt x="475" y="412"/>
                </a:moveTo>
                <a:cubicBezTo>
                  <a:pt x="570" y="412"/>
                  <a:pt x="665" y="476"/>
                  <a:pt x="665" y="571"/>
                </a:cubicBezTo>
                <a:cubicBezTo>
                  <a:pt x="665" y="666"/>
                  <a:pt x="570" y="761"/>
                  <a:pt x="475" y="761"/>
                </a:cubicBezTo>
                <a:cubicBezTo>
                  <a:pt x="380" y="761"/>
                  <a:pt x="317" y="666"/>
                  <a:pt x="317" y="571"/>
                </a:cubicBezTo>
                <a:cubicBezTo>
                  <a:pt x="317" y="476"/>
                  <a:pt x="380" y="412"/>
                  <a:pt x="475" y="412"/>
                </a:cubicBezTo>
                <a:close/>
                <a:moveTo>
                  <a:pt x="729" y="1"/>
                </a:moveTo>
                <a:cubicBezTo>
                  <a:pt x="317" y="1"/>
                  <a:pt x="0" y="317"/>
                  <a:pt x="0" y="729"/>
                </a:cubicBezTo>
                <a:cubicBezTo>
                  <a:pt x="0" y="1109"/>
                  <a:pt x="317" y="1426"/>
                  <a:pt x="729" y="1426"/>
                </a:cubicBezTo>
                <a:cubicBezTo>
                  <a:pt x="1141" y="1426"/>
                  <a:pt x="1457" y="1109"/>
                  <a:pt x="1457" y="729"/>
                </a:cubicBezTo>
                <a:cubicBezTo>
                  <a:pt x="1457" y="317"/>
                  <a:pt x="1141"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1" name="Google Shape;1351;p44"/>
          <p:cNvSpPr/>
          <p:nvPr/>
        </p:nvSpPr>
        <p:spPr>
          <a:xfrm>
            <a:off x="4858231" y="3352518"/>
            <a:ext cx="61572" cy="61529"/>
          </a:xfrm>
          <a:custGeom>
            <a:rect b="b" l="l" r="r" t="t"/>
            <a:pathLst>
              <a:path extrusionOk="0" h="1457" w="1458">
                <a:moveTo>
                  <a:pt x="476" y="412"/>
                </a:moveTo>
                <a:cubicBezTo>
                  <a:pt x="571" y="412"/>
                  <a:pt x="634" y="507"/>
                  <a:pt x="634" y="602"/>
                </a:cubicBezTo>
                <a:cubicBezTo>
                  <a:pt x="634" y="697"/>
                  <a:pt x="571" y="760"/>
                  <a:pt x="476" y="760"/>
                </a:cubicBezTo>
                <a:cubicBezTo>
                  <a:pt x="381" y="760"/>
                  <a:pt x="318" y="697"/>
                  <a:pt x="318" y="602"/>
                </a:cubicBezTo>
                <a:cubicBezTo>
                  <a:pt x="318" y="507"/>
                  <a:pt x="381" y="412"/>
                  <a:pt x="476" y="412"/>
                </a:cubicBezTo>
                <a:close/>
                <a:moveTo>
                  <a:pt x="729" y="0"/>
                </a:moveTo>
                <a:cubicBezTo>
                  <a:pt x="318" y="0"/>
                  <a:pt x="1" y="317"/>
                  <a:pt x="1" y="728"/>
                </a:cubicBezTo>
                <a:cubicBezTo>
                  <a:pt x="1" y="1140"/>
                  <a:pt x="318" y="1457"/>
                  <a:pt x="729" y="1457"/>
                </a:cubicBezTo>
                <a:cubicBezTo>
                  <a:pt x="1109" y="1457"/>
                  <a:pt x="1458" y="1140"/>
                  <a:pt x="1458" y="728"/>
                </a:cubicBezTo>
                <a:cubicBezTo>
                  <a:pt x="1458" y="317"/>
                  <a:pt x="1141" y="0"/>
                  <a:pt x="72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2" name="Google Shape;1352;p44"/>
          <p:cNvSpPr/>
          <p:nvPr/>
        </p:nvSpPr>
        <p:spPr>
          <a:xfrm>
            <a:off x="4641586" y="3543740"/>
            <a:ext cx="61572" cy="61572"/>
          </a:xfrm>
          <a:custGeom>
            <a:rect b="b" l="l" r="r" t="t"/>
            <a:pathLst>
              <a:path extrusionOk="0" h="1458" w="1458">
                <a:moveTo>
                  <a:pt x="476" y="412"/>
                </a:moveTo>
                <a:cubicBezTo>
                  <a:pt x="571" y="412"/>
                  <a:pt x="634" y="507"/>
                  <a:pt x="634" y="602"/>
                </a:cubicBezTo>
                <a:cubicBezTo>
                  <a:pt x="634" y="697"/>
                  <a:pt x="571" y="761"/>
                  <a:pt x="476" y="761"/>
                </a:cubicBezTo>
                <a:cubicBezTo>
                  <a:pt x="381" y="761"/>
                  <a:pt x="317" y="697"/>
                  <a:pt x="317" y="602"/>
                </a:cubicBezTo>
                <a:cubicBezTo>
                  <a:pt x="317" y="507"/>
                  <a:pt x="381" y="412"/>
                  <a:pt x="476" y="412"/>
                </a:cubicBezTo>
                <a:close/>
                <a:moveTo>
                  <a:pt x="729" y="1"/>
                </a:moveTo>
                <a:cubicBezTo>
                  <a:pt x="317" y="1"/>
                  <a:pt x="0" y="317"/>
                  <a:pt x="0" y="729"/>
                </a:cubicBezTo>
                <a:cubicBezTo>
                  <a:pt x="0" y="1141"/>
                  <a:pt x="317" y="1457"/>
                  <a:pt x="729" y="1457"/>
                </a:cubicBezTo>
                <a:cubicBezTo>
                  <a:pt x="1109" y="1457"/>
                  <a:pt x="1457" y="1141"/>
                  <a:pt x="1457" y="729"/>
                </a:cubicBezTo>
                <a:cubicBezTo>
                  <a:pt x="1457" y="317"/>
                  <a:pt x="1109"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3" name="Google Shape;1353;p44"/>
          <p:cNvSpPr/>
          <p:nvPr/>
        </p:nvSpPr>
        <p:spPr>
          <a:xfrm>
            <a:off x="4527901" y="3543740"/>
            <a:ext cx="61572" cy="61572"/>
          </a:xfrm>
          <a:custGeom>
            <a:rect b="b" l="l" r="r" t="t"/>
            <a:pathLst>
              <a:path extrusionOk="0" h="1458" w="1458">
                <a:moveTo>
                  <a:pt x="476" y="412"/>
                </a:moveTo>
                <a:cubicBezTo>
                  <a:pt x="571" y="412"/>
                  <a:pt x="634" y="507"/>
                  <a:pt x="634" y="602"/>
                </a:cubicBezTo>
                <a:cubicBezTo>
                  <a:pt x="634" y="697"/>
                  <a:pt x="571" y="761"/>
                  <a:pt x="476" y="761"/>
                </a:cubicBezTo>
                <a:cubicBezTo>
                  <a:pt x="381" y="761"/>
                  <a:pt x="286" y="697"/>
                  <a:pt x="286" y="602"/>
                </a:cubicBezTo>
                <a:cubicBezTo>
                  <a:pt x="286" y="507"/>
                  <a:pt x="381" y="412"/>
                  <a:pt x="476" y="412"/>
                </a:cubicBezTo>
                <a:close/>
                <a:moveTo>
                  <a:pt x="729" y="1"/>
                </a:moveTo>
                <a:cubicBezTo>
                  <a:pt x="317" y="1"/>
                  <a:pt x="1" y="317"/>
                  <a:pt x="1" y="729"/>
                </a:cubicBezTo>
                <a:cubicBezTo>
                  <a:pt x="1" y="1141"/>
                  <a:pt x="317" y="1457"/>
                  <a:pt x="729" y="1457"/>
                </a:cubicBezTo>
                <a:cubicBezTo>
                  <a:pt x="1109" y="1457"/>
                  <a:pt x="1457" y="1141"/>
                  <a:pt x="1457" y="729"/>
                </a:cubicBezTo>
                <a:cubicBezTo>
                  <a:pt x="1457" y="317"/>
                  <a:pt x="1109"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4" name="Google Shape;1354;p44"/>
          <p:cNvSpPr/>
          <p:nvPr/>
        </p:nvSpPr>
        <p:spPr>
          <a:xfrm>
            <a:off x="4695093" y="3447453"/>
            <a:ext cx="60220" cy="60220"/>
          </a:xfrm>
          <a:custGeom>
            <a:rect b="b" l="l" r="r" t="t"/>
            <a:pathLst>
              <a:path extrusionOk="0" h="1426" w="1426">
                <a:moveTo>
                  <a:pt x="475" y="412"/>
                </a:moveTo>
                <a:cubicBezTo>
                  <a:pt x="570" y="412"/>
                  <a:pt x="634" y="476"/>
                  <a:pt x="634" y="571"/>
                </a:cubicBezTo>
                <a:cubicBezTo>
                  <a:pt x="634" y="666"/>
                  <a:pt x="570" y="761"/>
                  <a:pt x="475" y="761"/>
                </a:cubicBezTo>
                <a:cubicBezTo>
                  <a:pt x="380" y="761"/>
                  <a:pt x="285" y="666"/>
                  <a:pt x="285" y="571"/>
                </a:cubicBezTo>
                <a:cubicBezTo>
                  <a:pt x="285" y="476"/>
                  <a:pt x="380" y="412"/>
                  <a:pt x="475" y="412"/>
                </a:cubicBezTo>
                <a:close/>
                <a:moveTo>
                  <a:pt x="729" y="1"/>
                </a:moveTo>
                <a:cubicBezTo>
                  <a:pt x="317" y="1"/>
                  <a:pt x="0" y="317"/>
                  <a:pt x="0" y="729"/>
                </a:cubicBezTo>
                <a:cubicBezTo>
                  <a:pt x="0" y="1109"/>
                  <a:pt x="317" y="1426"/>
                  <a:pt x="729" y="1426"/>
                </a:cubicBezTo>
                <a:cubicBezTo>
                  <a:pt x="1109" y="1426"/>
                  <a:pt x="1425" y="1109"/>
                  <a:pt x="1425" y="729"/>
                </a:cubicBezTo>
                <a:cubicBezTo>
                  <a:pt x="1425" y="317"/>
                  <a:pt x="1109"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5" name="Google Shape;1355;p44"/>
          <p:cNvSpPr/>
          <p:nvPr/>
        </p:nvSpPr>
        <p:spPr>
          <a:xfrm>
            <a:off x="4527901" y="3352518"/>
            <a:ext cx="61572" cy="61529"/>
          </a:xfrm>
          <a:custGeom>
            <a:rect b="b" l="l" r="r" t="t"/>
            <a:pathLst>
              <a:path extrusionOk="0" h="1457" w="1458">
                <a:moveTo>
                  <a:pt x="507" y="412"/>
                </a:moveTo>
                <a:cubicBezTo>
                  <a:pt x="602" y="412"/>
                  <a:pt x="666" y="507"/>
                  <a:pt x="666" y="602"/>
                </a:cubicBezTo>
                <a:cubicBezTo>
                  <a:pt x="666" y="697"/>
                  <a:pt x="602" y="760"/>
                  <a:pt x="507" y="760"/>
                </a:cubicBezTo>
                <a:cubicBezTo>
                  <a:pt x="412" y="760"/>
                  <a:pt x="317" y="697"/>
                  <a:pt x="317" y="602"/>
                </a:cubicBezTo>
                <a:cubicBezTo>
                  <a:pt x="317" y="507"/>
                  <a:pt x="412" y="412"/>
                  <a:pt x="507" y="412"/>
                </a:cubicBezTo>
                <a:close/>
                <a:moveTo>
                  <a:pt x="729" y="0"/>
                </a:moveTo>
                <a:cubicBezTo>
                  <a:pt x="349" y="0"/>
                  <a:pt x="1" y="317"/>
                  <a:pt x="1" y="728"/>
                </a:cubicBezTo>
                <a:cubicBezTo>
                  <a:pt x="1" y="1140"/>
                  <a:pt x="349" y="1457"/>
                  <a:pt x="729" y="1457"/>
                </a:cubicBezTo>
                <a:cubicBezTo>
                  <a:pt x="1141" y="1457"/>
                  <a:pt x="1457" y="1140"/>
                  <a:pt x="1457" y="728"/>
                </a:cubicBezTo>
                <a:cubicBezTo>
                  <a:pt x="1457" y="317"/>
                  <a:pt x="1141" y="0"/>
                  <a:pt x="72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6" name="Google Shape;1356;p44"/>
          <p:cNvSpPr/>
          <p:nvPr/>
        </p:nvSpPr>
        <p:spPr>
          <a:xfrm>
            <a:off x="4598806" y="3373886"/>
            <a:ext cx="34797" cy="18792"/>
          </a:xfrm>
          <a:custGeom>
            <a:rect b="b" l="l" r="r" t="t"/>
            <a:pathLst>
              <a:path extrusionOk="0" h="445" w="824">
                <a:moveTo>
                  <a:pt x="0" y="1"/>
                </a:moveTo>
                <a:cubicBezTo>
                  <a:pt x="0" y="64"/>
                  <a:pt x="0" y="127"/>
                  <a:pt x="0" y="222"/>
                </a:cubicBezTo>
                <a:cubicBezTo>
                  <a:pt x="0" y="286"/>
                  <a:pt x="0" y="381"/>
                  <a:pt x="0" y="444"/>
                </a:cubicBezTo>
                <a:lnTo>
                  <a:pt x="792" y="444"/>
                </a:lnTo>
                <a:cubicBezTo>
                  <a:pt x="792" y="381"/>
                  <a:pt x="792" y="317"/>
                  <a:pt x="792" y="254"/>
                </a:cubicBezTo>
                <a:cubicBezTo>
                  <a:pt x="792" y="159"/>
                  <a:pt x="792" y="64"/>
                  <a:pt x="82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7" name="Google Shape;1357;p44"/>
          <p:cNvSpPr/>
          <p:nvPr/>
        </p:nvSpPr>
        <p:spPr>
          <a:xfrm>
            <a:off x="4596103" y="3563799"/>
            <a:ext cx="37500" cy="18792"/>
          </a:xfrm>
          <a:custGeom>
            <a:rect b="b" l="l" r="r" t="t"/>
            <a:pathLst>
              <a:path extrusionOk="0" h="445" w="888">
                <a:moveTo>
                  <a:pt x="1" y="1"/>
                </a:moveTo>
                <a:cubicBezTo>
                  <a:pt x="32" y="64"/>
                  <a:pt x="64" y="159"/>
                  <a:pt x="64" y="254"/>
                </a:cubicBezTo>
                <a:cubicBezTo>
                  <a:pt x="64" y="317"/>
                  <a:pt x="32" y="381"/>
                  <a:pt x="32" y="444"/>
                </a:cubicBezTo>
                <a:lnTo>
                  <a:pt x="856" y="444"/>
                </a:lnTo>
                <a:cubicBezTo>
                  <a:pt x="856" y="381"/>
                  <a:pt x="856" y="317"/>
                  <a:pt x="856" y="254"/>
                </a:cubicBezTo>
                <a:cubicBezTo>
                  <a:pt x="856" y="159"/>
                  <a:pt x="856" y="64"/>
                  <a:pt x="88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8" name="Google Shape;1358;p44"/>
          <p:cNvSpPr/>
          <p:nvPr/>
        </p:nvSpPr>
        <p:spPr>
          <a:xfrm>
            <a:off x="4764647" y="3468864"/>
            <a:ext cx="34797" cy="18751"/>
          </a:xfrm>
          <a:custGeom>
            <a:rect b="b" l="l" r="r" t="t"/>
            <a:pathLst>
              <a:path extrusionOk="0" h="444" w="824">
                <a:moveTo>
                  <a:pt x="0" y="0"/>
                </a:moveTo>
                <a:cubicBezTo>
                  <a:pt x="0" y="64"/>
                  <a:pt x="32" y="127"/>
                  <a:pt x="32" y="222"/>
                </a:cubicBezTo>
                <a:cubicBezTo>
                  <a:pt x="32" y="285"/>
                  <a:pt x="0" y="380"/>
                  <a:pt x="0" y="444"/>
                </a:cubicBezTo>
                <a:lnTo>
                  <a:pt x="823" y="444"/>
                </a:lnTo>
                <a:cubicBezTo>
                  <a:pt x="792" y="380"/>
                  <a:pt x="792" y="285"/>
                  <a:pt x="792" y="222"/>
                </a:cubicBezTo>
                <a:cubicBezTo>
                  <a:pt x="792" y="127"/>
                  <a:pt x="792" y="64"/>
                  <a:pt x="82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59" name="Google Shape;1359;p44"/>
          <p:cNvSpPr/>
          <p:nvPr/>
        </p:nvSpPr>
        <p:spPr>
          <a:xfrm>
            <a:off x="4847548" y="3412697"/>
            <a:ext cx="32137" cy="34797"/>
          </a:xfrm>
          <a:custGeom>
            <a:rect b="b" l="l" r="r" t="t"/>
            <a:pathLst>
              <a:path extrusionOk="0" h="824" w="761">
                <a:moveTo>
                  <a:pt x="349" y="0"/>
                </a:moveTo>
                <a:lnTo>
                  <a:pt x="1" y="602"/>
                </a:lnTo>
                <a:cubicBezTo>
                  <a:pt x="159" y="665"/>
                  <a:pt x="317" y="729"/>
                  <a:pt x="412" y="824"/>
                </a:cubicBezTo>
                <a:lnTo>
                  <a:pt x="761" y="222"/>
                </a:lnTo>
                <a:cubicBezTo>
                  <a:pt x="602" y="190"/>
                  <a:pt x="444" y="127"/>
                  <a:pt x="34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0" name="Google Shape;1360;p44"/>
          <p:cNvSpPr/>
          <p:nvPr/>
        </p:nvSpPr>
        <p:spPr>
          <a:xfrm>
            <a:off x="4681706" y="3412697"/>
            <a:ext cx="32137" cy="36149"/>
          </a:xfrm>
          <a:custGeom>
            <a:rect b="b" l="l" r="r" t="t"/>
            <a:pathLst>
              <a:path extrusionOk="0" h="856" w="761">
                <a:moveTo>
                  <a:pt x="412" y="0"/>
                </a:moveTo>
                <a:cubicBezTo>
                  <a:pt x="317" y="127"/>
                  <a:pt x="159" y="190"/>
                  <a:pt x="1" y="253"/>
                </a:cubicBezTo>
                <a:lnTo>
                  <a:pt x="349" y="855"/>
                </a:lnTo>
                <a:cubicBezTo>
                  <a:pt x="476" y="760"/>
                  <a:pt x="602" y="665"/>
                  <a:pt x="761" y="602"/>
                </a:cubicBezTo>
                <a:lnTo>
                  <a:pt x="412"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1" name="Google Shape;1361;p44"/>
          <p:cNvSpPr/>
          <p:nvPr/>
        </p:nvSpPr>
        <p:spPr>
          <a:xfrm>
            <a:off x="4680353" y="3506281"/>
            <a:ext cx="34840" cy="37500"/>
          </a:xfrm>
          <a:custGeom>
            <a:rect b="b" l="l" r="r" t="t"/>
            <a:pathLst>
              <a:path extrusionOk="0" h="888" w="825">
                <a:moveTo>
                  <a:pt x="413" y="1"/>
                </a:moveTo>
                <a:lnTo>
                  <a:pt x="1" y="666"/>
                </a:lnTo>
                <a:cubicBezTo>
                  <a:pt x="191" y="729"/>
                  <a:pt x="318" y="793"/>
                  <a:pt x="444" y="888"/>
                </a:cubicBezTo>
                <a:lnTo>
                  <a:pt x="824" y="254"/>
                </a:lnTo>
                <a:cubicBezTo>
                  <a:pt x="666" y="191"/>
                  <a:pt x="508" y="128"/>
                  <a:pt x="41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2" name="Google Shape;1362;p44"/>
          <p:cNvSpPr/>
          <p:nvPr/>
        </p:nvSpPr>
        <p:spPr>
          <a:xfrm>
            <a:off x="4681706" y="3277600"/>
            <a:ext cx="197975" cy="76268"/>
          </a:xfrm>
          <a:custGeom>
            <a:rect b="b" l="l" r="r" t="t"/>
            <a:pathLst>
              <a:path extrusionOk="0" h="1806" w="4688">
                <a:moveTo>
                  <a:pt x="1046" y="1"/>
                </a:moveTo>
                <a:cubicBezTo>
                  <a:pt x="951" y="1"/>
                  <a:pt x="887" y="64"/>
                  <a:pt x="856" y="127"/>
                </a:cubicBezTo>
                <a:lnTo>
                  <a:pt x="1" y="1584"/>
                </a:lnTo>
                <a:cubicBezTo>
                  <a:pt x="159" y="1647"/>
                  <a:pt x="286" y="1711"/>
                  <a:pt x="412" y="1806"/>
                </a:cubicBezTo>
                <a:lnTo>
                  <a:pt x="1172" y="476"/>
                </a:lnTo>
                <a:lnTo>
                  <a:pt x="3516" y="476"/>
                </a:lnTo>
                <a:lnTo>
                  <a:pt x="4276" y="1774"/>
                </a:lnTo>
                <a:cubicBezTo>
                  <a:pt x="4371" y="1679"/>
                  <a:pt x="4529" y="1616"/>
                  <a:pt x="4688" y="1584"/>
                </a:cubicBezTo>
                <a:lnTo>
                  <a:pt x="3833" y="127"/>
                </a:lnTo>
                <a:cubicBezTo>
                  <a:pt x="3801" y="64"/>
                  <a:pt x="3738" y="1"/>
                  <a:pt x="364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3" name="Google Shape;1363;p44"/>
          <p:cNvSpPr/>
          <p:nvPr/>
        </p:nvSpPr>
        <p:spPr>
          <a:xfrm>
            <a:off x="4494452" y="3277853"/>
            <a:ext cx="54899" cy="76013"/>
          </a:xfrm>
          <a:custGeom>
            <a:rect b="b" l="l" r="r" t="t"/>
            <a:pathLst>
              <a:path extrusionOk="0" h="1800" w="1300">
                <a:moveTo>
                  <a:pt x="244" y="1"/>
                </a:moveTo>
                <a:cubicBezTo>
                  <a:pt x="215" y="1"/>
                  <a:pt x="186" y="9"/>
                  <a:pt x="159" y="26"/>
                </a:cubicBezTo>
                <a:cubicBezTo>
                  <a:pt x="33" y="90"/>
                  <a:pt x="1" y="248"/>
                  <a:pt x="64" y="343"/>
                </a:cubicBezTo>
                <a:lnTo>
                  <a:pt x="888" y="1800"/>
                </a:lnTo>
                <a:cubicBezTo>
                  <a:pt x="1014" y="1673"/>
                  <a:pt x="1141" y="1610"/>
                  <a:pt x="1299" y="1578"/>
                </a:cubicBezTo>
                <a:lnTo>
                  <a:pt x="444" y="121"/>
                </a:lnTo>
                <a:cubicBezTo>
                  <a:pt x="399" y="53"/>
                  <a:pt x="320" y="1"/>
                  <a:pt x="24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4" name="Google Shape;1364;p44"/>
          <p:cNvSpPr/>
          <p:nvPr/>
        </p:nvSpPr>
        <p:spPr>
          <a:xfrm>
            <a:off x="4927786" y="3373886"/>
            <a:ext cx="82981" cy="18792"/>
          </a:xfrm>
          <a:custGeom>
            <a:rect b="b" l="l" r="r" t="t"/>
            <a:pathLst>
              <a:path extrusionOk="0" h="445" w="1965">
                <a:moveTo>
                  <a:pt x="1" y="1"/>
                </a:moveTo>
                <a:cubicBezTo>
                  <a:pt x="32" y="64"/>
                  <a:pt x="32" y="127"/>
                  <a:pt x="32" y="222"/>
                </a:cubicBezTo>
                <a:cubicBezTo>
                  <a:pt x="32" y="286"/>
                  <a:pt x="32" y="381"/>
                  <a:pt x="1" y="444"/>
                </a:cubicBezTo>
                <a:lnTo>
                  <a:pt x="1742" y="444"/>
                </a:lnTo>
                <a:cubicBezTo>
                  <a:pt x="1869" y="444"/>
                  <a:pt x="1964" y="349"/>
                  <a:pt x="1964" y="222"/>
                </a:cubicBezTo>
                <a:cubicBezTo>
                  <a:pt x="1964" y="96"/>
                  <a:pt x="1869" y="1"/>
                  <a:pt x="174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5" name="Google Shape;1365;p44"/>
          <p:cNvSpPr/>
          <p:nvPr/>
        </p:nvSpPr>
        <p:spPr>
          <a:xfrm>
            <a:off x="4846195" y="3697545"/>
            <a:ext cx="54899" cy="76268"/>
          </a:xfrm>
          <a:custGeom>
            <a:rect b="b" l="l" r="r" t="t"/>
            <a:pathLst>
              <a:path extrusionOk="0" h="1806" w="1300">
                <a:moveTo>
                  <a:pt x="381" y="1"/>
                </a:moveTo>
                <a:cubicBezTo>
                  <a:pt x="286" y="96"/>
                  <a:pt x="128" y="191"/>
                  <a:pt x="1" y="222"/>
                </a:cubicBezTo>
                <a:lnTo>
                  <a:pt x="824" y="1679"/>
                </a:lnTo>
                <a:cubicBezTo>
                  <a:pt x="888" y="1774"/>
                  <a:pt x="951" y="1806"/>
                  <a:pt x="1046" y="1806"/>
                </a:cubicBezTo>
                <a:cubicBezTo>
                  <a:pt x="1078" y="1806"/>
                  <a:pt x="1109" y="1806"/>
                  <a:pt x="1141" y="1774"/>
                </a:cubicBezTo>
                <a:cubicBezTo>
                  <a:pt x="1268" y="1711"/>
                  <a:pt x="1299" y="1552"/>
                  <a:pt x="1236" y="1457"/>
                </a:cubicBezTo>
                <a:lnTo>
                  <a:pt x="38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6" name="Google Shape;1366;p44"/>
          <p:cNvSpPr/>
          <p:nvPr/>
        </p:nvSpPr>
        <p:spPr>
          <a:xfrm>
            <a:off x="4847548" y="3507632"/>
            <a:ext cx="54857" cy="131124"/>
          </a:xfrm>
          <a:custGeom>
            <a:rect b="b" l="l" r="r" t="t"/>
            <a:pathLst>
              <a:path extrusionOk="0" h="3105" w="1299">
                <a:moveTo>
                  <a:pt x="412" y="1"/>
                </a:moveTo>
                <a:cubicBezTo>
                  <a:pt x="286" y="127"/>
                  <a:pt x="127" y="191"/>
                  <a:pt x="1" y="222"/>
                </a:cubicBezTo>
                <a:lnTo>
                  <a:pt x="761" y="1552"/>
                </a:lnTo>
                <a:lnTo>
                  <a:pt x="1" y="2851"/>
                </a:lnTo>
                <a:cubicBezTo>
                  <a:pt x="159" y="2914"/>
                  <a:pt x="286" y="2977"/>
                  <a:pt x="412" y="3104"/>
                </a:cubicBezTo>
                <a:lnTo>
                  <a:pt x="1204" y="1742"/>
                </a:lnTo>
                <a:cubicBezTo>
                  <a:pt x="1267" y="1647"/>
                  <a:pt x="1299" y="1552"/>
                  <a:pt x="1236" y="1457"/>
                </a:cubicBezTo>
                <a:lnTo>
                  <a:pt x="412"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7" name="Google Shape;1367;p44"/>
          <p:cNvSpPr/>
          <p:nvPr/>
        </p:nvSpPr>
        <p:spPr>
          <a:xfrm>
            <a:off x="4494452" y="3412698"/>
            <a:ext cx="54899" cy="131081"/>
          </a:xfrm>
          <a:custGeom>
            <a:rect b="b" l="l" r="r" t="t"/>
            <a:pathLst>
              <a:path extrusionOk="0" h="3104" w="1300">
                <a:moveTo>
                  <a:pt x="888" y="0"/>
                </a:moveTo>
                <a:lnTo>
                  <a:pt x="64" y="1425"/>
                </a:lnTo>
                <a:cubicBezTo>
                  <a:pt x="1" y="1520"/>
                  <a:pt x="1" y="1584"/>
                  <a:pt x="64" y="1679"/>
                </a:cubicBezTo>
                <a:lnTo>
                  <a:pt x="888" y="3104"/>
                </a:lnTo>
                <a:cubicBezTo>
                  <a:pt x="1014" y="3009"/>
                  <a:pt x="1141" y="2945"/>
                  <a:pt x="1299" y="2882"/>
                </a:cubicBezTo>
                <a:lnTo>
                  <a:pt x="508" y="1552"/>
                </a:lnTo>
                <a:lnTo>
                  <a:pt x="1299" y="222"/>
                </a:lnTo>
                <a:cubicBezTo>
                  <a:pt x="1141" y="190"/>
                  <a:pt x="983" y="95"/>
                  <a:pt x="88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8" name="Google Shape;1368;p44"/>
          <p:cNvSpPr/>
          <p:nvPr/>
        </p:nvSpPr>
        <p:spPr>
          <a:xfrm>
            <a:off x="4681706" y="3603919"/>
            <a:ext cx="116385" cy="74959"/>
          </a:xfrm>
          <a:custGeom>
            <a:rect b="b" l="l" r="r" t="t"/>
            <a:pathLst>
              <a:path extrusionOk="0" h="1775" w="2756">
                <a:moveTo>
                  <a:pt x="444" y="1"/>
                </a:moveTo>
                <a:cubicBezTo>
                  <a:pt x="317" y="96"/>
                  <a:pt x="159" y="191"/>
                  <a:pt x="1" y="222"/>
                </a:cubicBezTo>
                <a:lnTo>
                  <a:pt x="824" y="1648"/>
                </a:lnTo>
                <a:cubicBezTo>
                  <a:pt x="887" y="1711"/>
                  <a:pt x="951" y="1774"/>
                  <a:pt x="1046" y="1774"/>
                </a:cubicBezTo>
                <a:lnTo>
                  <a:pt x="2756" y="1774"/>
                </a:lnTo>
                <a:cubicBezTo>
                  <a:pt x="2724" y="1679"/>
                  <a:pt x="2724" y="1584"/>
                  <a:pt x="2724" y="1489"/>
                </a:cubicBezTo>
                <a:cubicBezTo>
                  <a:pt x="2724" y="1426"/>
                  <a:pt x="2724" y="1363"/>
                  <a:pt x="2724" y="1299"/>
                </a:cubicBezTo>
                <a:lnTo>
                  <a:pt x="1172" y="1299"/>
                </a:lnTo>
                <a:lnTo>
                  <a:pt x="44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69" name="Google Shape;1369;p44"/>
          <p:cNvSpPr/>
          <p:nvPr/>
        </p:nvSpPr>
        <p:spPr>
          <a:xfrm>
            <a:off x="4494453" y="3603919"/>
            <a:ext cx="53548" cy="73649"/>
          </a:xfrm>
          <a:custGeom>
            <a:rect b="b" l="l" r="r" t="t"/>
            <a:pathLst>
              <a:path extrusionOk="0" h="1744" w="1268">
                <a:moveTo>
                  <a:pt x="856" y="1"/>
                </a:moveTo>
                <a:lnTo>
                  <a:pt x="64" y="1394"/>
                </a:lnTo>
                <a:cubicBezTo>
                  <a:pt x="1" y="1521"/>
                  <a:pt x="33" y="1648"/>
                  <a:pt x="128" y="1711"/>
                </a:cubicBezTo>
                <a:cubicBezTo>
                  <a:pt x="172" y="1733"/>
                  <a:pt x="217" y="1744"/>
                  <a:pt x="259" y="1744"/>
                </a:cubicBezTo>
                <a:cubicBezTo>
                  <a:pt x="336" y="1744"/>
                  <a:pt x="403" y="1709"/>
                  <a:pt x="444" y="1648"/>
                </a:cubicBezTo>
                <a:lnTo>
                  <a:pt x="1268" y="222"/>
                </a:lnTo>
                <a:cubicBezTo>
                  <a:pt x="1109" y="191"/>
                  <a:pt x="983" y="96"/>
                  <a:pt x="85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0" name="Google Shape;1370;p44"/>
          <p:cNvSpPr/>
          <p:nvPr/>
        </p:nvSpPr>
        <p:spPr>
          <a:xfrm>
            <a:off x="4806075" y="3636015"/>
            <a:ext cx="61572" cy="61572"/>
          </a:xfrm>
          <a:custGeom>
            <a:rect b="b" l="l" r="r" t="t"/>
            <a:pathLst>
              <a:path extrusionOk="0" h="1458" w="1458">
                <a:moveTo>
                  <a:pt x="476" y="444"/>
                </a:moveTo>
                <a:cubicBezTo>
                  <a:pt x="571" y="444"/>
                  <a:pt x="634" y="508"/>
                  <a:pt x="634" y="603"/>
                </a:cubicBezTo>
                <a:cubicBezTo>
                  <a:pt x="634" y="698"/>
                  <a:pt x="571" y="761"/>
                  <a:pt x="476" y="761"/>
                </a:cubicBezTo>
                <a:cubicBezTo>
                  <a:pt x="381" y="761"/>
                  <a:pt x="286" y="698"/>
                  <a:pt x="286" y="603"/>
                </a:cubicBezTo>
                <a:cubicBezTo>
                  <a:pt x="286" y="508"/>
                  <a:pt x="381" y="444"/>
                  <a:pt x="476" y="444"/>
                </a:cubicBezTo>
                <a:close/>
                <a:moveTo>
                  <a:pt x="729" y="1"/>
                </a:moveTo>
                <a:cubicBezTo>
                  <a:pt x="317" y="1"/>
                  <a:pt x="1" y="349"/>
                  <a:pt x="1" y="729"/>
                </a:cubicBezTo>
                <a:cubicBezTo>
                  <a:pt x="1" y="1141"/>
                  <a:pt x="317" y="1458"/>
                  <a:pt x="729" y="1458"/>
                </a:cubicBezTo>
                <a:cubicBezTo>
                  <a:pt x="1109" y="1458"/>
                  <a:pt x="1458" y="1141"/>
                  <a:pt x="1458" y="729"/>
                </a:cubicBezTo>
                <a:cubicBezTo>
                  <a:pt x="1458" y="349"/>
                  <a:pt x="1109" y="1"/>
                  <a:pt x="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1" name="Google Shape;1371;p44"/>
          <p:cNvSpPr/>
          <p:nvPr/>
        </p:nvSpPr>
        <p:spPr>
          <a:xfrm>
            <a:off x="7123840" y="2060545"/>
            <a:ext cx="806467" cy="805157"/>
          </a:xfrm>
          <a:custGeom>
            <a:rect b="b" l="l" r="r" t="t"/>
            <a:pathLst>
              <a:path extrusionOk="0" h="19066" w="19097">
                <a:moveTo>
                  <a:pt x="9533" y="1"/>
                </a:moveTo>
                <a:cubicBezTo>
                  <a:pt x="4276" y="1"/>
                  <a:pt x="0" y="4244"/>
                  <a:pt x="0" y="9533"/>
                </a:cubicBezTo>
                <a:cubicBezTo>
                  <a:pt x="0" y="14790"/>
                  <a:pt x="4276" y="19066"/>
                  <a:pt x="9533" y="19066"/>
                </a:cubicBezTo>
                <a:cubicBezTo>
                  <a:pt x="14821" y="19066"/>
                  <a:pt x="19097" y="14790"/>
                  <a:pt x="19097" y="9533"/>
                </a:cubicBezTo>
                <a:cubicBezTo>
                  <a:pt x="19097" y="4244"/>
                  <a:pt x="14821" y="1"/>
                  <a:pt x="9533" y="1"/>
                </a:cubicBezTo>
                <a:close/>
              </a:path>
            </a:pathLst>
          </a:custGeom>
          <a:solidFill>
            <a:srgbClr val="D99E8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2" name="Google Shape;1372;p44"/>
          <p:cNvSpPr/>
          <p:nvPr/>
        </p:nvSpPr>
        <p:spPr>
          <a:xfrm>
            <a:off x="7398005" y="2576818"/>
            <a:ext cx="53548" cy="180576"/>
          </a:xfrm>
          <a:custGeom>
            <a:rect b="b" l="l" r="r" t="t"/>
            <a:pathLst>
              <a:path extrusionOk="0" h="4276" w="1268">
                <a:moveTo>
                  <a:pt x="792" y="0"/>
                </a:moveTo>
                <a:lnTo>
                  <a:pt x="0" y="4180"/>
                </a:lnTo>
                <a:lnTo>
                  <a:pt x="475" y="4275"/>
                </a:lnTo>
                <a:lnTo>
                  <a:pt x="126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3" name="Google Shape;1373;p44"/>
          <p:cNvSpPr/>
          <p:nvPr/>
        </p:nvSpPr>
        <p:spPr>
          <a:xfrm>
            <a:off x="7603965" y="2576818"/>
            <a:ext cx="53548" cy="180576"/>
          </a:xfrm>
          <a:custGeom>
            <a:rect b="b" l="l" r="r" t="t"/>
            <a:pathLst>
              <a:path extrusionOk="0" h="4276" w="1268">
                <a:moveTo>
                  <a:pt x="0" y="0"/>
                </a:moveTo>
                <a:lnTo>
                  <a:pt x="792" y="4275"/>
                </a:lnTo>
                <a:lnTo>
                  <a:pt x="1267" y="4180"/>
                </a:lnTo>
                <a:lnTo>
                  <a:pt x="50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4" name="Google Shape;1374;p44"/>
          <p:cNvSpPr/>
          <p:nvPr/>
        </p:nvSpPr>
        <p:spPr>
          <a:xfrm>
            <a:off x="7517011" y="2576818"/>
            <a:ext cx="21453" cy="187248"/>
          </a:xfrm>
          <a:custGeom>
            <a:rect b="b" l="l" r="r" t="t"/>
            <a:pathLst>
              <a:path extrusionOk="0" h="4434" w="508">
                <a:moveTo>
                  <a:pt x="1" y="0"/>
                </a:moveTo>
                <a:lnTo>
                  <a:pt x="1" y="4434"/>
                </a:lnTo>
                <a:lnTo>
                  <a:pt x="508" y="4434"/>
                </a:lnTo>
                <a:lnTo>
                  <a:pt x="50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5" name="Google Shape;1375;p44"/>
          <p:cNvSpPr/>
          <p:nvPr/>
        </p:nvSpPr>
        <p:spPr>
          <a:xfrm>
            <a:off x="7290991" y="2271869"/>
            <a:ext cx="474835" cy="314317"/>
          </a:xfrm>
          <a:custGeom>
            <a:rect b="b" l="l" r="r" t="t"/>
            <a:pathLst>
              <a:path extrusionOk="0" h="7443" w="11244">
                <a:moveTo>
                  <a:pt x="10800" y="444"/>
                </a:moveTo>
                <a:lnTo>
                  <a:pt x="10800" y="6999"/>
                </a:lnTo>
                <a:lnTo>
                  <a:pt x="413" y="6999"/>
                </a:lnTo>
                <a:lnTo>
                  <a:pt x="413" y="444"/>
                </a:lnTo>
                <a:close/>
                <a:moveTo>
                  <a:pt x="1" y="1"/>
                </a:moveTo>
                <a:lnTo>
                  <a:pt x="1" y="7443"/>
                </a:lnTo>
                <a:lnTo>
                  <a:pt x="11243" y="7443"/>
                </a:lnTo>
                <a:lnTo>
                  <a:pt x="11243"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6" name="Google Shape;1376;p44"/>
          <p:cNvSpPr/>
          <p:nvPr/>
        </p:nvSpPr>
        <p:spPr>
          <a:xfrm>
            <a:off x="7389981" y="2578128"/>
            <a:ext cx="276860" cy="24113"/>
          </a:xfrm>
          <a:custGeom>
            <a:rect b="b" l="l" r="r" t="t"/>
            <a:pathLst>
              <a:path extrusionOk="0" h="571" w="6556">
                <a:moveTo>
                  <a:pt x="0" y="1"/>
                </a:moveTo>
                <a:lnTo>
                  <a:pt x="0" y="571"/>
                </a:lnTo>
                <a:lnTo>
                  <a:pt x="6556" y="571"/>
                </a:lnTo>
                <a:lnTo>
                  <a:pt x="655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7" name="Google Shape;1377;p44"/>
          <p:cNvSpPr/>
          <p:nvPr/>
        </p:nvSpPr>
        <p:spPr>
          <a:xfrm>
            <a:off x="7428748" y="2650343"/>
            <a:ext cx="199325" cy="17441"/>
          </a:xfrm>
          <a:custGeom>
            <a:rect b="b" l="l" r="r" t="t"/>
            <a:pathLst>
              <a:path extrusionOk="0" h="413" w="4720">
                <a:moveTo>
                  <a:pt x="1" y="1"/>
                </a:moveTo>
                <a:lnTo>
                  <a:pt x="1" y="413"/>
                </a:lnTo>
                <a:lnTo>
                  <a:pt x="4720" y="413"/>
                </a:lnTo>
                <a:lnTo>
                  <a:pt x="4720"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8" name="Google Shape;1378;p44"/>
          <p:cNvSpPr/>
          <p:nvPr/>
        </p:nvSpPr>
        <p:spPr>
          <a:xfrm>
            <a:off x="7335122" y="2341423"/>
            <a:ext cx="82981" cy="46664"/>
          </a:xfrm>
          <a:custGeom>
            <a:rect b="b" l="l" r="r" t="t"/>
            <a:pathLst>
              <a:path extrusionOk="0" h="1105" w="1965">
                <a:moveTo>
                  <a:pt x="1" y="0"/>
                </a:moveTo>
                <a:lnTo>
                  <a:pt x="1" y="0"/>
                </a:lnTo>
                <a:cubicBezTo>
                  <a:pt x="159" y="254"/>
                  <a:pt x="349" y="760"/>
                  <a:pt x="856" y="982"/>
                </a:cubicBezTo>
                <a:cubicBezTo>
                  <a:pt x="1048" y="1066"/>
                  <a:pt x="1222" y="1105"/>
                  <a:pt x="1370" y="1105"/>
                </a:cubicBezTo>
                <a:cubicBezTo>
                  <a:pt x="1614" y="1105"/>
                  <a:pt x="1791" y="1001"/>
                  <a:pt x="1869" y="824"/>
                </a:cubicBezTo>
                <a:cubicBezTo>
                  <a:pt x="1964" y="570"/>
                  <a:pt x="1901" y="254"/>
                  <a:pt x="1553" y="95"/>
                </a:cubicBezTo>
                <a:cubicBezTo>
                  <a:pt x="1464" y="57"/>
                  <a:pt x="1381" y="42"/>
                  <a:pt x="1301" y="42"/>
                </a:cubicBezTo>
                <a:cubicBezTo>
                  <a:pt x="1059" y="42"/>
                  <a:pt x="841" y="174"/>
                  <a:pt x="558" y="174"/>
                </a:cubicBezTo>
                <a:cubicBezTo>
                  <a:pt x="398" y="174"/>
                  <a:pt x="218" y="132"/>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79" name="Google Shape;1379;p44"/>
          <p:cNvSpPr/>
          <p:nvPr/>
        </p:nvSpPr>
        <p:spPr>
          <a:xfrm>
            <a:off x="7416712" y="2372168"/>
            <a:ext cx="56208" cy="37500"/>
          </a:xfrm>
          <a:custGeom>
            <a:rect b="b" l="l" r="r" t="t"/>
            <a:pathLst>
              <a:path extrusionOk="0" h="888" w="1331">
                <a:moveTo>
                  <a:pt x="159" y="1"/>
                </a:moveTo>
                <a:lnTo>
                  <a:pt x="1" y="317"/>
                </a:lnTo>
                <a:cubicBezTo>
                  <a:pt x="191" y="412"/>
                  <a:pt x="698" y="666"/>
                  <a:pt x="1141" y="887"/>
                </a:cubicBezTo>
                <a:lnTo>
                  <a:pt x="1331" y="476"/>
                </a:lnTo>
                <a:cubicBezTo>
                  <a:pt x="856" y="286"/>
                  <a:pt x="349" y="96"/>
                  <a:pt x="15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80" name="Google Shape;1380;p44"/>
          <p:cNvSpPr/>
          <p:nvPr/>
        </p:nvSpPr>
        <p:spPr>
          <a:xfrm>
            <a:off x="7470219" y="2394930"/>
            <a:ext cx="247468" cy="117019"/>
          </a:xfrm>
          <a:custGeom>
            <a:rect b="b" l="l" r="r" t="t"/>
            <a:pathLst>
              <a:path extrusionOk="0" h="2771" w="5860">
                <a:moveTo>
                  <a:pt x="191" y="0"/>
                </a:moveTo>
                <a:lnTo>
                  <a:pt x="1" y="412"/>
                </a:lnTo>
                <a:cubicBezTo>
                  <a:pt x="286" y="570"/>
                  <a:pt x="539" y="697"/>
                  <a:pt x="666" y="728"/>
                </a:cubicBezTo>
                <a:cubicBezTo>
                  <a:pt x="3696" y="2098"/>
                  <a:pt x="5440" y="2770"/>
                  <a:pt x="5748" y="2770"/>
                </a:cubicBezTo>
                <a:cubicBezTo>
                  <a:pt x="5775" y="2770"/>
                  <a:pt x="5791" y="2765"/>
                  <a:pt x="5796" y="2755"/>
                </a:cubicBezTo>
                <a:cubicBezTo>
                  <a:pt x="5859" y="2629"/>
                  <a:pt x="4149" y="1742"/>
                  <a:pt x="856" y="253"/>
                </a:cubicBezTo>
                <a:cubicBezTo>
                  <a:pt x="729" y="222"/>
                  <a:pt x="476" y="95"/>
                  <a:pt x="19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81" name="Google Shape;1381;p44"/>
          <p:cNvSpPr txBox="1"/>
          <p:nvPr/>
        </p:nvSpPr>
        <p:spPr>
          <a:xfrm>
            <a:off x="2255689" y="363868"/>
            <a:ext cx="7641897" cy="754759"/>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600">
                <a:solidFill>
                  <a:srgbClr val="002060"/>
                </a:solidFill>
                <a:latin typeface="Calibri"/>
                <a:ea typeface="Calibri"/>
                <a:cs typeface="Calibri"/>
                <a:sym typeface="Calibri"/>
              </a:rPr>
              <a:t>Academic Research</a:t>
            </a:r>
            <a:endParaRPr sz="3333">
              <a:solidFill>
                <a:srgbClr val="002060"/>
              </a:solidFill>
              <a:latin typeface="Fira Sans Extra Condensed SemiBold"/>
              <a:ea typeface="Fira Sans Extra Condensed SemiBold"/>
              <a:cs typeface="Fira Sans Extra Condensed SemiBold"/>
              <a:sym typeface="Fira Sans Extra Condensed SemiBold"/>
            </a:endParaRPr>
          </a:p>
        </p:txBody>
      </p:sp>
      <p:sp>
        <p:nvSpPr>
          <p:cNvPr id="1382" name="Google Shape;1382;p44"/>
          <p:cNvSpPr txBox="1"/>
          <p:nvPr/>
        </p:nvSpPr>
        <p:spPr>
          <a:xfrm>
            <a:off x="1692322" y="1501254"/>
            <a:ext cx="31154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Calibri"/>
                <a:ea typeface="Calibri"/>
                <a:cs typeface="Calibri"/>
                <a:sym typeface="Calibri"/>
              </a:rPr>
              <a:t>Faculties Awarded PhD</a:t>
            </a:r>
            <a:endParaRPr b="1" sz="2400">
              <a:solidFill>
                <a:srgbClr val="C00000"/>
              </a:solidFill>
              <a:latin typeface="Calibri"/>
              <a:ea typeface="Calibri"/>
              <a:cs typeface="Calibri"/>
              <a:sym typeface="Calibri"/>
            </a:endParaRPr>
          </a:p>
        </p:txBody>
      </p:sp>
      <p:sp>
        <p:nvSpPr>
          <p:cNvPr id="1383" name="Google Shape;1383;p44"/>
          <p:cNvSpPr/>
          <p:nvPr/>
        </p:nvSpPr>
        <p:spPr>
          <a:xfrm>
            <a:off x="7666841" y="1430320"/>
            <a:ext cx="28981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Calibri"/>
                <a:ea typeface="Calibri"/>
                <a:cs typeface="Calibri"/>
                <a:sym typeface="Calibri"/>
              </a:rPr>
              <a:t>Faculties guiding PhD</a:t>
            </a:r>
            <a:endParaRPr/>
          </a:p>
        </p:txBody>
      </p:sp>
      <p:sp>
        <p:nvSpPr>
          <p:cNvPr id="1384" name="Google Shape;1384;p44"/>
          <p:cNvSpPr txBox="1"/>
          <p:nvPr/>
        </p:nvSpPr>
        <p:spPr>
          <a:xfrm>
            <a:off x="728560" y="3373691"/>
            <a:ext cx="3370705"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Anil Vasoya,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Sant Gadge Baba Amravati University, Maharashtra, 2021</a:t>
            </a:r>
            <a:endParaRPr/>
          </a:p>
        </p:txBody>
      </p:sp>
      <p:sp>
        <p:nvSpPr>
          <p:cNvPr id="1385" name="Google Shape;1385;p44"/>
          <p:cNvSpPr txBox="1"/>
          <p:nvPr/>
        </p:nvSpPr>
        <p:spPr>
          <a:xfrm>
            <a:off x="722136" y="4418367"/>
            <a:ext cx="3807109" cy="47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Aaditya A. Desai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SVKM's Narsee Monjee Institute of Management Studies, Mumbai, Maharashtra, 2020</a:t>
            </a:r>
            <a:endParaRPr/>
          </a:p>
        </p:txBody>
      </p:sp>
      <p:sp>
        <p:nvSpPr>
          <p:cNvPr id="1386" name="Google Shape;138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45"/>
          <p:cNvSpPr txBox="1"/>
          <p:nvPr>
            <p:ph idx="4294967295" type="title"/>
          </p:nvPr>
        </p:nvSpPr>
        <p:spPr>
          <a:xfrm>
            <a:off x="2397241" y="0"/>
            <a:ext cx="6796584" cy="557876"/>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Citation Source : Google Scholar</a:t>
            </a:r>
            <a:endParaRPr/>
          </a:p>
        </p:txBody>
      </p:sp>
      <p:graphicFrame>
        <p:nvGraphicFramePr>
          <p:cNvPr id="1392" name="Google Shape;1392;p45"/>
          <p:cNvGraphicFramePr/>
          <p:nvPr/>
        </p:nvGraphicFramePr>
        <p:xfrm>
          <a:off x="1282887" y="566454"/>
          <a:ext cx="3000000" cy="3000000"/>
        </p:xfrm>
        <a:graphic>
          <a:graphicData uri="http://schemas.openxmlformats.org/drawingml/2006/table">
            <a:tbl>
              <a:tblPr firstCol="1" firstRow="1">
                <a:noFill/>
                <a:tableStyleId>{B18D3D49-9A56-42DB-AAE9-AC7AC0861FBC}</a:tableStyleId>
              </a:tblPr>
              <a:tblGrid>
                <a:gridCol w="2195875"/>
                <a:gridCol w="917275"/>
                <a:gridCol w="792175"/>
                <a:gridCol w="958950"/>
                <a:gridCol w="4852900"/>
              </a:tblGrid>
              <a:tr h="109175">
                <a:tc>
                  <a:txBody>
                    <a:bodyPr/>
                    <a:lstStyle/>
                    <a:p>
                      <a:pPr indent="0" lvl="0" marL="0" marR="0" rtl="0" algn="ctr">
                        <a:lnSpc>
                          <a:spcPct val="107000"/>
                        </a:lnSpc>
                        <a:spcBef>
                          <a:spcPts val="0"/>
                        </a:spcBef>
                        <a:spcAft>
                          <a:spcPts val="0"/>
                        </a:spcAft>
                        <a:buNone/>
                      </a:pPr>
                      <a:r>
                        <a:rPr lang="en-US" sz="1600"/>
                        <a:t>Name of the faculty member</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h-index</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i10-index</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No. of citations</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400"/>
                        <a:t>Google scholar Link </a:t>
                      </a:r>
                      <a:endParaRPr sz="1400">
                        <a:latin typeface="Calibri"/>
                        <a:ea typeface="Calibri"/>
                        <a:cs typeface="Calibri"/>
                        <a:sym typeface="Calibri"/>
                      </a:endParaRPr>
                    </a:p>
                  </a:txBody>
                  <a:tcPr marT="0" marB="0" marR="56975" marL="56975" anchor="ctr"/>
                </a:tc>
              </a:tr>
              <a:tr h="251775">
                <a:tc>
                  <a:txBody>
                    <a:bodyPr/>
                    <a:lstStyle/>
                    <a:p>
                      <a:pPr indent="0" lvl="0" marL="0" marR="0" rtl="0" algn="l">
                        <a:lnSpc>
                          <a:spcPct val="107000"/>
                        </a:lnSpc>
                        <a:spcBef>
                          <a:spcPts val="0"/>
                        </a:spcBef>
                        <a:spcAft>
                          <a:spcPts val="0"/>
                        </a:spcAft>
                        <a:buNone/>
                      </a:pPr>
                      <a:r>
                        <a:rPr lang="en-US" sz="1600"/>
                        <a:t>Dr. Deven Shah</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9</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192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3"/>
                        </a:rPr>
                        <a:t>https://scholar.google.co.in/citations?user=fn985L8AAAAJ&amp;hl=en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Kamal Shah</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4</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126</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4"/>
                        </a:rPr>
                        <a:t>https://kamalsehulshah.wixsite.com/kamalshah/</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Rajesh Bansode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7</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6</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254</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5"/>
                        </a:rPr>
                        <a:t>https://scholar.google.co.in/citations?user=gXU75VAAAAAJ&amp;hl=en&amp;oi=ao</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Bijith Marakarkandy</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7</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6</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362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6"/>
                        </a:rPr>
                        <a:t>https://scholar.google.co.in/citations?user=i_PgH7UAAAAJ&amp;hl=en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Sangeeta Vhatkar</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9</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8</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173</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7"/>
                        </a:rPr>
                        <a:t>https://scholar.google.co.in/citations?user=cBqqstQAAAAJ&amp;hl=en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Vikas Kaul</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7</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126</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8"/>
                        </a:rPr>
                        <a:t>https://scholar.google.co.in/citations?user=Qsh04g8AAAAJ&amp;hl=en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Namdeo B. Badhe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9"/>
                        </a:rPr>
                        <a:t>https://scholar.google.co.in/citations?user=ydon5gIAAAAJ&amp;hl=en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 Pranjali Kasture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0"/>
                        </a:rPr>
                        <a:t>https://scholar.google.co.in/citations?user=LYhLiUUAAAAJ&amp;hl=en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Anil K. Vasoya</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3</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26</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1"/>
                        </a:rPr>
                        <a:t>https://scholar.google.co.in/citations?user=xvNl4bcAAAAJ&amp;hl=en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Bhushan Nemade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9</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8</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189</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2"/>
                        </a:rPr>
                        <a:t>https://scholar.google.com/citations?hl=en-US&amp;user=ozF3Y1YAAAAJ</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Vijaykumar Yele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3"/>
                        </a:rPr>
                        <a:t>https://scholar.google.co.in/citations?user=9DBfxHgAAAAJ&amp;hl=en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Dr. Aaditya A. Desai</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4</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126</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4"/>
                        </a:rPr>
                        <a:t>https://scholar.google.co.in/citations?user=YX2aI-sAAAAJ&amp;hl=en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 Purvi Sankhe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18</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5"/>
                        </a:rPr>
                        <a:t>https://scholar.google.com/citations?user=_czILi8AAAAJ&amp;hl=en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Ms. Neha Kapadia</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4</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6"/>
                        </a:rPr>
                        <a:t>https://scholar.google.co.in/citations?user=LFakXWEAAAAJ&amp;hl=en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Rahul Neve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6</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7"/>
                        </a:rPr>
                        <a:t>https://scholar.google.co.in/citations?user=QOvzpIsAAAAJ&amp;hl=en</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Shridhar Kamble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4</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42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8"/>
                        </a:rPr>
                        <a:t>https://scholar.google.co.in/citations?user=6jll_WAAAAAJ&amp;hl=en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 Mary Margarat</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24</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19"/>
                        </a:rPr>
                        <a:t>https://scholar.google.co.in/citations?user=L40HgZYAAAAJ&amp;hl=en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 Sudhir Dhekane</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20"/>
                        </a:rPr>
                        <a:t>https://scholar.google.co.in/citations?user=zUTA1n0AAAAJ&amp;hl=en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 Neha Patwari</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21"/>
                        </a:rPr>
                        <a:t>https://scholar.google.co.in/citations?user=4_U9UckAAAAJ&amp;hl=en</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Mrs.Shruti Mathur</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57</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22"/>
                        </a:rPr>
                        <a:t>https://scholar.google.co.in/citations?user=GJOOGukAAAAJ&amp;hl=en</a:t>
                      </a:r>
                      <a:r>
                        <a:rPr lang="en-US" sz="1200"/>
                        <a:t> </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Mr.Sandip Bankar</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23"/>
                        </a:rPr>
                        <a:t>https://scholar.google.co.in/citations?user=KqEXrfMAAAAJ&amp;hl=en</a:t>
                      </a:r>
                      <a:endParaRPr sz="1100">
                        <a:latin typeface="Calibri"/>
                        <a:ea typeface="Calibri"/>
                        <a:cs typeface="Calibri"/>
                        <a:sym typeface="Calibri"/>
                      </a:endParaRPr>
                    </a:p>
                  </a:txBody>
                  <a:tcPr marT="0" marB="0" marR="68575" marL="68575"/>
                </a:tc>
              </a:tr>
              <a:tr h="251775">
                <a:tc>
                  <a:txBody>
                    <a:bodyPr/>
                    <a:lstStyle/>
                    <a:p>
                      <a:pPr indent="0" lvl="0" marL="0" marR="0" rtl="0" algn="l">
                        <a:lnSpc>
                          <a:spcPct val="107000"/>
                        </a:lnSpc>
                        <a:spcBef>
                          <a:spcPts val="0"/>
                        </a:spcBef>
                        <a:spcAft>
                          <a:spcPts val="0"/>
                        </a:spcAft>
                        <a:buNone/>
                      </a:pPr>
                      <a:r>
                        <a:rPr lang="en-US" sz="1600"/>
                        <a:t>Ms.Swati Abhang</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2</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0</a:t>
                      </a:r>
                      <a:endParaRPr sz="1400">
                        <a:latin typeface="Calibri"/>
                        <a:ea typeface="Calibri"/>
                        <a:cs typeface="Calibri"/>
                        <a:sym typeface="Calibri"/>
                      </a:endParaRPr>
                    </a:p>
                  </a:txBody>
                  <a:tcPr marT="0" marB="0" marR="56975" marL="56975" anchor="ctr"/>
                </a:tc>
                <a:tc>
                  <a:txBody>
                    <a:bodyPr/>
                    <a:lstStyle/>
                    <a:p>
                      <a:pPr indent="0" lvl="0" marL="0" marR="0" rtl="0" algn="ctr">
                        <a:lnSpc>
                          <a:spcPct val="107000"/>
                        </a:lnSpc>
                        <a:spcBef>
                          <a:spcPts val="0"/>
                        </a:spcBef>
                        <a:spcAft>
                          <a:spcPts val="0"/>
                        </a:spcAft>
                        <a:buNone/>
                      </a:pPr>
                      <a:r>
                        <a:rPr lang="en-US" sz="1600"/>
                        <a:t>14</a:t>
                      </a:r>
                      <a:endParaRPr sz="1400">
                        <a:latin typeface="Calibri"/>
                        <a:ea typeface="Calibri"/>
                        <a:cs typeface="Calibri"/>
                        <a:sym typeface="Calibri"/>
                      </a:endParaRPr>
                    </a:p>
                  </a:txBody>
                  <a:tcPr marT="0" marB="0" marR="56975" marL="56975" anchor="b"/>
                </a:tc>
                <a:tc>
                  <a:txBody>
                    <a:bodyPr/>
                    <a:lstStyle/>
                    <a:p>
                      <a:pPr indent="0" lvl="0" marL="0" marR="0" rtl="0" algn="l">
                        <a:lnSpc>
                          <a:spcPct val="107000"/>
                        </a:lnSpc>
                        <a:spcBef>
                          <a:spcPts val="0"/>
                        </a:spcBef>
                        <a:spcAft>
                          <a:spcPts val="0"/>
                        </a:spcAft>
                        <a:buNone/>
                      </a:pPr>
                      <a:r>
                        <a:rPr lang="en-US" sz="1200" u="sng">
                          <a:solidFill>
                            <a:schemeClr val="hlink"/>
                          </a:solidFill>
                          <a:hlinkClick r:id="rId24"/>
                        </a:rPr>
                        <a:t>https://scholar.google.co.in/citations?user=LKoTAxcAAAAJ&amp;hl=en</a:t>
                      </a:r>
                      <a:r>
                        <a:rPr lang="en-US" sz="1200"/>
                        <a:t> </a:t>
                      </a:r>
                      <a:endParaRPr sz="1100">
                        <a:latin typeface="Calibri"/>
                        <a:ea typeface="Calibri"/>
                        <a:cs typeface="Calibri"/>
                        <a:sym typeface="Calibri"/>
                      </a:endParaRPr>
                    </a:p>
                  </a:txBody>
                  <a:tcPr marT="0" marB="0" marR="68575" marL="68575"/>
                </a:tc>
              </a:tr>
              <a:tr h="203200">
                <a:tc>
                  <a:txBody>
                    <a:bodyPr/>
                    <a:lstStyle/>
                    <a:p>
                      <a:pPr indent="0" lvl="0" marL="0" marR="0" rtl="0" algn="ctr">
                        <a:lnSpc>
                          <a:spcPct val="107000"/>
                        </a:lnSpc>
                        <a:spcBef>
                          <a:spcPts val="0"/>
                        </a:spcBef>
                        <a:spcAft>
                          <a:spcPts val="0"/>
                        </a:spcAft>
                        <a:buNone/>
                      </a:pPr>
                      <a:r>
                        <a:rPr lang="en-US" sz="1600"/>
                        <a:t>Average</a:t>
                      </a:r>
                      <a:endParaRPr sz="1400">
                        <a:latin typeface="Calibri"/>
                        <a:ea typeface="Calibri"/>
                        <a:cs typeface="Calibri"/>
                        <a:sym typeface="Calibri"/>
                      </a:endParaRPr>
                    </a:p>
                  </a:txBody>
                  <a:tcPr marT="0" marB="0" marR="56975" marL="56975" anchor="ctr"/>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3.95</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2.50</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000000"/>
                          </a:solidFill>
                          <a:latin typeface="Calibri"/>
                          <a:ea typeface="Calibri"/>
                          <a:cs typeface="Calibri"/>
                          <a:sym typeface="Calibri"/>
                        </a:rPr>
                        <a:t>80.09</a:t>
                      </a:r>
                      <a:endParaRPr/>
                    </a:p>
                  </a:txBody>
                  <a:tcPr marT="7625" marB="0" marR="7625" marL="7625" anchor="b"/>
                </a:tc>
                <a:tc>
                  <a:txBody>
                    <a:bodyPr/>
                    <a:lstStyle/>
                    <a:p>
                      <a:pPr indent="0" lvl="0" marL="0" marR="0" rtl="0" algn="ctr">
                        <a:lnSpc>
                          <a:spcPct val="107000"/>
                        </a:lnSpc>
                        <a:spcBef>
                          <a:spcPts val="0"/>
                        </a:spcBef>
                        <a:spcAft>
                          <a:spcPts val="0"/>
                        </a:spcAft>
                        <a:buNone/>
                      </a:pPr>
                      <a:r>
                        <a:t/>
                      </a:r>
                      <a:endParaRPr sz="1400">
                        <a:latin typeface="Calibri"/>
                        <a:ea typeface="Calibri"/>
                        <a:cs typeface="Calibri"/>
                        <a:sym typeface="Calibri"/>
                      </a:endParaRPr>
                    </a:p>
                  </a:txBody>
                  <a:tcPr marT="0" marB="0" marR="56975" marL="56975"/>
                </a:tc>
              </a:tr>
            </a:tbl>
          </a:graphicData>
        </a:graphic>
      </p:graphicFrame>
      <p:sp>
        <p:nvSpPr>
          <p:cNvPr id="1393" name="Google Shape;139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46"/>
          <p:cNvSpPr txBox="1"/>
          <p:nvPr>
            <p:ph idx="4294967295" type="title"/>
          </p:nvPr>
        </p:nvSpPr>
        <p:spPr>
          <a:xfrm>
            <a:off x="2169126" y="303509"/>
            <a:ext cx="8343681" cy="6858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Consultancy and Funded Research</a:t>
            </a:r>
            <a:endParaRPr b="1" sz="3600">
              <a:solidFill>
                <a:srgbClr val="002060"/>
              </a:solidFill>
            </a:endParaRPr>
          </a:p>
        </p:txBody>
      </p:sp>
      <p:graphicFrame>
        <p:nvGraphicFramePr>
          <p:cNvPr id="1399" name="Google Shape;1399;p46"/>
          <p:cNvGraphicFramePr/>
          <p:nvPr/>
        </p:nvGraphicFramePr>
        <p:xfrm>
          <a:off x="838200" y="1342098"/>
          <a:ext cx="5134464" cy="4304924"/>
        </p:xfrm>
        <a:graphic>
          <a:graphicData uri="http://schemas.openxmlformats.org/drawingml/2006/chart">
            <c:chart r:id="rId3"/>
          </a:graphicData>
        </a:graphic>
      </p:graphicFrame>
      <p:sp>
        <p:nvSpPr>
          <p:cNvPr id="1400" name="Google Shape;1400;p46"/>
          <p:cNvSpPr txBox="1"/>
          <p:nvPr/>
        </p:nvSpPr>
        <p:spPr>
          <a:xfrm>
            <a:off x="775447" y="5658409"/>
            <a:ext cx="54891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Total Consultancy in 03 Assessment years </a:t>
            </a:r>
            <a:r>
              <a:rPr b="1" lang="en-US" sz="1800">
                <a:solidFill>
                  <a:srgbClr val="FF0000"/>
                </a:solidFill>
                <a:latin typeface="Calibri"/>
                <a:ea typeface="Calibri"/>
                <a:cs typeface="Calibri"/>
                <a:sym typeface="Calibri"/>
              </a:rPr>
              <a:t>Rs.11,80,260/-</a:t>
            </a:r>
            <a:endParaRPr/>
          </a:p>
        </p:txBody>
      </p:sp>
      <p:sp>
        <p:nvSpPr>
          <p:cNvPr id="1401" name="Google Shape;1401;p46"/>
          <p:cNvSpPr txBox="1"/>
          <p:nvPr/>
        </p:nvSpPr>
        <p:spPr>
          <a:xfrm>
            <a:off x="6340966" y="5660051"/>
            <a:ext cx="5920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Total Funded research in 03 Assessment years </a:t>
            </a:r>
            <a:r>
              <a:rPr b="1" lang="en-US" sz="1800">
                <a:solidFill>
                  <a:srgbClr val="FF0000"/>
                </a:solidFill>
                <a:latin typeface="Calibri"/>
                <a:ea typeface="Calibri"/>
                <a:cs typeface="Calibri"/>
                <a:sym typeface="Calibri"/>
              </a:rPr>
              <a:t>Rs.20,18,266/-</a:t>
            </a:r>
            <a:endParaRPr/>
          </a:p>
        </p:txBody>
      </p:sp>
      <p:graphicFrame>
        <p:nvGraphicFramePr>
          <p:cNvPr id="1402" name="Google Shape;1402;p46"/>
          <p:cNvGraphicFramePr/>
          <p:nvPr/>
        </p:nvGraphicFramePr>
        <p:xfrm>
          <a:off x="6504296" y="1359247"/>
          <a:ext cx="5269605" cy="4287775"/>
        </p:xfrm>
        <a:graphic>
          <a:graphicData uri="http://schemas.openxmlformats.org/drawingml/2006/chart">
            <c:chart r:id="rId4"/>
          </a:graphicData>
        </a:graphic>
      </p:graphicFrame>
      <p:sp>
        <p:nvSpPr>
          <p:cNvPr id="1403" name="Google Shape;140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cxnSp>
        <p:nvCxnSpPr>
          <p:cNvPr id="1404" name="Google Shape;1404;p46"/>
          <p:cNvCxnSpPr/>
          <p:nvPr/>
        </p:nvCxnSpPr>
        <p:spPr>
          <a:xfrm>
            <a:off x="1650176" y="2929318"/>
            <a:ext cx="4203510" cy="0"/>
          </a:xfrm>
          <a:prstGeom prst="straightConnector1">
            <a:avLst/>
          </a:prstGeom>
          <a:noFill/>
          <a:ln cap="flat" cmpd="sng" w="19050">
            <a:solidFill>
              <a:srgbClr val="0C0C0C"/>
            </a:solidFill>
            <a:prstDash val="solid"/>
            <a:miter lim="800000"/>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pic>
        <p:nvPicPr>
          <p:cNvPr id="1409" name="Google Shape;1409;p47"/>
          <p:cNvPicPr preferRelativeResize="0"/>
          <p:nvPr>
            <p:ph idx="1" type="body"/>
          </p:nvPr>
        </p:nvPicPr>
        <p:blipFill rotWithShape="1">
          <a:blip r:embed="rId3">
            <a:alphaModFix/>
          </a:blip>
          <a:srcRect b="0" l="0" r="0" t="0"/>
          <a:stretch/>
        </p:blipFill>
        <p:spPr>
          <a:xfrm>
            <a:off x="1266210" y="1069844"/>
            <a:ext cx="9687929" cy="5449337"/>
          </a:xfrm>
          <a:prstGeom prst="rect">
            <a:avLst/>
          </a:prstGeom>
          <a:noFill/>
          <a:ln>
            <a:noFill/>
          </a:ln>
        </p:spPr>
      </p:pic>
      <p:sp>
        <p:nvSpPr>
          <p:cNvPr id="1410" name="Google Shape;141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9"/>
                                        </p:tgtEl>
                                        <p:attrNameLst>
                                          <p:attrName>style.visibility</p:attrName>
                                        </p:attrNameLst>
                                      </p:cBhvr>
                                      <p:to>
                                        <p:strVal val="visible"/>
                                      </p:to>
                                    </p:set>
                                    <p:animEffect filter="fade" transition="in">
                                      <p:cBhvr>
                                        <p:cTn dur="5000"/>
                                        <p:tgtEl>
                                          <p:spTgt spid="1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48"/>
          <p:cNvSpPr txBox="1"/>
          <p:nvPr>
            <p:ph idx="2" type="body"/>
          </p:nvPr>
        </p:nvSpPr>
        <p:spPr>
          <a:xfrm>
            <a:off x="1524000" y="2791731"/>
            <a:ext cx="9114020" cy="12745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D0001"/>
              </a:buClr>
              <a:buSzPts val="4400"/>
              <a:buNone/>
            </a:pPr>
            <a:r>
              <a:rPr b="1" lang="en-US" sz="4400">
                <a:solidFill>
                  <a:srgbClr val="9D0001"/>
                </a:solidFill>
                <a:latin typeface="Calibri"/>
                <a:ea typeface="Calibri"/>
                <a:cs typeface="Calibri"/>
                <a:sym typeface="Calibri"/>
              </a:rPr>
              <a:t>Criteria 6: </a:t>
            </a:r>
            <a:endParaRPr/>
          </a:p>
          <a:p>
            <a:pPr indent="0" lvl="0" marL="0" rtl="0" algn="ctr">
              <a:lnSpc>
                <a:spcPct val="90000"/>
              </a:lnSpc>
              <a:spcBef>
                <a:spcPts val="880"/>
              </a:spcBef>
              <a:spcAft>
                <a:spcPts val="0"/>
              </a:spcAft>
              <a:buClr>
                <a:srgbClr val="9D0001"/>
              </a:buClr>
              <a:buSzPts val="4400"/>
              <a:buNone/>
            </a:pPr>
            <a:r>
              <a:rPr b="1" lang="en-US" sz="4400">
                <a:solidFill>
                  <a:srgbClr val="9D0001"/>
                </a:solidFill>
                <a:latin typeface="Calibri"/>
                <a:ea typeface="Calibri"/>
                <a:cs typeface="Calibri"/>
                <a:sym typeface="Calibri"/>
              </a:rPr>
              <a:t>Facilities &amp;  Technical Support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49"/>
          <p:cNvSpPr txBox="1"/>
          <p:nvPr>
            <p:ph idx="4294967295" type="title"/>
          </p:nvPr>
        </p:nvSpPr>
        <p:spPr>
          <a:xfrm>
            <a:off x="1872983" y="333829"/>
            <a:ext cx="8109217" cy="94955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Adequate and well equipped laboratories and </a:t>
            </a:r>
            <a:br>
              <a:rPr b="1" lang="en-US" sz="3200">
                <a:solidFill>
                  <a:srgbClr val="002060"/>
                </a:solidFill>
                <a:latin typeface="Calibri"/>
                <a:ea typeface="Calibri"/>
                <a:cs typeface="Calibri"/>
                <a:sym typeface="Calibri"/>
              </a:rPr>
            </a:br>
            <a:r>
              <a:rPr b="1" lang="en-US" sz="3200">
                <a:solidFill>
                  <a:srgbClr val="002060"/>
                </a:solidFill>
                <a:latin typeface="Calibri"/>
                <a:ea typeface="Calibri"/>
                <a:cs typeface="Calibri"/>
                <a:sym typeface="Calibri"/>
              </a:rPr>
              <a:t>technical manpower</a:t>
            </a:r>
            <a:endParaRPr b="1" sz="3200">
              <a:solidFill>
                <a:srgbClr val="002060"/>
              </a:solidFill>
            </a:endParaRPr>
          </a:p>
        </p:txBody>
      </p:sp>
      <p:sp>
        <p:nvSpPr>
          <p:cNvPr id="1422" name="Google Shape;1422;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423" name="Google Shape;1423;p49"/>
          <p:cNvSpPr/>
          <p:nvPr/>
        </p:nvSpPr>
        <p:spPr>
          <a:xfrm>
            <a:off x="553875" y="1690689"/>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Simulation Lab 203 –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Signal And Image Processing Lab 203 – B</a:t>
            </a:r>
            <a:endParaRPr sz="1800">
              <a:solidFill>
                <a:schemeClr val="lt1"/>
              </a:solidFill>
              <a:latin typeface="Calibri"/>
              <a:ea typeface="Calibri"/>
              <a:cs typeface="Calibri"/>
              <a:sym typeface="Calibri"/>
            </a:endParaRPr>
          </a:p>
        </p:txBody>
      </p:sp>
      <p:sp>
        <p:nvSpPr>
          <p:cNvPr id="1424" name="Google Shape;1424;p49"/>
          <p:cNvSpPr/>
          <p:nvPr/>
        </p:nvSpPr>
        <p:spPr>
          <a:xfrm>
            <a:off x="553875" y="2310938"/>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Advanced Database Lab 204 –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Operating System Lab 204 – B</a:t>
            </a:r>
            <a:endParaRPr sz="1800">
              <a:solidFill>
                <a:schemeClr val="lt1"/>
              </a:solidFill>
              <a:latin typeface="Calibri"/>
              <a:ea typeface="Calibri"/>
              <a:cs typeface="Calibri"/>
              <a:sym typeface="Calibri"/>
            </a:endParaRPr>
          </a:p>
        </p:txBody>
      </p:sp>
      <p:sp>
        <p:nvSpPr>
          <p:cNvPr id="1425" name="Google Shape;1425;p49"/>
          <p:cNvSpPr/>
          <p:nvPr/>
        </p:nvSpPr>
        <p:spPr>
          <a:xfrm>
            <a:off x="553875" y="2931187"/>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Virtualization Lab – 205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Cloud Computing Lab – 205 B</a:t>
            </a:r>
            <a:endParaRPr sz="1800">
              <a:solidFill>
                <a:schemeClr val="lt1"/>
              </a:solidFill>
              <a:latin typeface="Calibri"/>
              <a:ea typeface="Calibri"/>
              <a:cs typeface="Calibri"/>
              <a:sym typeface="Calibri"/>
            </a:endParaRPr>
          </a:p>
        </p:txBody>
      </p:sp>
      <p:sp>
        <p:nvSpPr>
          <p:cNvPr id="1426" name="Google Shape;1426;p49"/>
          <p:cNvSpPr/>
          <p:nvPr/>
        </p:nvSpPr>
        <p:spPr>
          <a:xfrm>
            <a:off x="553875" y="3551436"/>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System Software Lab – 206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Multimedia Lab – 206 B</a:t>
            </a:r>
            <a:endParaRPr sz="1800">
              <a:solidFill>
                <a:schemeClr val="lt1"/>
              </a:solidFill>
              <a:latin typeface="Calibri"/>
              <a:ea typeface="Calibri"/>
              <a:cs typeface="Calibri"/>
              <a:sym typeface="Calibri"/>
            </a:endParaRPr>
          </a:p>
        </p:txBody>
      </p:sp>
      <p:sp>
        <p:nvSpPr>
          <p:cNvPr id="1427" name="Google Shape;1427;p49"/>
          <p:cNvSpPr/>
          <p:nvPr/>
        </p:nvSpPr>
        <p:spPr>
          <a:xfrm>
            <a:off x="553875" y="4171685"/>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PROJECT LAB- A  207         R&amp;D Lab-b   207</a:t>
            </a:r>
            <a:endParaRPr sz="1800">
              <a:solidFill>
                <a:schemeClr val="lt1"/>
              </a:solidFill>
              <a:latin typeface="Calibri"/>
              <a:ea typeface="Calibri"/>
              <a:cs typeface="Calibri"/>
              <a:sym typeface="Calibri"/>
            </a:endParaRPr>
          </a:p>
        </p:txBody>
      </p:sp>
      <p:sp>
        <p:nvSpPr>
          <p:cNvPr id="1428" name="Google Shape;1428;p49"/>
          <p:cNvSpPr/>
          <p:nvPr/>
        </p:nvSpPr>
        <p:spPr>
          <a:xfrm>
            <a:off x="553875" y="4791934"/>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Programming Languages Lab – 307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Software Engineering Lab – 307 B</a:t>
            </a:r>
            <a:endParaRPr sz="1800">
              <a:solidFill>
                <a:schemeClr val="lt1"/>
              </a:solidFill>
              <a:latin typeface="Calibri"/>
              <a:ea typeface="Calibri"/>
              <a:cs typeface="Calibri"/>
              <a:sym typeface="Calibri"/>
            </a:endParaRPr>
          </a:p>
        </p:txBody>
      </p:sp>
      <p:sp>
        <p:nvSpPr>
          <p:cNvPr id="1429" name="Google Shape;1429;p49"/>
          <p:cNvSpPr/>
          <p:nvPr/>
        </p:nvSpPr>
        <p:spPr>
          <a:xfrm>
            <a:off x="553875" y="5412183"/>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Intelligent System Lab 309 - A &amp;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Thakur Accenture Innovation Centre Lab -309 B</a:t>
            </a:r>
            <a:endParaRPr sz="1800">
              <a:solidFill>
                <a:schemeClr val="lt1"/>
              </a:solidFill>
              <a:latin typeface="Calibri"/>
              <a:ea typeface="Calibri"/>
              <a:cs typeface="Calibri"/>
              <a:sym typeface="Calibri"/>
            </a:endParaRPr>
          </a:p>
        </p:txBody>
      </p:sp>
      <p:sp>
        <p:nvSpPr>
          <p:cNvPr id="1430" name="Google Shape;1430;p49"/>
          <p:cNvSpPr/>
          <p:nvPr/>
        </p:nvSpPr>
        <p:spPr>
          <a:xfrm>
            <a:off x="553875" y="6032432"/>
            <a:ext cx="4494558" cy="53934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1800">
                <a:solidFill>
                  <a:schemeClr val="lt1"/>
                </a:solidFill>
                <a:latin typeface="Calibri"/>
                <a:ea typeface="Calibri"/>
                <a:cs typeface="Calibri"/>
                <a:sym typeface="Calibri"/>
              </a:rPr>
              <a:t>Analog &amp; Digital Communication Lab- 313 A Electronics Hardware Lab - 313 B</a:t>
            </a:r>
            <a:endParaRPr sz="1800">
              <a:solidFill>
                <a:schemeClr val="lt1"/>
              </a:solidFill>
              <a:latin typeface="Calibri"/>
              <a:ea typeface="Calibri"/>
              <a:cs typeface="Calibri"/>
              <a:sym typeface="Calibri"/>
            </a:endParaRPr>
          </a:p>
        </p:txBody>
      </p:sp>
      <p:sp>
        <p:nvSpPr>
          <p:cNvPr id="1431" name="Google Shape;1431;p49"/>
          <p:cNvSpPr/>
          <p:nvPr/>
        </p:nvSpPr>
        <p:spPr>
          <a:xfrm>
            <a:off x="5821252" y="1552575"/>
            <a:ext cx="6229081" cy="425085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Mr.Vinod Maurya</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203</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HSC, BCA (Pursuing) Diploma In Computer Engineering</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Hardware &amp; Networking.</a:t>
            </a:r>
            <a:endParaRPr b="0" i="0" sz="1100" u="none" cap="none" strike="noStrike">
              <a:solidFill>
                <a:schemeClr val="dk1"/>
              </a:solidFill>
              <a:latin typeface="Calibri"/>
              <a:ea typeface="Calibri"/>
              <a:cs typeface="Calibri"/>
              <a:sym typeface="Calibri"/>
            </a:endParaRPr>
          </a:p>
          <a:p>
            <a:pPr indent="-114300" lvl="1" marL="114300" marR="0" rtl="0" algn="l">
              <a:lnSpc>
                <a:spcPct val="75000"/>
              </a:lnSpc>
              <a:spcBef>
                <a:spcPts val="1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Mr.Phaujadar Ram</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204</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HSC, BCA (Pursuing) Diploma In PC Maintenance&amp;</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Networking (2008), MS-CIT from TCSC 2007</a:t>
            </a:r>
            <a:endParaRPr b="0" i="0" sz="1100" u="none" cap="none" strike="noStrike">
              <a:solidFill>
                <a:schemeClr val="dk1"/>
              </a:solidFill>
              <a:latin typeface="Calibri"/>
              <a:ea typeface="Calibri"/>
              <a:cs typeface="Calibri"/>
              <a:sym typeface="Calibri"/>
            </a:endParaRPr>
          </a:p>
          <a:p>
            <a:pPr indent="-114300" lvl="1" marL="114300" marR="0" rtl="0" algn="l">
              <a:lnSpc>
                <a:spcPct val="75000"/>
              </a:lnSpc>
              <a:spcBef>
                <a:spcPts val="1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Mr.Ashish</a:t>
            </a:r>
            <a:endParaRPr b="0" i="0" sz="1400" u="none" cap="none" strike="noStrike">
              <a:solidFill>
                <a:schemeClr val="dk1"/>
              </a:solidFill>
              <a:latin typeface="Calibri"/>
              <a:ea typeface="Calibri"/>
              <a:cs typeface="Calibri"/>
              <a:sym typeface="Calibri"/>
            </a:endParaRPr>
          </a:p>
          <a:p>
            <a:pPr indent="-114300" lvl="1" marL="114300" marR="0" rtl="0" algn="l">
              <a:lnSpc>
                <a:spcPct val="75000"/>
              </a:lnSpc>
              <a:spcBef>
                <a:spcPts val="14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Mudholkar</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205</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BSC IT, MBA</a:t>
            </a:r>
            <a:endParaRPr b="0" i="0" sz="1100" u="none" cap="none" strike="noStrike">
              <a:solidFill>
                <a:schemeClr val="dk1"/>
              </a:solidFill>
              <a:latin typeface="Calibri"/>
              <a:ea typeface="Calibri"/>
              <a:cs typeface="Calibri"/>
              <a:sym typeface="Calibri"/>
            </a:endParaRPr>
          </a:p>
          <a:p>
            <a:pPr indent="-114300" lvl="1" marL="114300" marR="0" rtl="0" algn="l">
              <a:lnSpc>
                <a:spcPct val="75000"/>
              </a:lnSpc>
              <a:spcBef>
                <a:spcPts val="1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Mr.Anil Taware</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206,207</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Diploma in Digital Electronics (BTE)</a:t>
            </a:r>
            <a:endParaRPr b="0" i="0" sz="1100" u="none" cap="none" strike="noStrike">
              <a:solidFill>
                <a:schemeClr val="dk1"/>
              </a:solidFill>
              <a:latin typeface="Calibri"/>
              <a:ea typeface="Calibri"/>
              <a:cs typeface="Calibri"/>
              <a:sym typeface="Calibri"/>
            </a:endParaRPr>
          </a:p>
          <a:p>
            <a:pPr indent="-114300" lvl="1" marL="114300" marR="0" rtl="0" algn="l">
              <a:lnSpc>
                <a:spcPct val="75000"/>
              </a:lnSpc>
              <a:spcBef>
                <a:spcPts val="1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 Vaibhav Chavan</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313</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B.Com (Pursuing), Diploma In Computer Hardware &amp; Networking, MS-CIT.</a:t>
            </a:r>
            <a:endParaRPr b="0" i="0" sz="1100" u="none" cap="none" strike="noStrike">
              <a:solidFill>
                <a:schemeClr val="dk1"/>
              </a:solidFill>
              <a:latin typeface="Calibri"/>
              <a:ea typeface="Calibri"/>
              <a:cs typeface="Calibri"/>
              <a:sym typeface="Calibri"/>
            </a:endParaRPr>
          </a:p>
          <a:p>
            <a:pPr indent="-114300" lvl="1" marL="114300" marR="0" rtl="0" algn="l">
              <a:lnSpc>
                <a:spcPct val="75000"/>
              </a:lnSpc>
              <a:spcBef>
                <a:spcPts val="1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Mr.Mahendra Vishwakarma</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LAB 307,309</a:t>
            </a:r>
            <a:endParaRPr b="0" i="0" sz="1100" u="none" cap="none" strike="noStrike">
              <a:solidFill>
                <a:schemeClr val="dk1"/>
              </a:solidFill>
              <a:latin typeface="Calibri"/>
              <a:ea typeface="Calibri"/>
              <a:cs typeface="Calibri"/>
              <a:sym typeface="Calibri"/>
            </a:endParaRPr>
          </a:p>
          <a:p>
            <a:pPr indent="-114300" lvl="2" marL="228600" marR="0" rtl="0" algn="l">
              <a:lnSpc>
                <a:spcPct val="75000"/>
              </a:lnSpc>
              <a:spcBef>
                <a:spcPts val="110"/>
              </a:spcBef>
              <a:spcAft>
                <a:spcPts val="0"/>
              </a:spcAft>
              <a:buClr>
                <a:schemeClr val="dk1"/>
              </a:buClr>
              <a:buSzPts val="1100"/>
              <a:buFont typeface="Calibri"/>
              <a:buChar char="•"/>
            </a:pPr>
            <a:r>
              <a:rPr b="0" i="0" lang="en-US" sz="1100" u="none" cap="none" strike="noStrike">
                <a:solidFill>
                  <a:schemeClr val="dk1"/>
                </a:solidFill>
                <a:latin typeface="Calibri"/>
                <a:ea typeface="Calibri"/>
                <a:cs typeface="Calibri"/>
                <a:sym typeface="Calibri"/>
              </a:rPr>
              <a:t>B.Sc</a:t>
            </a:r>
            <a:endParaRPr b="0" i="0" sz="1100" u="none" cap="none" strike="noStrike">
              <a:solidFill>
                <a:schemeClr val="dk1"/>
              </a:solidFill>
              <a:latin typeface="Calibri"/>
              <a:ea typeface="Calibri"/>
              <a:cs typeface="Calibri"/>
              <a:sym typeface="Calibri"/>
            </a:endParaRPr>
          </a:p>
        </p:txBody>
      </p:sp>
      <p:sp>
        <p:nvSpPr>
          <p:cNvPr id="1432" name="Google Shape;1432;p49"/>
          <p:cNvSpPr txBox="1"/>
          <p:nvPr/>
        </p:nvSpPr>
        <p:spPr>
          <a:xfrm>
            <a:off x="5630752" y="6265347"/>
            <a:ext cx="7397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Training attended by laboratory Assistant</a:t>
            </a:r>
            <a:endParaRPr sz="1400">
              <a:solidFill>
                <a:schemeClr val="dk1"/>
              </a:solidFill>
              <a:latin typeface="Calibri"/>
              <a:ea typeface="Calibri"/>
              <a:cs typeface="Calibri"/>
              <a:sym typeface="Calibri"/>
            </a:endParaRPr>
          </a:p>
        </p:txBody>
      </p:sp>
      <p:sp>
        <p:nvSpPr>
          <p:cNvPr id="1433" name="Google Shape;143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
          <p:cNvSpPr txBox="1"/>
          <p:nvPr>
            <p:ph idx="4294967295" type="title"/>
          </p:nvPr>
        </p:nvSpPr>
        <p:spPr>
          <a:xfrm>
            <a:off x="1657089" y="271009"/>
            <a:ext cx="8651282" cy="825954"/>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Journey of Department with Milestones</a:t>
            </a:r>
            <a:endParaRPr b="1" sz="3200">
              <a:solidFill>
                <a:srgbClr val="002060"/>
              </a:solidFill>
            </a:endParaRPr>
          </a:p>
        </p:txBody>
      </p:sp>
      <p:sp>
        <p:nvSpPr>
          <p:cNvPr id="542" name="Google Shape;542;p5"/>
          <p:cNvSpPr txBox="1"/>
          <p:nvPr>
            <p:ph idx="12" type="sldNum"/>
          </p:nvPr>
        </p:nvSpPr>
        <p:spPr>
          <a:xfrm>
            <a:off x="11615352" y="6370640"/>
            <a:ext cx="57664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800"/>
              <a:t>‹#›</a:t>
            </a:fld>
            <a:endParaRPr sz="1800"/>
          </a:p>
        </p:txBody>
      </p:sp>
      <p:sp>
        <p:nvSpPr>
          <p:cNvPr id="543" name="Google Shape;543;p5"/>
          <p:cNvSpPr txBox="1"/>
          <p:nvPr/>
        </p:nvSpPr>
        <p:spPr>
          <a:xfrm>
            <a:off x="2590800" y="228600"/>
            <a:ext cx="6783860" cy="685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550"/>
              <a:buFont typeface="Calibri"/>
              <a:buNone/>
            </a:pPr>
            <a:r>
              <a:t/>
            </a:r>
            <a:endParaRPr b="0" i="0" sz="2550" u="sng" cap="none" strike="noStrike">
              <a:solidFill>
                <a:schemeClr val="dk1"/>
              </a:solidFill>
              <a:latin typeface="Calibri"/>
              <a:ea typeface="Calibri"/>
              <a:cs typeface="Calibri"/>
              <a:sym typeface="Calibri"/>
            </a:endParaRPr>
          </a:p>
        </p:txBody>
      </p:sp>
      <p:sp>
        <p:nvSpPr>
          <p:cNvPr id="544" name="Google Shape;544;p5"/>
          <p:cNvSpPr/>
          <p:nvPr/>
        </p:nvSpPr>
        <p:spPr>
          <a:xfrm>
            <a:off x="126538" y="1264082"/>
            <a:ext cx="5497133" cy="559391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2002</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Started with UG (IT) with an intake of 60</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2003</a:t>
            </a:r>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UG (IT) intake increased to 120</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2011</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ACM Professional body formed</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2011</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PG (IT) started with an intake of 18</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2011</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rgbClr val="C00000"/>
              </a:buClr>
              <a:buSzPts val="2000"/>
              <a:buFont typeface="Calibri"/>
              <a:buChar char="•"/>
            </a:pPr>
            <a:r>
              <a:rPr b="1" i="0" lang="en-US" sz="2000" u="none" cap="none" strike="noStrike">
                <a:solidFill>
                  <a:srgbClr val="C00000"/>
                </a:solidFill>
                <a:latin typeface="Calibri"/>
                <a:ea typeface="Calibri"/>
                <a:cs typeface="Calibri"/>
                <a:sym typeface="Calibri"/>
              </a:rPr>
              <a:t>NBA accreditation (1</a:t>
            </a:r>
            <a:r>
              <a:rPr b="1" baseline="30000" i="0" lang="en-US" sz="2000" u="none" cap="none" strike="noStrike">
                <a:solidFill>
                  <a:srgbClr val="C00000"/>
                </a:solidFill>
                <a:latin typeface="Calibri"/>
                <a:ea typeface="Calibri"/>
                <a:cs typeface="Calibri"/>
                <a:sym typeface="Calibri"/>
              </a:rPr>
              <a:t>st</a:t>
            </a:r>
            <a:r>
              <a:rPr b="1" i="0" lang="en-US" sz="2000" u="none" cap="none" strike="noStrike">
                <a:solidFill>
                  <a:srgbClr val="C00000"/>
                </a:solidFill>
                <a:latin typeface="Calibri"/>
                <a:ea typeface="Calibri"/>
                <a:cs typeface="Calibri"/>
                <a:sym typeface="Calibri"/>
              </a:rPr>
              <a:t>  cycle) for 3 years </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2015</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Permanent Affiliation by University of Mumbai</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2016</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rgbClr val="C00000"/>
              </a:buClr>
              <a:buSzPts val="2000"/>
              <a:buFont typeface="Calibri"/>
              <a:buChar char="•"/>
            </a:pPr>
            <a:r>
              <a:rPr b="1" i="0" lang="en-US" sz="2000" u="none" cap="none" strike="noStrike">
                <a:solidFill>
                  <a:srgbClr val="C00000"/>
                </a:solidFill>
                <a:latin typeface="Calibri"/>
                <a:ea typeface="Calibri"/>
                <a:cs typeface="Calibri"/>
                <a:sym typeface="Calibri"/>
              </a:rPr>
              <a:t>NBA accreditation (2</a:t>
            </a:r>
            <a:r>
              <a:rPr b="1" baseline="30000" i="0" lang="en-US" sz="2000" u="none" cap="none" strike="noStrike">
                <a:solidFill>
                  <a:srgbClr val="C00000"/>
                </a:solidFill>
                <a:latin typeface="Calibri"/>
                <a:ea typeface="Calibri"/>
                <a:cs typeface="Calibri"/>
                <a:sym typeface="Calibri"/>
              </a:rPr>
              <a:t>nd</a:t>
            </a:r>
            <a:r>
              <a:rPr b="1" i="0" lang="en-US" sz="2000" u="none" cap="none" strike="noStrike">
                <a:solidFill>
                  <a:srgbClr val="C00000"/>
                </a:solidFill>
                <a:latin typeface="Calibri"/>
                <a:ea typeface="Calibri"/>
                <a:cs typeface="Calibri"/>
                <a:sym typeface="Calibri"/>
              </a:rPr>
              <a:t> cycle) for 3 years  </a:t>
            </a:r>
            <a:endParaRPr/>
          </a:p>
        </p:txBody>
      </p:sp>
      <p:sp>
        <p:nvSpPr>
          <p:cNvPr id="545" name="Google Shape;545;p5"/>
          <p:cNvSpPr/>
          <p:nvPr/>
        </p:nvSpPr>
        <p:spPr>
          <a:xfrm>
            <a:off x="5826949" y="1279525"/>
            <a:ext cx="5788403" cy="5578475"/>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2017</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Awarded ‘A’ Grade by NAAC for 5 years w.e.f. 30</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Oct, 2017 </a:t>
            </a:r>
            <a:r>
              <a:rPr b="1" i="0" lang="en-US" sz="2000" u="none" cap="none" strike="noStrike">
                <a:solidFill>
                  <a:srgbClr val="C00000"/>
                </a:solidFill>
                <a:latin typeface="Calibri"/>
                <a:ea typeface="Calibri"/>
                <a:cs typeface="Calibri"/>
                <a:sym typeface="Calibri"/>
              </a:rPr>
              <a:t>(Extended by 2 years)</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2018</a:t>
            </a:r>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Ph.D.  (Technology) IT started with an intake of 10</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2019</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rgbClr val="C00000"/>
              </a:buClr>
              <a:buSzPts val="2000"/>
              <a:buFont typeface="Calibri"/>
              <a:buChar char="•"/>
            </a:pPr>
            <a:r>
              <a:rPr b="1" i="0" lang="en-US" sz="2000" u="none" cap="none" strike="noStrike">
                <a:solidFill>
                  <a:srgbClr val="C00000"/>
                </a:solidFill>
                <a:latin typeface="Calibri"/>
                <a:ea typeface="Calibri"/>
                <a:cs typeface="Calibri"/>
                <a:sym typeface="Calibri"/>
              </a:rPr>
              <a:t>NBA accreditation (3rd cycle) for 3 years</a:t>
            </a:r>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2019</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Institute conferred Autonomous Status for next 10 years</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2020</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Autonomy Curriculum Design &amp; implementation</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2021</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Aligning Programme as per NEP 2020 guidelines</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2022</a:t>
            </a:r>
            <a:endParaRPr b="0" i="0" sz="1600" u="none" cap="none" strike="noStrike">
              <a:solidFill>
                <a:schemeClr val="dk1"/>
              </a:solidFill>
              <a:latin typeface="Calibri"/>
              <a:ea typeface="Calibri"/>
              <a:cs typeface="Calibri"/>
              <a:sym typeface="Calibri"/>
            </a:endParaRPr>
          </a:p>
          <a:p>
            <a:pPr indent="-127000" lvl="2" marL="228600" marR="0" rtl="0" algn="l">
              <a:lnSpc>
                <a:spcPct val="75000"/>
              </a:lnSpc>
              <a:spcBef>
                <a:spcPts val="16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Industry Design Course inclusion in autonomy  curriculum: RPA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50"/>
          <p:cNvSpPr txBox="1"/>
          <p:nvPr>
            <p:ph idx="4294967295" type="title"/>
          </p:nvPr>
        </p:nvSpPr>
        <p:spPr>
          <a:xfrm>
            <a:off x="1394278" y="235857"/>
            <a:ext cx="9288236" cy="877536"/>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Laboratories: Maintenance and overall ambience </a:t>
            </a:r>
            <a:endParaRPr b="1" sz="3200">
              <a:solidFill>
                <a:srgbClr val="002060"/>
              </a:solidFill>
            </a:endParaRPr>
          </a:p>
        </p:txBody>
      </p:sp>
      <p:sp>
        <p:nvSpPr>
          <p:cNvPr id="1440" name="Google Shape;1440;p50"/>
          <p:cNvSpPr/>
          <p:nvPr/>
        </p:nvSpPr>
        <p:spPr>
          <a:xfrm>
            <a:off x="0" y="1339850"/>
            <a:ext cx="5448300" cy="513715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Maintenance of the labs including calibration, testing of the equipment is done by the lab assistants.</a:t>
            </a:r>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Regular checkup of equipment is carried out at the end of every semester. </a:t>
            </a:r>
            <a:endParaRPr/>
          </a:p>
          <a:p>
            <a:pPr indent="-114300" lvl="1" marL="114300" marR="0" rtl="0" algn="l">
              <a:lnSpc>
                <a:spcPct val="75000"/>
              </a:lnSpc>
              <a:spcBef>
                <a:spcPts val="14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Stock register is maintained for the laboratories.</a:t>
            </a:r>
            <a:endParaRPr b="0" i="0" sz="1400" u="none" cap="none" strike="noStrike">
              <a:solidFill>
                <a:schemeClr val="dk1"/>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As per the requirement minor repairs are carried out by the lab technical staff.</a:t>
            </a:r>
            <a:endParaRPr b="0" i="0" sz="1400" u="none" cap="none" strike="noStrike">
              <a:solidFill>
                <a:schemeClr val="dk1"/>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Major repairs are outsourced by following the procedure of the institute</a:t>
            </a: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Periodic checks are conducted by Lab in-charges &amp; putting up the lab requirements to HODs on regular basis. Operational and Safety measures</a:t>
            </a:r>
            <a:endParaRPr b="0" i="0" sz="1400" u="none" cap="none" strike="noStrike">
              <a:solidFill>
                <a:schemeClr val="dk1"/>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Installation and Maintenance of Software Periodic replacement /renewal</a:t>
            </a:r>
            <a:endParaRPr b="0" i="0" sz="1400" u="none" cap="none" strike="noStrike">
              <a:solidFill>
                <a:schemeClr val="dk1"/>
              </a:solidFill>
              <a:latin typeface="Calibri"/>
              <a:ea typeface="Calibri"/>
              <a:cs typeface="Calibri"/>
              <a:sym typeface="Calibri"/>
            </a:endParaRPr>
          </a:p>
          <a:p>
            <a:pPr indent="0" lvl="1" marL="1143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THINK 6S</a:t>
            </a:r>
            <a:endParaRPr/>
          </a:p>
        </p:txBody>
      </p:sp>
      <p:sp>
        <p:nvSpPr>
          <p:cNvPr id="1441" name="Google Shape;1441;p50"/>
          <p:cNvSpPr/>
          <p:nvPr/>
        </p:nvSpPr>
        <p:spPr>
          <a:xfrm>
            <a:off x="6368799" y="1333500"/>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Simulation Lab-A &amp; Signal Image Processing Lab-B       (Lab-203) 87.35 Sq.Mtr.</a:t>
            </a:r>
            <a:endParaRPr/>
          </a:p>
        </p:txBody>
      </p:sp>
      <p:sp>
        <p:nvSpPr>
          <p:cNvPr id="1442" name="Google Shape;1442;p50"/>
          <p:cNvSpPr/>
          <p:nvPr/>
        </p:nvSpPr>
        <p:spPr>
          <a:xfrm>
            <a:off x="6368799" y="1999197"/>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Advanced Database Lab-A &amp; Operating System Lab-B (Lab-204)  87.35 Sq.Mtr.             </a:t>
            </a:r>
            <a:endParaRPr/>
          </a:p>
        </p:txBody>
      </p:sp>
      <p:sp>
        <p:nvSpPr>
          <p:cNvPr id="1443" name="Google Shape;1443;p50"/>
          <p:cNvSpPr/>
          <p:nvPr/>
        </p:nvSpPr>
        <p:spPr>
          <a:xfrm>
            <a:off x="6368799" y="2664894"/>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Virtualization Lab-A &amp; Cloud Computing-B (Lab-205)     87.35 Sq.Mtr.               </a:t>
            </a:r>
            <a:endParaRPr/>
          </a:p>
        </p:txBody>
      </p:sp>
      <p:sp>
        <p:nvSpPr>
          <p:cNvPr id="1444" name="Google Shape;1444;p50"/>
          <p:cNvSpPr/>
          <p:nvPr/>
        </p:nvSpPr>
        <p:spPr>
          <a:xfrm>
            <a:off x="6368799" y="3330591"/>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System Software-A &amp; Multimedia Lab-B (Lab-206) 	 74.25 Sq.Mtr.</a:t>
            </a:r>
            <a:endParaRPr/>
          </a:p>
        </p:txBody>
      </p:sp>
      <p:sp>
        <p:nvSpPr>
          <p:cNvPr id="1445" name="Google Shape;1445;p50"/>
          <p:cNvSpPr/>
          <p:nvPr/>
        </p:nvSpPr>
        <p:spPr>
          <a:xfrm>
            <a:off x="6368799" y="3996288"/>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Project Lab-A R&amp;D-B (207)  74.25 Sq.Mtr.</a:t>
            </a:r>
            <a:endParaRPr/>
          </a:p>
        </p:txBody>
      </p:sp>
      <p:sp>
        <p:nvSpPr>
          <p:cNvPr id="1446" name="Google Shape;1446;p50"/>
          <p:cNvSpPr/>
          <p:nvPr/>
        </p:nvSpPr>
        <p:spPr>
          <a:xfrm>
            <a:off x="6368799" y="4661985"/>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Programming Languages Lab-A &amp; Software Engineering Lab-B (Lab-307)  87.35 Sq.Mtr.</a:t>
            </a:r>
            <a:endParaRPr/>
          </a:p>
        </p:txBody>
      </p:sp>
      <p:sp>
        <p:nvSpPr>
          <p:cNvPr id="1447" name="Google Shape;1447;p50"/>
          <p:cNvSpPr/>
          <p:nvPr/>
        </p:nvSpPr>
        <p:spPr>
          <a:xfrm>
            <a:off x="6368799" y="5327682"/>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Intelligent System Lab-A &amp; Thakur Accenture Innovation Centre Lab-B (Lab-309)    87.35 Sq.Mtr.</a:t>
            </a:r>
            <a:endParaRPr/>
          </a:p>
        </p:txBody>
      </p:sp>
      <p:sp>
        <p:nvSpPr>
          <p:cNvPr id="1448" name="Google Shape;1448;p50"/>
          <p:cNvSpPr/>
          <p:nvPr/>
        </p:nvSpPr>
        <p:spPr>
          <a:xfrm>
            <a:off x="6368799" y="5993379"/>
            <a:ext cx="2619550" cy="578867"/>
          </a:xfrm>
          <a:prstGeom prst="roundRect">
            <a:avLst>
              <a:gd fmla="val 16667" name="adj"/>
            </a:avLst>
          </a:prstGeom>
          <a:solidFill>
            <a:schemeClr val="lt1"/>
          </a:solidFill>
          <a:ln cap="flat" cmpd="sng" w="12700">
            <a:solidFill>
              <a:srgbClr val="D670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600">
                <a:solidFill>
                  <a:schemeClr val="lt1"/>
                </a:solidFill>
                <a:latin typeface="Calibri"/>
                <a:ea typeface="Calibri"/>
                <a:cs typeface="Calibri"/>
                <a:sym typeface="Calibri"/>
              </a:rPr>
              <a:t>Electronics Hardware Lab - A &amp; Analog Digital Communication Lab-B (Lab-313)    74.25 Sq.Mtr.</a:t>
            </a:r>
            <a:endParaRPr/>
          </a:p>
        </p:txBody>
      </p:sp>
      <p:sp>
        <p:nvSpPr>
          <p:cNvPr id="1449" name="Google Shape;144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50" name="Google Shape;1450;p50"/>
          <p:cNvSpPr txBox="1"/>
          <p:nvPr/>
        </p:nvSpPr>
        <p:spPr>
          <a:xfrm>
            <a:off x="3991429" y="6477000"/>
            <a:ext cx="57186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70C0"/>
                </a:solidFill>
                <a:latin typeface="Calibri"/>
                <a:ea typeface="Calibri"/>
                <a:cs typeface="Calibri"/>
                <a:sym typeface="Calibri"/>
                <a:hlinkClick r:id="rId3">
                  <a:extLst>
                    <a:ext uri="{A12FA001-AC4F-418D-AE19-62706E023703}">
                      <ahyp:hlinkClr val="tx"/>
                    </a:ext>
                  </a:extLst>
                </a:hlinkClick>
              </a:rPr>
              <a:t>Details of Hardware, Software Licenses</a:t>
            </a:r>
            <a:r>
              <a:rPr b="1" lang="en-US" sz="1800">
                <a:solidFill>
                  <a:srgbClr val="0070C0"/>
                </a:solidFill>
                <a:latin typeface="Calibri"/>
                <a:ea typeface="Calibri"/>
                <a:cs typeface="Calibri"/>
                <a:sym typeface="Calibri"/>
              </a:rPr>
              <a:t>, </a:t>
            </a:r>
            <a:r>
              <a:rPr b="1" lang="en-US" sz="1800" u="sng">
                <a:solidFill>
                  <a:srgbClr val="0070C0"/>
                </a:solidFill>
                <a:latin typeface="Calibri"/>
                <a:ea typeface="Calibri"/>
                <a:cs typeface="Calibri"/>
                <a:sym typeface="Calibri"/>
                <a:hlinkClick r:id="rId4">
                  <a:extLst>
                    <a:ext uri="{A12FA001-AC4F-418D-AE19-62706E023703}">
                      <ahyp:hlinkClr val="tx"/>
                    </a:ext>
                  </a:extLst>
                </a:hlinkClick>
              </a:rPr>
              <a:t>Lab. Utilization </a:t>
            </a:r>
            <a:endParaRPr b="1" sz="1800">
              <a:solidFill>
                <a:srgbClr val="0070C0"/>
              </a:solidFill>
              <a:latin typeface="Calibri"/>
              <a:ea typeface="Calibri"/>
              <a:cs typeface="Calibri"/>
              <a:sym typeface="Calibri"/>
            </a:endParaRPr>
          </a:p>
        </p:txBody>
      </p:sp>
      <p:pic>
        <p:nvPicPr>
          <p:cNvPr descr="Atom, chemistry, computer, laboratory, monitor, physics, science icon -  Download on Iconfinder" id="1451" name="Google Shape;1451;p50"/>
          <p:cNvPicPr preferRelativeResize="0"/>
          <p:nvPr/>
        </p:nvPicPr>
        <p:blipFill rotWithShape="1">
          <a:blip r:embed="rId5">
            <a:alphaModFix/>
          </a:blip>
          <a:srcRect b="0" l="0" r="0" t="0"/>
          <a:stretch/>
        </p:blipFill>
        <p:spPr>
          <a:xfrm>
            <a:off x="368490" y="1491504"/>
            <a:ext cx="485821" cy="485821"/>
          </a:xfrm>
          <a:prstGeom prst="rect">
            <a:avLst/>
          </a:prstGeom>
          <a:noFill/>
          <a:ln>
            <a:noFill/>
          </a:ln>
        </p:spPr>
      </p:pic>
      <p:pic>
        <p:nvPicPr>
          <p:cNvPr descr="Atom, chemistry, computer, laboratory, monitor, physics, science icon -  Download on Iconfinder" id="1452" name="Google Shape;1452;p50"/>
          <p:cNvPicPr preferRelativeResize="0"/>
          <p:nvPr/>
        </p:nvPicPr>
        <p:blipFill rotWithShape="1">
          <a:blip r:embed="rId5">
            <a:alphaModFix/>
          </a:blip>
          <a:srcRect b="0" l="0" r="0" t="0"/>
          <a:stretch/>
        </p:blipFill>
        <p:spPr>
          <a:xfrm>
            <a:off x="368489" y="2170625"/>
            <a:ext cx="485821" cy="485821"/>
          </a:xfrm>
          <a:prstGeom prst="rect">
            <a:avLst/>
          </a:prstGeom>
          <a:noFill/>
          <a:ln>
            <a:noFill/>
          </a:ln>
        </p:spPr>
      </p:pic>
      <p:pic>
        <p:nvPicPr>
          <p:cNvPr descr="Atom, chemistry, computer, laboratory, monitor, physics, science icon -  Download on Iconfinder" id="1453" name="Google Shape;1453;p50"/>
          <p:cNvPicPr preferRelativeResize="0"/>
          <p:nvPr/>
        </p:nvPicPr>
        <p:blipFill rotWithShape="1">
          <a:blip r:embed="rId5">
            <a:alphaModFix/>
          </a:blip>
          <a:srcRect b="0" l="0" r="0" t="0"/>
          <a:stretch/>
        </p:blipFill>
        <p:spPr>
          <a:xfrm>
            <a:off x="368488" y="2975253"/>
            <a:ext cx="485821" cy="485821"/>
          </a:xfrm>
          <a:prstGeom prst="rect">
            <a:avLst/>
          </a:prstGeom>
          <a:noFill/>
          <a:ln>
            <a:noFill/>
          </a:ln>
        </p:spPr>
      </p:pic>
      <p:pic>
        <p:nvPicPr>
          <p:cNvPr descr="Atom, chemistry, computer, laboratory, monitor, physics, science icon -  Download on Iconfinder" id="1454" name="Google Shape;1454;p50"/>
          <p:cNvPicPr preferRelativeResize="0"/>
          <p:nvPr/>
        </p:nvPicPr>
        <p:blipFill rotWithShape="1">
          <a:blip r:embed="rId5">
            <a:alphaModFix/>
          </a:blip>
          <a:srcRect b="0" l="0" r="0" t="0"/>
          <a:stretch/>
        </p:blipFill>
        <p:spPr>
          <a:xfrm>
            <a:off x="349340" y="3654374"/>
            <a:ext cx="485821" cy="485821"/>
          </a:xfrm>
          <a:prstGeom prst="rect">
            <a:avLst/>
          </a:prstGeom>
          <a:noFill/>
          <a:ln>
            <a:noFill/>
          </a:ln>
        </p:spPr>
      </p:pic>
      <p:pic>
        <p:nvPicPr>
          <p:cNvPr descr="Atom, chemistry, computer, laboratory, monitor, physics, science icon -  Download on Iconfinder" id="1455" name="Google Shape;1455;p50"/>
          <p:cNvPicPr preferRelativeResize="0"/>
          <p:nvPr/>
        </p:nvPicPr>
        <p:blipFill rotWithShape="1">
          <a:blip r:embed="rId5">
            <a:alphaModFix/>
          </a:blip>
          <a:srcRect b="0" l="0" r="0" t="0"/>
          <a:stretch/>
        </p:blipFill>
        <p:spPr>
          <a:xfrm>
            <a:off x="330192" y="4401362"/>
            <a:ext cx="485821" cy="485821"/>
          </a:xfrm>
          <a:prstGeom prst="rect">
            <a:avLst/>
          </a:prstGeom>
          <a:noFill/>
          <a:ln>
            <a:noFill/>
          </a:ln>
        </p:spPr>
      </p:pic>
      <p:pic>
        <p:nvPicPr>
          <p:cNvPr descr="Atom, chemistry, computer, laboratory, monitor, physics, science icon -  Download on Iconfinder" id="1456" name="Google Shape;1456;p50"/>
          <p:cNvPicPr preferRelativeResize="0"/>
          <p:nvPr/>
        </p:nvPicPr>
        <p:blipFill rotWithShape="1">
          <a:blip r:embed="rId5">
            <a:alphaModFix/>
          </a:blip>
          <a:srcRect b="0" l="0" r="0" t="0"/>
          <a:stretch/>
        </p:blipFill>
        <p:spPr>
          <a:xfrm>
            <a:off x="330191" y="5122451"/>
            <a:ext cx="485821" cy="485821"/>
          </a:xfrm>
          <a:prstGeom prst="rect">
            <a:avLst/>
          </a:prstGeom>
          <a:noFill/>
          <a:ln>
            <a:noFill/>
          </a:ln>
        </p:spPr>
      </p:pic>
      <p:pic>
        <p:nvPicPr>
          <p:cNvPr descr="Atom, chemistry, computer, laboratory, monitor, physics, science icon -  Download on Iconfinder" id="1457" name="Google Shape;1457;p50"/>
          <p:cNvPicPr preferRelativeResize="0"/>
          <p:nvPr/>
        </p:nvPicPr>
        <p:blipFill rotWithShape="1">
          <a:blip r:embed="rId5">
            <a:alphaModFix/>
          </a:blip>
          <a:srcRect b="0" l="0" r="0" t="0"/>
          <a:stretch/>
        </p:blipFill>
        <p:spPr>
          <a:xfrm>
            <a:off x="311043" y="5887258"/>
            <a:ext cx="485821" cy="48582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51"/>
          <p:cNvSpPr txBox="1"/>
          <p:nvPr>
            <p:ph idx="4294967295" type="title"/>
          </p:nvPr>
        </p:nvSpPr>
        <p:spPr>
          <a:xfrm>
            <a:off x="1249563" y="133350"/>
            <a:ext cx="9340850" cy="85725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Safety </a:t>
            </a:r>
            <a:r>
              <a:rPr b="1" lang="en-US" sz="3600">
                <a:solidFill>
                  <a:srgbClr val="002060"/>
                </a:solidFill>
                <a:latin typeface="Calibri"/>
                <a:ea typeface="Calibri"/>
                <a:cs typeface="Calibri"/>
                <a:sym typeface="Calibri"/>
              </a:rPr>
              <a:t>measures</a:t>
            </a:r>
            <a:r>
              <a:rPr b="1" lang="en-US" sz="4000">
                <a:solidFill>
                  <a:srgbClr val="002060"/>
                </a:solidFill>
                <a:latin typeface="Calibri"/>
                <a:ea typeface="Calibri"/>
                <a:cs typeface="Calibri"/>
                <a:sym typeface="Calibri"/>
              </a:rPr>
              <a:t> in laboratories-6S Standard</a:t>
            </a:r>
            <a:endParaRPr b="1">
              <a:solidFill>
                <a:srgbClr val="002060"/>
              </a:solidFill>
            </a:endParaRPr>
          </a:p>
        </p:txBody>
      </p:sp>
      <p:sp>
        <p:nvSpPr>
          <p:cNvPr id="1464" name="Google Shape;1464;p51"/>
          <p:cNvSpPr txBox="1"/>
          <p:nvPr>
            <p:ph idx="4294967295" type="body"/>
          </p:nvPr>
        </p:nvSpPr>
        <p:spPr>
          <a:xfrm>
            <a:off x="0" y="1371600"/>
            <a:ext cx="11582400" cy="510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p>
          <a:p>
            <a:pPr indent="-114300" lvl="0" marL="228600" rtl="0" algn="l">
              <a:lnSpc>
                <a:spcPct val="90000"/>
              </a:lnSpc>
              <a:spcBef>
                <a:spcPts val="100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p>
        </p:txBody>
      </p:sp>
      <p:pic>
        <p:nvPicPr>
          <p:cNvPr id="1465" name="Google Shape;1465;p51"/>
          <p:cNvPicPr preferRelativeResize="0"/>
          <p:nvPr/>
        </p:nvPicPr>
        <p:blipFill rotWithShape="1">
          <a:blip r:embed="rId3">
            <a:alphaModFix/>
          </a:blip>
          <a:srcRect b="0" l="0" r="2262" t="0"/>
          <a:stretch/>
        </p:blipFill>
        <p:spPr>
          <a:xfrm>
            <a:off x="5535251" y="1089875"/>
            <a:ext cx="5307732" cy="3670932"/>
          </a:xfrm>
          <a:prstGeom prst="rect">
            <a:avLst/>
          </a:prstGeom>
          <a:noFill/>
          <a:ln>
            <a:noFill/>
          </a:ln>
        </p:spPr>
      </p:pic>
      <p:pic>
        <p:nvPicPr>
          <p:cNvPr id="1466" name="Google Shape;1466;p51"/>
          <p:cNvPicPr preferRelativeResize="0"/>
          <p:nvPr/>
        </p:nvPicPr>
        <p:blipFill rotWithShape="1">
          <a:blip r:embed="rId4">
            <a:alphaModFix/>
          </a:blip>
          <a:srcRect b="0" l="0" r="0" t="0"/>
          <a:stretch/>
        </p:blipFill>
        <p:spPr>
          <a:xfrm>
            <a:off x="5490225" y="4802474"/>
            <a:ext cx="2071350" cy="2229697"/>
          </a:xfrm>
          <a:prstGeom prst="rect">
            <a:avLst/>
          </a:prstGeom>
          <a:noFill/>
          <a:ln>
            <a:noFill/>
          </a:ln>
        </p:spPr>
      </p:pic>
      <p:pic>
        <p:nvPicPr>
          <p:cNvPr id="1467" name="Google Shape;1467;p51"/>
          <p:cNvPicPr preferRelativeResize="0"/>
          <p:nvPr/>
        </p:nvPicPr>
        <p:blipFill rotWithShape="1">
          <a:blip r:embed="rId5">
            <a:alphaModFix/>
          </a:blip>
          <a:srcRect b="0" l="0" r="0" t="0"/>
          <a:stretch/>
        </p:blipFill>
        <p:spPr>
          <a:xfrm>
            <a:off x="8394878" y="4951307"/>
            <a:ext cx="2226924" cy="2143484"/>
          </a:xfrm>
          <a:prstGeom prst="rect">
            <a:avLst/>
          </a:prstGeom>
          <a:noFill/>
          <a:ln>
            <a:noFill/>
          </a:ln>
        </p:spPr>
      </p:pic>
      <p:sp>
        <p:nvSpPr>
          <p:cNvPr id="1468" name="Google Shape;1468;p51"/>
          <p:cNvSpPr/>
          <p:nvPr/>
        </p:nvSpPr>
        <p:spPr>
          <a:xfrm>
            <a:off x="406342" y="1371600"/>
            <a:ext cx="4893971" cy="5196625"/>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214313" lvl="0" marL="214313" marR="134779" rtl="0" algn="l">
              <a:spcBef>
                <a:spcPts val="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General Safety instructions</a:t>
            </a:r>
            <a:endParaRPr/>
          </a:p>
          <a:p>
            <a:pPr indent="-214313" lvl="0" marL="214313" marR="134779"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Electrical safety guidelines.</a:t>
            </a:r>
            <a:endParaRPr/>
          </a:p>
          <a:p>
            <a:pPr indent="-214313" lvl="0" marL="214313" marR="134779"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CCTV cameras </a:t>
            </a:r>
            <a:endParaRPr/>
          </a:p>
          <a:p>
            <a:pPr indent="-214313" lvl="0" marL="214313" marR="134779"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First aid box and Class ABC fire extinguishers</a:t>
            </a:r>
            <a:endParaRPr/>
          </a:p>
          <a:p>
            <a:pPr indent="-214313" lvl="0" marL="214313" marR="134779"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Periodical calibration </a:t>
            </a:r>
            <a:endParaRPr/>
          </a:p>
          <a:p>
            <a:pPr indent="-214313" lvl="0" marL="214313" marR="134779"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Fully and rightly loaded PC Systems</a:t>
            </a:r>
            <a:endParaRPr/>
          </a:p>
          <a:p>
            <a:pPr indent="-214313" lvl="0" marL="214313" marR="340995" rtl="0" algn="l">
              <a:spcBef>
                <a:spcPts val="450"/>
              </a:spcBef>
              <a:spcAft>
                <a:spcPts val="0"/>
              </a:spcAft>
              <a:buClr>
                <a:srgbClr val="4A5272"/>
              </a:buClr>
              <a:buSzPts val="1100"/>
              <a:buFont typeface="Arial"/>
              <a:buChar char="•"/>
            </a:pPr>
            <a:r>
              <a:rPr lang="en-US" sz="2400">
                <a:solidFill>
                  <a:srgbClr val="000000"/>
                </a:solidFill>
                <a:latin typeface="Calibri"/>
                <a:ea typeface="Calibri"/>
                <a:cs typeface="Calibri"/>
                <a:sym typeface="Calibri"/>
              </a:rPr>
              <a:t>Symantec Antivirus and FortiGate 400E Firewall</a:t>
            </a:r>
            <a:r>
              <a:rPr lang="en-US" sz="2800">
                <a:solidFill>
                  <a:srgbClr val="000000"/>
                </a:solidFill>
                <a:latin typeface="Calibri"/>
                <a:ea typeface="Calibri"/>
                <a:cs typeface="Calibri"/>
                <a:sym typeface="Calibri"/>
              </a:rPr>
              <a:t>. </a:t>
            </a:r>
            <a:endParaRPr/>
          </a:p>
        </p:txBody>
      </p:sp>
      <p:sp>
        <p:nvSpPr>
          <p:cNvPr id="1469" name="Google Shape;146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3F5"/>
            </a:gs>
            <a:gs pos="50000">
              <a:srgbClr val="FFFFFF"/>
            </a:gs>
            <a:gs pos="100000">
              <a:srgbClr val="FFFFFF"/>
            </a:gs>
          </a:gsLst>
          <a:lin ang="5400000" scaled="0"/>
        </a:gradFill>
      </p:bgPr>
    </p:bg>
    <p:spTree>
      <p:nvGrpSpPr>
        <p:cNvPr id="1474" name="Shape 1474"/>
        <p:cNvGrpSpPr/>
        <p:nvPr/>
      </p:nvGrpSpPr>
      <p:grpSpPr>
        <a:xfrm>
          <a:off x="0" y="0"/>
          <a:ext cx="0" cy="0"/>
          <a:chOff x="0" y="0"/>
          <a:chExt cx="0" cy="0"/>
        </a:xfrm>
      </p:grpSpPr>
      <p:sp>
        <p:nvSpPr>
          <p:cNvPr id="1475" name="Google Shape;1475;p52"/>
          <p:cNvSpPr txBox="1"/>
          <p:nvPr>
            <p:ph idx="1" type="subTitle"/>
          </p:nvPr>
        </p:nvSpPr>
        <p:spPr>
          <a:xfrm>
            <a:off x="1889617" y="5630481"/>
            <a:ext cx="4206384"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40"/>
              <a:buFont typeface="Arial"/>
              <a:buNone/>
            </a:pPr>
            <a:r>
              <a:t/>
            </a:r>
            <a:endParaRPr/>
          </a:p>
        </p:txBody>
      </p:sp>
      <p:sp>
        <p:nvSpPr>
          <p:cNvPr id="1476" name="Google Shape;1476;p52"/>
          <p:cNvSpPr txBox="1"/>
          <p:nvPr>
            <p:ph idx="2" type="body"/>
          </p:nvPr>
        </p:nvSpPr>
        <p:spPr>
          <a:xfrm>
            <a:off x="1625965" y="1905506"/>
            <a:ext cx="9127761" cy="15234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D0001"/>
              </a:buClr>
              <a:buSzPts val="4400"/>
              <a:buNone/>
            </a:pPr>
            <a:r>
              <a:rPr b="1" lang="en-US" sz="4400">
                <a:solidFill>
                  <a:srgbClr val="9D0001"/>
                </a:solidFill>
                <a:latin typeface="Calibri"/>
                <a:ea typeface="Calibri"/>
                <a:cs typeface="Calibri"/>
                <a:sym typeface="Calibri"/>
              </a:rPr>
              <a:t>Criteria 7: </a:t>
            </a:r>
            <a:endParaRPr/>
          </a:p>
          <a:p>
            <a:pPr indent="0" lvl="0" marL="0" rtl="0" algn="ctr">
              <a:lnSpc>
                <a:spcPct val="90000"/>
              </a:lnSpc>
              <a:spcBef>
                <a:spcPts val="880"/>
              </a:spcBef>
              <a:spcAft>
                <a:spcPts val="0"/>
              </a:spcAft>
              <a:buClr>
                <a:srgbClr val="9D0001"/>
              </a:buClr>
              <a:buSzPts val="4400"/>
              <a:buNone/>
            </a:pPr>
            <a:r>
              <a:rPr b="1" lang="en-US" sz="4400">
                <a:solidFill>
                  <a:srgbClr val="9D0001"/>
                </a:solidFill>
                <a:latin typeface="Calibri"/>
                <a:ea typeface="Calibri"/>
                <a:cs typeface="Calibri"/>
                <a:sym typeface="Calibri"/>
              </a:rPr>
              <a:t>Continuous Improvement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53"/>
          <p:cNvSpPr txBox="1"/>
          <p:nvPr>
            <p:ph idx="4294967295" type="title"/>
          </p:nvPr>
        </p:nvSpPr>
        <p:spPr>
          <a:xfrm>
            <a:off x="1669143" y="118124"/>
            <a:ext cx="9114971" cy="112735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Calibri"/>
              <a:buNone/>
            </a:pPr>
            <a:r>
              <a:rPr b="1" lang="en-US" sz="3600">
                <a:solidFill>
                  <a:srgbClr val="002060"/>
                </a:solidFill>
                <a:latin typeface="Calibri"/>
                <a:ea typeface="Calibri"/>
                <a:cs typeface="Calibri"/>
                <a:sym typeface="Calibri"/>
              </a:rPr>
              <a:t>Continuous Innovative Practices </a:t>
            </a:r>
            <a:br>
              <a:rPr b="1" lang="en-US" sz="3600">
                <a:solidFill>
                  <a:srgbClr val="002060"/>
                </a:solidFill>
                <a:latin typeface="Calibri"/>
                <a:ea typeface="Calibri"/>
                <a:cs typeface="Calibri"/>
                <a:sym typeface="Calibri"/>
              </a:rPr>
            </a:br>
            <a:r>
              <a:rPr b="1" lang="en-US" sz="3600">
                <a:solidFill>
                  <a:srgbClr val="002060"/>
                </a:solidFill>
                <a:latin typeface="Calibri"/>
                <a:ea typeface="Calibri"/>
                <a:cs typeface="Calibri"/>
                <a:sym typeface="Calibri"/>
              </a:rPr>
              <a:t>&amp; Impact on Processes </a:t>
            </a:r>
            <a:endParaRPr sz="3600">
              <a:solidFill>
                <a:srgbClr val="002060"/>
              </a:solidFill>
            </a:endParaRPr>
          </a:p>
        </p:txBody>
      </p:sp>
      <p:sp>
        <p:nvSpPr>
          <p:cNvPr id="1482" name="Google Shape;1482;p53"/>
          <p:cNvSpPr/>
          <p:nvPr/>
        </p:nvSpPr>
        <p:spPr>
          <a:xfrm>
            <a:off x="0" y="1321676"/>
            <a:ext cx="12192000" cy="56125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Identified </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PO1: </a:t>
            </a:r>
            <a:r>
              <a:rPr b="0" i="0" lang="en-US" sz="1800" u="none" cap="none" strike="noStrike">
                <a:solidFill>
                  <a:schemeClr val="dk1"/>
                </a:solidFill>
                <a:latin typeface="Calibri"/>
                <a:ea typeface="Calibri"/>
                <a:cs typeface="Calibri"/>
                <a:sym typeface="Calibri"/>
              </a:rPr>
              <a:t>Students participation in GATE exam is less and application of fundamentals is not visible.</a:t>
            </a:r>
            <a:r>
              <a:rPr b="1" i="0" lang="en-US" sz="1800" u="none" cap="none" strike="noStrike">
                <a:solidFill>
                  <a:schemeClr val="dk1"/>
                </a:solidFill>
                <a:latin typeface="Calibri"/>
                <a:ea typeface="Calibri"/>
                <a:cs typeface="Calibri"/>
                <a:sym typeface="Calibri"/>
              </a:rPr>
              <a:t>T-2.49,A-2.54, 2%</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PO2: </a:t>
            </a:r>
            <a:r>
              <a:rPr b="0" i="0" lang="en-US" sz="1800" u="none" cap="none" strike="noStrike">
                <a:solidFill>
                  <a:schemeClr val="dk1"/>
                </a:solidFill>
                <a:latin typeface="Calibri"/>
                <a:ea typeface="Calibri"/>
                <a:cs typeface="Calibri"/>
                <a:sym typeface="Calibri"/>
              </a:rPr>
              <a:t>Complex problems and analysis of these problems is rarely faced by the students in their curriculum.</a:t>
            </a:r>
            <a:r>
              <a:rPr b="1" i="0" lang="en-US" sz="1800" u="none" cap="none" strike="noStrike">
                <a:solidFill>
                  <a:schemeClr val="dk1"/>
                </a:solidFill>
                <a:latin typeface="Calibri"/>
                <a:ea typeface="Calibri"/>
                <a:cs typeface="Calibri"/>
                <a:sym typeface="Calibri"/>
              </a:rPr>
              <a:t> T-2.5,A-2.60, 1%</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PO3: </a:t>
            </a:r>
            <a:r>
              <a:rPr b="0" i="0" lang="en-US" sz="1800" u="none" cap="none" strike="noStrike">
                <a:solidFill>
                  <a:schemeClr val="dk1"/>
                </a:solidFill>
                <a:latin typeface="Calibri"/>
                <a:ea typeface="Calibri"/>
                <a:cs typeface="Calibri"/>
                <a:sym typeface="Calibri"/>
              </a:rPr>
              <a:t>Prototype design /project and creating the solution for the same was not seen.</a:t>
            </a:r>
            <a:r>
              <a:rPr b="1" i="0" lang="en-US" sz="1800" u="none" cap="none" strike="noStrike">
                <a:solidFill>
                  <a:schemeClr val="dk1"/>
                </a:solidFill>
                <a:latin typeface="Calibri"/>
                <a:ea typeface="Calibri"/>
                <a:cs typeface="Calibri"/>
                <a:sym typeface="Calibri"/>
              </a:rPr>
              <a:t>                T-2.48,A-2.59,9%</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PO4: </a:t>
            </a:r>
            <a:r>
              <a:rPr b="0" i="0" lang="en-US" sz="1800" u="none" cap="none" strike="noStrike">
                <a:solidFill>
                  <a:schemeClr val="dk1"/>
                </a:solidFill>
                <a:latin typeface="Calibri"/>
                <a:ea typeface="Calibri"/>
                <a:cs typeface="Calibri"/>
                <a:sym typeface="Calibri"/>
              </a:rPr>
              <a:t>Investigation of complex problem was rare and lacked by the students.</a:t>
            </a:r>
            <a:r>
              <a:rPr b="1" i="0" lang="en-US" sz="1800" u="none" cap="none" strike="noStrike">
                <a:solidFill>
                  <a:schemeClr val="dk1"/>
                </a:solidFill>
                <a:latin typeface="Calibri"/>
                <a:ea typeface="Calibri"/>
                <a:cs typeface="Calibri"/>
                <a:sym typeface="Calibri"/>
              </a:rPr>
              <a:t> T-2.48,A-2.52, 1.6%</a:t>
            </a:r>
            <a:endParaRPr b="0"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Activity</a:t>
            </a:r>
            <a:endParaRPr/>
          </a:p>
          <a:p>
            <a:pPr indent="-127000" lvl="2" marL="228600" marR="0" rtl="0" algn="l">
              <a:lnSpc>
                <a:spcPct val="75000"/>
              </a:lnSpc>
              <a:spcBef>
                <a:spcPts val="18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PO1- DMBI lab expt </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PO2-SIH</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PO3-RBL</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PO4-Capstone project</a:t>
            </a:r>
            <a:endParaRPr b="1" i="0" sz="2000" u="sng" cap="none" strike="noStrike">
              <a:solidFill>
                <a:schemeClr val="dk1"/>
              </a:solidFill>
              <a:latin typeface="Calibri"/>
              <a:ea typeface="Calibri"/>
              <a:cs typeface="Calibri"/>
              <a:sym typeface="Calibri"/>
            </a:endParaRPr>
          </a:p>
          <a:p>
            <a:pPr indent="-50800" lvl="2" marL="228600" marR="0" rtl="0" algn="l">
              <a:lnSpc>
                <a:spcPct val="75000"/>
              </a:lnSpc>
              <a:spcBef>
                <a:spcPts val="20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1" marL="114300" marR="0" rtl="0" algn="l">
              <a:lnSpc>
                <a:spcPct val="75000"/>
              </a:lnSpc>
              <a:spcBef>
                <a:spcPts val="1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Mitigated</a:t>
            </a:r>
            <a:endParaRPr/>
          </a:p>
          <a:p>
            <a:pPr indent="-25400" lvl="2" marL="228600" marR="0" rtl="0" algn="l">
              <a:lnSpc>
                <a:spcPct val="75000"/>
              </a:lnSpc>
              <a:spcBef>
                <a:spcPts val="180"/>
              </a:spcBef>
              <a:spcAft>
                <a:spcPts val="0"/>
              </a:spcAft>
              <a:buClr>
                <a:schemeClr val="dk1"/>
              </a:buClr>
              <a:buSzPts val="1400"/>
              <a:buFont typeface="Calibri"/>
              <a:buNone/>
            </a:pPr>
            <a:r>
              <a:t/>
            </a:r>
            <a:endParaRPr b="1"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PO1</a:t>
            </a:r>
            <a:r>
              <a:rPr b="0" i="0" lang="en-US" sz="1400" u="none" cap="none" strike="noStrike">
                <a:solidFill>
                  <a:schemeClr val="dk1"/>
                </a:solidFill>
                <a:latin typeface="Calibri"/>
                <a:ea typeface="Calibri"/>
                <a:cs typeface="Calibri"/>
                <a:sym typeface="Calibri"/>
              </a:rPr>
              <a:t>-Students have applied </a:t>
            </a:r>
            <a:r>
              <a:rPr b="1" i="0" lang="en-US" sz="1400" u="none" cap="none" strike="noStrike">
                <a:solidFill>
                  <a:schemeClr val="dk1"/>
                </a:solidFill>
                <a:latin typeface="Calibri"/>
                <a:ea typeface="Calibri"/>
                <a:cs typeface="Calibri"/>
                <a:sym typeface="Calibri"/>
              </a:rPr>
              <a:t>knowledge of engineering </a:t>
            </a:r>
            <a:r>
              <a:rPr b="0" i="0" lang="en-US" sz="1400" u="none" cap="none" strike="noStrike">
                <a:solidFill>
                  <a:schemeClr val="dk1"/>
                </a:solidFill>
                <a:latin typeface="Calibri"/>
                <a:ea typeface="Calibri"/>
                <a:cs typeface="Calibri"/>
                <a:sym typeface="Calibri"/>
              </a:rPr>
              <a:t>fundamentals to perform experiments in DMBI with application of mathematics to solve complex problems.</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PO2-Analysis of problem </a:t>
            </a:r>
            <a:r>
              <a:rPr b="0" i="0" lang="en-US" sz="1400" u="none" cap="none" strike="noStrike">
                <a:solidFill>
                  <a:schemeClr val="dk1"/>
                </a:solidFill>
                <a:latin typeface="Calibri"/>
                <a:ea typeface="Calibri"/>
                <a:cs typeface="Calibri"/>
                <a:sym typeface="Calibri"/>
              </a:rPr>
              <a:t>is done in solving problems of Smart India Hackathon which require identification, formulation, literature review and analysis of complex engineering problems.</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PO3-Design/Development of Solution </a:t>
            </a:r>
            <a:r>
              <a:rPr b="0" i="0" lang="en-US" sz="1400" u="none" cap="none" strike="noStrike">
                <a:solidFill>
                  <a:schemeClr val="dk1"/>
                </a:solidFill>
                <a:latin typeface="Calibri"/>
                <a:ea typeface="Calibri"/>
                <a:cs typeface="Calibri"/>
                <a:sym typeface="Calibri"/>
              </a:rPr>
              <a:t>is done through RBL activity called Prototype Design.</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PO4-Investigation of complex </a:t>
            </a:r>
            <a:r>
              <a:rPr b="0" i="0" lang="en-US" sz="1400" u="none" cap="none" strike="noStrike">
                <a:solidFill>
                  <a:schemeClr val="dk1"/>
                </a:solidFill>
                <a:latin typeface="Calibri"/>
                <a:ea typeface="Calibri"/>
                <a:cs typeface="Calibri"/>
                <a:sym typeface="Calibri"/>
              </a:rPr>
              <a:t>problem is done through Capstone project in DSA.</a:t>
            </a:r>
            <a:endParaRPr/>
          </a:p>
          <a:p>
            <a:pPr indent="-25400" lvl="2" marL="2286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5400" lvl="2" marL="2286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3" name="Google Shape;148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sz="1200">
              <a:solidFill>
                <a:srgbClr val="898989"/>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54"/>
          <p:cNvSpPr/>
          <p:nvPr/>
        </p:nvSpPr>
        <p:spPr>
          <a:xfrm>
            <a:off x="66675" y="1381125"/>
            <a:ext cx="12125324" cy="5513585"/>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Identified  </a:t>
            </a:r>
            <a:endParaRPr/>
          </a:p>
          <a:p>
            <a:pPr indent="-114300" lvl="2" marL="228600" marR="0" rtl="0" algn="l">
              <a:lnSpc>
                <a:spcPct val="75000"/>
              </a:lnSpc>
              <a:spcBef>
                <a:spcPts val="18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PO5: </a:t>
            </a:r>
            <a:r>
              <a:rPr b="0" i="0" lang="en-US" sz="1600" u="none" cap="none" strike="noStrike">
                <a:solidFill>
                  <a:schemeClr val="dk1"/>
                </a:solidFill>
                <a:latin typeface="Calibri"/>
                <a:ea typeface="Calibri"/>
                <a:cs typeface="Calibri"/>
                <a:sym typeface="Calibri"/>
              </a:rPr>
              <a:t>As the exams were held online as per instructions from GoM, Google Classroom was identified as the modern tool for conducting exams.</a:t>
            </a:r>
            <a:r>
              <a:rPr b="1" i="0" lang="en-US" sz="1600" u="none" cap="none" strike="noStrike">
                <a:solidFill>
                  <a:schemeClr val="dk1"/>
                </a:solidFill>
                <a:latin typeface="Calibri"/>
                <a:ea typeface="Calibri"/>
                <a:cs typeface="Calibri"/>
                <a:sym typeface="Calibri"/>
              </a:rPr>
              <a:t> T-2.43,A-2.47, 1.64%</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PO6</a:t>
            </a:r>
            <a:r>
              <a:rPr b="0" i="0" lang="en-US" sz="1600" u="none" cap="none" strike="noStrike">
                <a:solidFill>
                  <a:schemeClr val="dk1"/>
                </a:solidFill>
                <a:latin typeface="Calibri"/>
                <a:ea typeface="Calibri"/>
                <a:cs typeface="Calibri"/>
                <a:sym typeface="Calibri"/>
              </a:rPr>
              <a:t>: Lack of awareness/ Connection between engineering students and societal problems was missing. </a:t>
            </a:r>
            <a:r>
              <a:rPr b="1" i="0" lang="en-US" sz="1600" u="none" cap="none" strike="noStrike">
                <a:solidFill>
                  <a:schemeClr val="dk1"/>
                </a:solidFill>
                <a:latin typeface="Calibri"/>
                <a:ea typeface="Calibri"/>
                <a:cs typeface="Calibri"/>
                <a:sym typeface="Calibri"/>
              </a:rPr>
              <a:t>T-2.41,A-2.35,-2.5%</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PO7</a:t>
            </a:r>
            <a:r>
              <a:rPr b="0" i="0" lang="en-US" sz="1600" u="none" cap="none" strike="noStrike">
                <a:solidFill>
                  <a:schemeClr val="dk1"/>
                </a:solidFill>
                <a:latin typeface="Calibri"/>
                <a:ea typeface="Calibri"/>
                <a:cs typeface="Calibri"/>
                <a:sym typeface="Calibri"/>
              </a:rPr>
              <a:t>: Students’ awareness is less towards how Engineering can help the environment in various manner.</a:t>
            </a:r>
            <a:r>
              <a:rPr b="1" i="0" lang="en-US" sz="1600" u="none" cap="none" strike="noStrike">
                <a:solidFill>
                  <a:schemeClr val="dk1"/>
                </a:solidFill>
                <a:latin typeface="Calibri"/>
                <a:ea typeface="Calibri"/>
                <a:cs typeface="Calibri"/>
                <a:sym typeface="Calibri"/>
              </a:rPr>
              <a:t>       T-2.46,A-2.48, 1%</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PO8: </a:t>
            </a:r>
            <a:r>
              <a:rPr b="0" i="0" lang="en-US" sz="1600" u="none" cap="none" strike="noStrike">
                <a:solidFill>
                  <a:schemeClr val="dk1"/>
                </a:solidFill>
                <a:latin typeface="Calibri"/>
                <a:ea typeface="Calibri"/>
                <a:cs typeface="Calibri"/>
                <a:sym typeface="Calibri"/>
              </a:rPr>
              <a:t>The practice of performing plagiarism check was not in place for BE project reportsas professional ethics.</a:t>
            </a:r>
            <a:r>
              <a:rPr b="1" i="0" lang="en-US" sz="1600" u="none" cap="none" strike="noStrike">
                <a:solidFill>
                  <a:schemeClr val="dk1"/>
                </a:solidFill>
                <a:latin typeface="Calibri"/>
                <a:ea typeface="Calibri"/>
                <a:cs typeface="Calibri"/>
                <a:sym typeface="Calibri"/>
              </a:rPr>
              <a:t> T-2.45,A-2.55</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 4%</a:t>
            </a:r>
            <a:endParaRPr/>
          </a:p>
          <a:p>
            <a:pPr indent="0" lvl="2" marL="228600" marR="0" rtl="0" algn="l">
              <a:lnSpc>
                <a:spcPct val="75000"/>
              </a:lnSpc>
              <a:spcBef>
                <a:spcPts val="16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Activity</a:t>
            </a:r>
            <a:endParaRPr/>
          </a:p>
          <a:p>
            <a:pPr indent="-127000" lvl="2" marL="228600" marR="0" rtl="0" algn="l">
              <a:lnSpc>
                <a:spcPct val="75000"/>
              </a:lnSpc>
              <a:spcBef>
                <a:spcPts val="18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PO5-GCR</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PO6-Ezine</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PO7-EVS project report</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PO8-Plagarism report</a:t>
            </a:r>
            <a:endParaRPr b="1" i="0" sz="2000" u="sng" cap="none" strike="noStrike">
              <a:solidFill>
                <a:schemeClr val="dk1"/>
              </a:solidFill>
              <a:latin typeface="Calibri"/>
              <a:ea typeface="Calibri"/>
              <a:cs typeface="Calibri"/>
              <a:sym typeface="Calibri"/>
            </a:endParaRPr>
          </a:p>
          <a:p>
            <a:pPr indent="-50800" lvl="2" marL="228600" marR="0" rtl="0" algn="l">
              <a:lnSpc>
                <a:spcPct val="75000"/>
              </a:lnSpc>
              <a:spcBef>
                <a:spcPts val="20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1" marL="114300" marR="0" rtl="0" algn="l">
              <a:lnSpc>
                <a:spcPct val="75000"/>
              </a:lnSpc>
              <a:spcBef>
                <a:spcPts val="1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Mitigated </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PO5-Modern tool </a:t>
            </a:r>
            <a:r>
              <a:rPr b="0" i="0" lang="en-US" sz="1800" u="none" cap="none" strike="noStrike">
                <a:solidFill>
                  <a:schemeClr val="dk1"/>
                </a:solidFill>
                <a:latin typeface="Calibri"/>
                <a:ea typeface="Calibri"/>
                <a:cs typeface="Calibri"/>
                <a:sym typeface="Calibri"/>
              </a:rPr>
              <a:t>like Google Classroom was used for submission of assignments, conduction of exam and sharing of notes.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PO6</a:t>
            </a:r>
            <a:r>
              <a:rPr b="0" i="0" lang="en-US" sz="1800" u="none" cap="none" strike="noStrike">
                <a:solidFill>
                  <a:schemeClr val="dk1"/>
                </a:solidFill>
                <a:latin typeface="Calibri"/>
                <a:ea typeface="Calibri"/>
                <a:cs typeface="Calibri"/>
                <a:sym typeface="Calibri"/>
              </a:rPr>
              <a:t>-Connect between </a:t>
            </a:r>
            <a:r>
              <a:rPr b="1" i="0" lang="en-US" sz="1800" u="none" cap="none" strike="noStrike">
                <a:solidFill>
                  <a:schemeClr val="dk1"/>
                </a:solidFill>
                <a:latin typeface="Calibri"/>
                <a:ea typeface="Calibri"/>
                <a:cs typeface="Calibri"/>
                <a:sym typeface="Calibri"/>
              </a:rPr>
              <a:t>Engineer and society </a:t>
            </a:r>
            <a:r>
              <a:rPr b="0" i="0" lang="en-US" sz="1800" u="none" cap="none" strike="noStrike">
                <a:solidFill>
                  <a:schemeClr val="dk1"/>
                </a:solidFill>
                <a:latin typeface="Calibri"/>
                <a:ea typeface="Calibri"/>
                <a:cs typeface="Calibri"/>
                <a:sym typeface="Calibri"/>
              </a:rPr>
              <a:t>occurs through E-zine magazine helps students to identify, describe and address to the issues in the society.</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PO7</a:t>
            </a: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Design/Development of Solution </a:t>
            </a:r>
            <a:r>
              <a:rPr b="0" i="0" lang="en-US" sz="1800" u="none" cap="none" strike="noStrike">
                <a:solidFill>
                  <a:schemeClr val="dk1"/>
                </a:solidFill>
                <a:latin typeface="Calibri"/>
                <a:ea typeface="Calibri"/>
                <a:cs typeface="Calibri"/>
                <a:sym typeface="Calibri"/>
              </a:rPr>
              <a:t>is done through RBL activity called Prototype Design.</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PO8-Investigation of complex problem </a:t>
            </a:r>
            <a:r>
              <a:rPr b="0" i="0" lang="en-US" sz="1800" u="none" cap="none" strike="noStrike">
                <a:solidFill>
                  <a:schemeClr val="dk1"/>
                </a:solidFill>
                <a:latin typeface="Calibri"/>
                <a:ea typeface="Calibri"/>
                <a:cs typeface="Calibri"/>
                <a:sym typeface="Calibri"/>
              </a:rPr>
              <a:t>is done through Capstone project in DSA.</a:t>
            </a:r>
            <a:endParaRPr/>
          </a:p>
        </p:txBody>
      </p:sp>
      <p:sp>
        <p:nvSpPr>
          <p:cNvPr id="1489" name="Google Shape;148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sz="1200">
              <a:solidFill>
                <a:srgbClr val="898989"/>
              </a:solidFill>
              <a:latin typeface="Arial"/>
              <a:ea typeface="Arial"/>
              <a:cs typeface="Arial"/>
              <a:sym typeface="Arial"/>
            </a:endParaRPr>
          </a:p>
        </p:txBody>
      </p:sp>
      <p:sp>
        <p:nvSpPr>
          <p:cNvPr id="1490" name="Google Shape;1490;p54"/>
          <p:cNvSpPr txBox="1"/>
          <p:nvPr/>
        </p:nvSpPr>
        <p:spPr>
          <a:xfrm>
            <a:off x="1538514" y="142391"/>
            <a:ext cx="9114971" cy="112735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rgbClr val="002060"/>
              </a:buClr>
              <a:buSzPct val="100000"/>
              <a:buFont typeface="Calibri"/>
              <a:buNone/>
            </a:pPr>
            <a:r>
              <a:rPr b="1" lang="en-US" sz="3600">
                <a:solidFill>
                  <a:srgbClr val="002060"/>
                </a:solidFill>
                <a:latin typeface="Calibri"/>
                <a:ea typeface="Calibri"/>
                <a:cs typeface="Calibri"/>
                <a:sym typeface="Calibri"/>
              </a:rPr>
              <a:t>Continuous Innovative Practices </a:t>
            </a:r>
            <a:br>
              <a:rPr b="1" lang="en-US" sz="3600">
                <a:solidFill>
                  <a:srgbClr val="002060"/>
                </a:solidFill>
                <a:latin typeface="Calibri"/>
                <a:ea typeface="Calibri"/>
                <a:cs typeface="Calibri"/>
                <a:sym typeface="Calibri"/>
              </a:rPr>
            </a:br>
            <a:r>
              <a:rPr b="1" lang="en-US" sz="3600">
                <a:solidFill>
                  <a:srgbClr val="002060"/>
                </a:solidFill>
                <a:latin typeface="Calibri"/>
                <a:ea typeface="Calibri"/>
                <a:cs typeface="Calibri"/>
                <a:sym typeface="Calibri"/>
              </a:rPr>
              <a:t>&amp; Impact on Processes </a:t>
            </a:r>
            <a:endParaRPr sz="3600">
              <a:solidFill>
                <a:srgbClr val="00206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55"/>
          <p:cNvSpPr/>
          <p:nvPr/>
        </p:nvSpPr>
        <p:spPr>
          <a:xfrm>
            <a:off x="130628" y="1359776"/>
            <a:ext cx="12192000" cy="56125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Identified  </a:t>
            </a:r>
            <a:endParaRPr/>
          </a:p>
          <a:p>
            <a:pPr indent="-114300" lvl="2" marL="228600" marR="0" rtl="0" algn="l">
              <a:lnSpc>
                <a:spcPct val="75000"/>
              </a:lnSpc>
              <a:spcBef>
                <a:spcPts val="18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PO9: </a:t>
            </a:r>
            <a:r>
              <a:rPr b="0" i="0" lang="en-US" sz="1600" u="none" cap="none" strike="noStrike">
                <a:solidFill>
                  <a:schemeClr val="dk1"/>
                </a:solidFill>
                <a:latin typeface="Calibri"/>
                <a:ea typeface="Calibri"/>
                <a:cs typeface="Calibri"/>
                <a:sym typeface="Calibri"/>
              </a:rPr>
              <a:t>Team work and Individual work skills are required by the industry.</a:t>
            </a:r>
            <a:r>
              <a:rPr b="1" i="0" lang="en-US" sz="1600" u="none" cap="none" strike="noStrike">
                <a:solidFill>
                  <a:schemeClr val="dk1"/>
                </a:solidFill>
                <a:latin typeface="Calibri"/>
                <a:ea typeface="Calibri"/>
                <a:cs typeface="Calibri"/>
                <a:sym typeface="Calibri"/>
              </a:rPr>
              <a:t> T-2.48,A-2.48,0%</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PO10</a:t>
            </a:r>
            <a:r>
              <a:rPr b="0" i="0" lang="en-US" sz="1600" u="none" cap="none" strike="noStrike">
                <a:solidFill>
                  <a:schemeClr val="dk1"/>
                </a:solidFill>
                <a:latin typeface="Calibri"/>
                <a:ea typeface="Calibri"/>
                <a:cs typeface="Calibri"/>
                <a:sym typeface="Calibri"/>
              </a:rPr>
              <a:t>: Students lack of communication skills reduces their chances of placements and outreach activities.</a:t>
            </a:r>
            <a:r>
              <a:rPr b="1" i="0" lang="en-US" sz="1600" u="none" cap="none" strike="noStrike">
                <a:solidFill>
                  <a:schemeClr val="dk1"/>
                </a:solidFill>
                <a:latin typeface="Calibri"/>
                <a:ea typeface="Calibri"/>
                <a:cs typeface="Calibri"/>
                <a:sym typeface="Calibri"/>
              </a:rPr>
              <a:t> T-2.44,A-2.47,1.23%</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PO11: </a:t>
            </a:r>
            <a:r>
              <a:rPr b="0" i="0" lang="en-US" sz="1600" u="none" cap="none" strike="noStrike">
                <a:solidFill>
                  <a:schemeClr val="dk1"/>
                </a:solidFill>
                <a:latin typeface="Calibri"/>
                <a:ea typeface="Calibri"/>
                <a:cs typeface="Calibri"/>
                <a:sym typeface="Calibri"/>
              </a:rPr>
              <a:t>Project management process and finance is required for the start of project.</a:t>
            </a:r>
            <a:r>
              <a:rPr b="1" i="0" lang="en-US" sz="1600" u="none" cap="none" strike="noStrike">
                <a:solidFill>
                  <a:schemeClr val="dk1"/>
                </a:solidFill>
                <a:latin typeface="Calibri"/>
                <a:ea typeface="Calibri"/>
                <a:cs typeface="Calibri"/>
                <a:sym typeface="Calibri"/>
              </a:rPr>
              <a:t>T-2.54,A-2.42, -4.72%</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PO12: </a:t>
            </a:r>
            <a:r>
              <a:rPr b="0" i="0" lang="en-US" sz="1600" u="none" cap="none" strike="noStrike">
                <a:solidFill>
                  <a:schemeClr val="dk1"/>
                </a:solidFill>
                <a:latin typeface="Calibri"/>
                <a:ea typeface="Calibri"/>
                <a:cs typeface="Calibri"/>
                <a:sym typeface="Calibri"/>
              </a:rPr>
              <a:t>Students must update themselves with new and latest topics relevant to the industry. </a:t>
            </a:r>
            <a:r>
              <a:rPr b="1" i="0" lang="en-US" sz="1600" u="none" cap="none" strike="noStrike">
                <a:solidFill>
                  <a:schemeClr val="dk1"/>
                </a:solidFill>
                <a:latin typeface="Calibri"/>
                <a:ea typeface="Calibri"/>
                <a:cs typeface="Calibri"/>
                <a:sym typeface="Calibri"/>
              </a:rPr>
              <a:t>T-2.47,A-2.53, 2.42%</a:t>
            </a:r>
            <a:endParaRPr b="0" i="0" sz="1600" u="none" cap="none" strike="noStrike">
              <a:solidFill>
                <a:schemeClr val="dk1"/>
              </a:solidFill>
              <a:latin typeface="Calibri"/>
              <a:ea typeface="Calibri"/>
              <a:cs typeface="Calibri"/>
              <a:sym typeface="Calibri"/>
            </a:endParaRPr>
          </a:p>
          <a:p>
            <a:pPr indent="-12700" lvl="2" marL="228600" marR="0" rtl="0" algn="l">
              <a:lnSpc>
                <a:spcPct val="75000"/>
              </a:lnSpc>
              <a:spcBef>
                <a:spcPts val="16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38100" lvl="2" marL="228600" marR="0" rtl="0" algn="l">
              <a:lnSpc>
                <a:spcPct val="75000"/>
              </a:lnSpc>
              <a:spcBef>
                <a:spcPts val="1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57150" lvl="2" marL="228600" marR="0" rtl="0" algn="l">
              <a:lnSpc>
                <a:spcPct val="75000"/>
              </a:lnSpc>
              <a:spcBef>
                <a:spcPts val="120"/>
              </a:spcBef>
              <a:spcAft>
                <a:spcPts val="0"/>
              </a:spcAft>
              <a:buClr>
                <a:schemeClr val="dk1"/>
              </a:buClr>
              <a:buSzPts val="900"/>
              <a:buFont typeface="Calibri"/>
              <a:buNone/>
            </a:pPr>
            <a:r>
              <a:t/>
            </a:r>
            <a:endParaRPr b="0" i="0" sz="900" u="none" cap="none" strike="noStrike">
              <a:solidFill>
                <a:schemeClr val="dk1"/>
              </a:solidFill>
              <a:latin typeface="Calibri"/>
              <a:ea typeface="Calibri"/>
              <a:cs typeface="Calibri"/>
              <a:sym typeface="Calibri"/>
            </a:endParaRPr>
          </a:p>
          <a:p>
            <a:pPr indent="0" lvl="1" marL="114300" marR="0" rtl="0" algn="l">
              <a:lnSpc>
                <a:spcPct val="75000"/>
              </a:lnSpc>
              <a:spcBef>
                <a:spcPts val="9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Activity</a:t>
            </a:r>
            <a:endParaRPr/>
          </a:p>
          <a:p>
            <a:pPr indent="-127000" lvl="2" marL="228600" marR="0" rtl="0" algn="l">
              <a:lnSpc>
                <a:spcPct val="75000"/>
              </a:lnSpc>
              <a:spcBef>
                <a:spcPts val="18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PO9-Internship</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PO10-Industrial visit report</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PO11-BE project report</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PO12-IEDC grant </a:t>
            </a:r>
            <a:endParaRPr b="1" i="0" sz="2000" u="sng" cap="none" strike="noStrike">
              <a:solidFill>
                <a:schemeClr val="dk1"/>
              </a:solidFill>
              <a:latin typeface="Calibri"/>
              <a:ea typeface="Calibri"/>
              <a:cs typeface="Calibri"/>
              <a:sym typeface="Calibri"/>
            </a:endParaRPr>
          </a:p>
          <a:p>
            <a:pPr indent="-50800" lvl="2" marL="228600" marR="0" rtl="0" algn="l">
              <a:lnSpc>
                <a:spcPct val="75000"/>
              </a:lnSpc>
              <a:spcBef>
                <a:spcPts val="20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1" marL="114300" marR="0" rtl="0" algn="l">
              <a:lnSpc>
                <a:spcPct val="75000"/>
              </a:lnSpc>
              <a:spcBef>
                <a:spcPts val="1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Mitigated</a:t>
            </a:r>
            <a:endParaRPr/>
          </a:p>
          <a:p>
            <a:pPr indent="0" lvl="2" marL="228600" marR="0" rtl="0" algn="l">
              <a:lnSpc>
                <a:spcPct val="75000"/>
              </a:lnSpc>
              <a:spcBef>
                <a:spcPts val="18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PO9</a:t>
            </a:r>
            <a:r>
              <a:rPr b="0" i="0" lang="en-US" sz="1800" u="none" cap="none" strike="noStrike">
                <a:solidFill>
                  <a:schemeClr val="dk1"/>
                </a:solidFill>
                <a:latin typeface="Calibri"/>
                <a:ea typeface="Calibri"/>
                <a:cs typeface="Calibri"/>
                <a:sym typeface="Calibri"/>
              </a:rPr>
              <a:t>- Internship provided opportunity for </a:t>
            </a:r>
            <a:r>
              <a:rPr b="1" i="0" lang="en-US" sz="1800" u="none" cap="none" strike="noStrike">
                <a:solidFill>
                  <a:schemeClr val="dk1"/>
                </a:solidFill>
                <a:latin typeface="Calibri"/>
                <a:ea typeface="Calibri"/>
                <a:cs typeface="Calibri"/>
                <a:sym typeface="Calibri"/>
              </a:rPr>
              <a:t>individual and team work </a:t>
            </a:r>
            <a:r>
              <a:rPr b="0" i="0" lang="en-US" sz="1800" u="none" cap="none" strike="noStrike">
                <a:solidFill>
                  <a:schemeClr val="dk1"/>
                </a:solidFill>
                <a:latin typeface="Calibri"/>
                <a:ea typeface="Calibri"/>
                <a:cs typeface="Calibri"/>
                <a:sym typeface="Calibri"/>
              </a:rPr>
              <a:t>as the project.</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PO10</a:t>
            </a:r>
            <a:r>
              <a:rPr b="0" i="0" lang="en-US" sz="1800" u="none" cap="none" strike="noStrike">
                <a:solidFill>
                  <a:schemeClr val="dk1"/>
                </a:solidFill>
                <a:latin typeface="Calibri"/>
                <a:ea typeface="Calibri"/>
                <a:cs typeface="Calibri"/>
                <a:sym typeface="Calibri"/>
              </a:rPr>
              <a:t>-Desciption of activities carried out during Industrial visit are made by the students in IV report through </a:t>
            </a:r>
            <a:r>
              <a:rPr b="1" i="0" lang="en-US" sz="1800" u="none" cap="none" strike="noStrike">
                <a:solidFill>
                  <a:schemeClr val="dk1"/>
                </a:solidFill>
                <a:latin typeface="Calibri"/>
                <a:ea typeface="Calibri"/>
                <a:cs typeface="Calibri"/>
                <a:sym typeface="Calibri"/>
              </a:rPr>
              <a:t>written communication</a:t>
            </a:r>
            <a:r>
              <a:rPr b="0" i="0" lang="en-US" sz="1800" u="none" cap="none" strike="noStrike">
                <a:solidFill>
                  <a:schemeClr val="dk1"/>
                </a:solidFill>
                <a:latin typeface="Calibri"/>
                <a:ea typeface="Calibri"/>
                <a:cs typeface="Calibri"/>
                <a:sym typeface="Calibri"/>
              </a:rPr>
              <a:t>.</a:t>
            </a:r>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PO11-Life Long Learning </a:t>
            </a:r>
            <a:r>
              <a:rPr b="0" i="0" lang="en-US" sz="1800" u="none" cap="none" strike="noStrike">
                <a:solidFill>
                  <a:schemeClr val="dk1"/>
                </a:solidFill>
                <a:latin typeface="Calibri"/>
                <a:ea typeface="Calibri"/>
                <a:cs typeface="Calibri"/>
                <a:sym typeface="Calibri"/>
              </a:rPr>
              <a:t>is achieved through Project with the broadest context of technological change.</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PO12</a:t>
            </a:r>
            <a:r>
              <a:rPr b="0" i="0" lang="en-US" sz="1800" u="none" cap="none" strike="noStrike">
                <a:solidFill>
                  <a:schemeClr val="dk1"/>
                </a:solidFill>
                <a:latin typeface="Calibri"/>
                <a:ea typeface="Calibri"/>
                <a:cs typeface="Calibri"/>
                <a:sym typeface="Calibri"/>
              </a:rPr>
              <a:t>-IEDC and MRG Grants enable </a:t>
            </a:r>
            <a:r>
              <a:rPr b="1" i="0" lang="en-US" sz="1800" u="none" cap="none" strike="noStrike">
                <a:solidFill>
                  <a:schemeClr val="dk1"/>
                </a:solidFill>
                <a:latin typeface="Calibri"/>
                <a:ea typeface="Calibri"/>
                <a:cs typeface="Calibri"/>
                <a:sym typeface="Calibri"/>
              </a:rPr>
              <a:t>project management and finance.</a:t>
            </a:r>
            <a:r>
              <a:rPr b="0" i="0" lang="en-US" sz="1800" u="none" cap="none" strike="noStrike">
                <a:solidFill>
                  <a:schemeClr val="dk1"/>
                </a:solidFill>
                <a:latin typeface="Calibri"/>
                <a:ea typeface="Calibri"/>
                <a:cs typeface="Calibri"/>
                <a:sym typeface="Calibri"/>
              </a:rPr>
              <a:t> </a:t>
            </a:r>
            <a:endParaRPr/>
          </a:p>
          <a:p>
            <a:pPr indent="-25400" lvl="2" marL="228600" marR="0" rtl="0" algn="l">
              <a:lnSpc>
                <a:spcPct val="75000"/>
              </a:lnSpc>
              <a:spcBef>
                <a:spcPts val="18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44450" lvl="2" marL="228600" marR="0" rtl="0" algn="l">
              <a:lnSpc>
                <a:spcPct val="75000"/>
              </a:lnSpc>
              <a:spcBef>
                <a:spcPts val="14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p:txBody>
      </p:sp>
      <p:sp>
        <p:nvSpPr>
          <p:cNvPr id="1496" name="Google Shape;149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sz="1200">
              <a:solidFill>
                <a:srgbClr val="898989"/>
              </a:solidFill>
              <a:latin typeface="Arial"/>
              <a:ea typeface="Arial"/>
              <a:cs typeface="Arial"/>
              <a:sym typeface="Arial"/>
            </a:endParaRPr>
          </a:p>
        </p:txBody>
      </p:sp>
      <p:sp>
        <p:nvSpPr>
          <p:cNvPr id="1497" name="Google Shape;1497;p55"/>
          <p:cNvSpPr txBox="1"/>
          <p:nvPr/>
        </p:nvSpPr>
        <p:spPr>
          <a:xfrm>
            <a:off x="1669143" y="118124"/>
            <a:ext cx="9114971" cy="112735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rgbClr val="002060"/>
              </a:buClr>
              <a:buSzPct val="100000"/>
              <a:buFont typeface="Calibri"/>
              <a:buNone/>
            </a:pPr>
            <a:r>
              <a:rPr b="1" lang="en-US" sz="3600">
                <a:solidFill>
                  <a:srgbClr val="002060"/>
                </a:solidFill>
                <a:latin typeface="Calibri"/>
                <a:ea typeface="Calibri"/>
                <a:cs typeface="Calibri"/>
                <a:sym typeface="Calibri"/>
              </a:rPr>
              <a:t>Continuous Innovative Practices </a:t>
            </a:r>
            <a:br>
              <a:rPr b="1" lang="en-US" sz="3600">
                <a:solidFill>
                  <a:srgbClr val="002060"/>
                </a:solidFill>
                <a:latin typeface="Calibri"/>
                <a:ea typeface="Calibri"/>
                <a:cs typeface="Calibri"/>
                <a:sym typeface="Calibri"/>
              </a:rPr>
            </a:br>
            <a:r>
              <a:rPr b="1" lang="en-US" sz="3600">
                <a:solidFill>
                  <a:srgbClr val="002060"/>
                </a:solidFill>
                <a:latin typeface="Calibri"/>
                <a:ea typeface="Calibri"/>
                <a:cs typeface="Calibri"/>
                <a:sym typeface="Calibri"/>
              </a:rPr>
              <a:t>&amp; Impact on Processes </a:t>
            </a:r>
            <a:endParaRPr sz="3600">
              <a:solidFill>
                <a:srgbClr val="00206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56"/>
          <p:cNvSpPr/>
          <p:nvPr/>
        </p:nvSpPr>
        <p:spPr>
          <a:xfrm>
            <a:off x="0" y="1245476"/>
            <a:ext cx="12192000" cy="56125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Identified  </a:t>
            </a:r>
            <a:endParaRPr/>
          </a:p>
          <a:p>
            <a:pPr indent="-12700" lvl="2" marL="228600" marR="0" rtl="0" algn="l">
              <a:lnSpc>
                <a:spcPct val="75000"/>
              </a:lnSpc>
              <a:spcBef>
                <a:spcPts val="18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 PSO1: </a:t>
            </a:r>
            <a:r>
              <a:rPr b="0" i="0" lang="en-US" sz="1600" u="none" cap="none" strike="noStrike">
                <a:solidFill>
                  <a:schemeClr val="dk1"/>
                </a:solidFill>
                <a:latin typeface="Calibri"/>
                <a:ea typeface="Calibri"/>
                <a:cs typeface="Calibri"/>
                <a:sym typeface="Calibri"/>
              </a:rPr>
              <a:t>Students do not get opportunity to work on live industry projects.</a:t>
            </a:r>
            <a:r>
              <a:rPr b="1" i="0" lang="en-US" sz="1600" u="none" cap="none" strike="noStrike">
                <a:solidFill>
                  <a:schemeClr val="dk1"/>
                </a:solidFill>
                <a:latin typeface="Calibri"/>
                <a:ea typeface="Calibri"/>
                <a:cs typeface="Calibri"/>
                <a:sym typeface="Calibri"/>
              </a:rPr>
              <a:t> T-2.52,A-2.51</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PSO2: </a:t>
            </a:r>
            <a:r>
              <a:rPr b="0" i="0" lang="en-US" sz="1600" u="none" cap="none" strike="noStrike">
                <a:solidFill>
                  <a:schemeClr val="dk1"/>
                </a:solidFill>
                <a:latin typeface="Calibri"/>
                <a:ea typeface="Calibri"/>
                <a:cs typeface="Calibri"/>
                <a:sym typeface="Calibri"/>
              </a:rPr>
              <a:t>Implementation and application of IOT, cloud and analytics is observed less in student projects.</a:t>
            </a:r>
            <a:r>
              <a:rPr b="1" i="0" lang="en-US" sz="1600" u="none" cap="none" strike="noStrike">
                <a:solidFill>
                  <a:schemeClr val="dk1"/>
                </a:solidFill>
                <a:latin typeface="Calibri"/>
                <a:ea typeface="Calibri"/>
                <a:cs typeface="Calibri"/>
                <a:sym typeface="Calibri"/>
              </a:rPr>
              <a:t> T-2.53,A-2.43</a:t>
            </a:r>
            <a:endParaRPr b="0"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PSO3: </a:t>
            </a:r>
            <a:r>
              <a:rPr b="0" i="0" lang="en-US" sz="1600" u="none" cap="none" strike="noStrike">
                <a:solidFill>
                  <a:schemeClr val="dk1"/>
                </a:solidFill>
                <a:latin typeface="Calibri"/>
                <a:ea typeface="Calibri"/>
                <a:cs typeface="Calibri"/>
                <a:sym typeface="Calibri"/>
              </a:rPr>
              <a:t>Finding real life solution to any problem is a major challenge</a:t>
            </a:r>
            <a:r>
              <a:rPr b="1" i="0" lang="en-US" sz="1600" u="none" cap="none" strike="noStrike">
                <a:solidFill>
                  <a:schemeClr val="dk1"/>
                </a:solidFill>
                <a:latin typeface="Calibri"/>
                <a:ea typeface="Calibri"/>
                <a:cs typeface="Calibri"/>
                <a:sym typeface="Calibri"/>
              </a:rPr>
              <a:t>T-2.54,A-2.36</a:t>
            </a:r>
            <a:endParaRPr b="0" i="0" sz="1600" u="none" cap="none" strike="noStrike">
              <a:solidFill>
                <a:schemeClr val="dk1"/>
              </a:solidFill>
              <a:latin typeface="Calibri"/>
              <a:ea typeface="Calibri"/>
              <a:cs typeface="Calibri"/>
              <a:sym typeface="Calibri"/>
            </a:endParaRPr>
          </a:p>
          <a:p>
            <a:pPr indent="-12700" lvl="2" marL="228600" marR="0" rtl="0" algn="l">
              <a:lnSpc>
                <a:spcPct val="75000"/>
              </a:lnSpc>
              <a:spcBef>
                <a:spcPts val="16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Activity</a:t>
            </a:r>
            <a:endParaRPr/>
          </a:p>
          <a:p>
            <a:pPr indent="-127000" lvl="2" marL="228600" marR="0" rtl="0" algn="l">
              <a:lnSpc>
                <a:spcPct val="75000"/>
              </a:lnSpc>
              <a:spcBef>
                <a:spcPts val="18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PSO1-Outhouse Internship</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PSO2-Analytics projects</a:t>
            </a:r>
            <a:endParaRPr b="1" i="0" sz="2000" u="sng"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PSO3-Web Programming</a:t>
            </a:r>
            <a:endParaRPr b="1" i="0" sz="2000" u="sng"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Gaps Mitigated</a:t>
            </a:r>
            <a:endParaRPr/>
          </a:p>
          <a:p>
            <a:pPr indent="-12700" lvl="2" marL="228600" marR="0" rtl="0" algn="l">
              <a:lnSpc>
                <a:spcPct val="75000"/>
              </a:lnSpc>
              <a:spcBef>
                <a:spcPts val="18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PSO1</a:t>
            </a:r>
            <a:r>
              <a:rPr b="0" i="0" lang="en-US" sz="1600" u="none" cap="none" strike="noStrike">
                <a:solidFill>
                  <a:schemeClr val="dk1"/>
                </a:solidFill>
                <a:latin typeface="Calibri"/>
                <a:ea typeface="Calibri"/>
                <a:cs typeface="Calibri"/>
                <a:sym typeface="Calibri"/>
              </a:rPr>
              <a:t>-Outhouse internship enable to </a:t>
            </a:r>
            <a:r>
              <a:rPr b="1" i="0" lang="en-US" sz="1600" u="none" cap="none" strike="noStrike">
                <a:solidFill>
                  <a:schemeClr val="dk1"/>
                </a:solidFill>
                <a:latin typeface="Calibri"/>
                <a:ea typeface="Calibri"/>
                <a:cs typeface="Calibri"/>
                <a:sym typeface="Calibri"/>
              </a:rPr>
              <a:t>create scalable IT solutions.</a:t>
            </a:r>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PSO2</a:t>
            </a:r>
            <a:r>
              <a:rPr b="0" i="0" lang="en-US" sz="1600" u="none" cap="none" strike="noStrike">
                <a:solidFill>
                  <a:schemeClr val="dk1"/>
                </a:solidFill>
                <a:latin typeface="Calibri"/>
                <a:ea typeface="Calibri"/>
                <a:cs typeface="Calibri"/>
                <a:sym typeface="Calibri"/>
              </a:rPr>
              <a:t>-IoT projects enable to combine </a:t>
            </a:r>
            <a:r>
              <a:rPr b="1" i="0" lang="en-US" sz="1600" u="none" cap="none" strike="noStrike">
                <a:solidFill>
                  <a:schemeClr val="dk1"/>
                </a:solidFill>
                <a:latin typeface="Calibri"/>
                <a:ea typeface="Calibri"/>
                <a:cs typeface="Calibri"/>
                <a:sym typeface="Calibri"/>
              </a:rPr>
              <a:t>IoT, Cloud </a:t>
            </a:r>
            <a:r>
              <a:rPr b="0" i="0" lang="en-US" sz="1600" u="none" cap="none" strike="noStrike">
                <a:solidFill>
                  <a:schemeClr val="dk1"/>
                </a:solidFill>
                <a:latin typeface="Calibri"/>
                <a:ea typeface="Calibri"/>
                <a:cs typeface="Calibri"/>
                <a:sym typeface="Calibri"/>
              </a:rPr>
              <a:t>and </a:t>
            </a:r>
            <a:r>
              <a:rPr b="1" i="0" lang="en-US" sz="1600" u="none" cap="none" strike="noStrike">
                <a:solidFill>
                  <a:schemeClr val="dk1"/>
                </a:solidFill>
                <a:latin typeface="Calibri"/>
                <a:ea typeface="Calibri"/>
                <a:cs typeface="Calibri"/>
                <a:sym typeface="Calibri"/>
              </a:rPr>
              <a:t>analytics</a:t>
            </a:r>
            <a:r>
              <a:rPr b="0" i="0" lang="en-US" sz="1600" u="none" cap="none" strike="noStrike">
                <a:solidFill>
                  <a:schemeClr val="dk1"/>
                </a:solidFill>
                <a:latin typeface="Calibri"/>
                <a:ea typeface="Calibri"/>
                <a:cs typeface="Calibri"/>
                <a:sym typeface="Calibri"/>
              </a:rPr>
              <a:t> to provide integrated solution to real time problem.</a:t>
            </a:r>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PSO3</a:t>
            </a:r>
            <a:r>
              <a:rPr b="0" i="0" lang="en-US" sz="1600" u="none" cap="none" strike="noStrike">
                <a:solidFill>
                  <a:schemeClr val="dk1"/>
                </a:solidFill>
                <a:latin typeface="Calibri"/>
                <a:ea typeface="Calibri"/>
                <a:cs typeface="Calibri"/>
                <a:sym typeface="Calibri"/>
              </a:rPr>
              <a:t>-Web programming subject helps in </a:t>
            </a:r>
            <a:r>
              <a:rPr b="1" i="0" lang="en-US" sz="1600" u="none" cap="none" strike="noStrike">
                <a:solidFill>
                  <a:schemeClr val="dk1"/>
                </a:solidFill>
                <a:latin typeface="Calibri"/>
                <a:ea typeface="Calibri"/>
                <a:cs typeface="Calibri"/>
                <a:sym typeface="Calibri"/>
              </a:rPr>
              <a:t>moulding any problem into internet/web based solution</a:t>
            </a:r>
            <a:r>
              <a:rPr b="0" i="0" lang="en-US" sz="1600" u="none" cap="none" strike="noStrike">
                <a:solidFill>
                  <a:schemeClr val="dk1"/>
                </a:solidFill>
                <a:latin typeface="Calibri"/>
                <a:ea typeface="Calibri"/>
                <a:cs typeface="Calibri"/>
                <a:sym typeface="Calibri"/>
              </a:rPr>
              <a:t>.</a:t>
            </a:r>
            <a:endParaRPr/>
          </a:p>
        </p:txBody>
      </p:sp>
      <p:sp>
        <p:nvSpPr>
          <p:cNvPr id="1503" name="Google Shape;150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sz="1200">
              <a:solidFill>
                <a:srgbClr val="898989"/>
              </a:solidFill>
              <a:latin typeface="Arial"/>
              <a:ea typeface="Arial"/>
              <a:cs typeface="Arial"/>
              <a:sym typeface="Arial"/>
            </a:endParaRPr>
          </a:p>
        </p:txBody>
      </p:sp>
      <p:sp>
        <p:nvSpPr>
          <p:cNvPr id="1504" name="Google Shape;1504;p56"/>
          <p:cNvSpPr txBox="1"/>
          <p:nvPr/>
        </p:nvSpPr>
        <p:spPr>
          <a:xfrm>
            <a:off x="1669143" y="118124"/>
            <a:ext cx="9114971" cy="112735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rgbClr val="002060"/>
              </a:buClr>
              <a:buSzPct val="100000"/>
              <a:buFont typeface="Calibri"/>
              <a:buNone/>
            </a:pPr>
            <a:r>
              <a:rPr b="1" lang="en-US" sz="4000">
                <a:solidFill>
                  <a:srgbClr val="002060"/>
                </a:solidFill>
                <a:latin typeface="Calibri"/>
                <a:ea typeface="Calibri"/>
                <a:cs typeface="Calibri"/>
                <a:sym typeface="Calibri"/>
              </a:rPr>
              <a:t>Continuous Innovative Practices </a:t>
            </a:r>
            <a:br>
              <a:rPr b="1" lang="en-US" sz="4000">
                <a:solidFill>
                  <a:srgbClr val="002060"/>
                </a:solidFill>
                <a:latin typeface="Calibri"/>
                <a:ea typeface="Calibri"/>
                <a:cs typeface="Calibri"/>
                <a:sym typeface="Calibri"/>
              </a:rPr>
            </a:br>
            <a:r>
              <a:rPr b="1" lang="en-US" sz="4000">
                <a:solidFill>
                  <a:srgbClr val="002060"/>
                </a:solidFill>
                <a:latin typeface="Calibri"/>
                <a:ea typeface="Calibri"/>
                <a:cs typeface="Calibri"/>
                <a:sym typeface="Calibri"/>
              </a:rPr>
              <a:t>&amp; Impact on Processes </a:t>
            </a:r>
            <a:endParaRPr sz="4000">
              <a:solidFill>
                <a:srgbClr val="00206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9" name="Shape 1509"/>
        <p:cNvGrpSpPr/>
        <p:nvPr/>
      </p:nvGrpSpPr>
      <p:grpSpPr>
        <a:xfrm>
          <a:off x="0" y="0"/>
          <a:ext cx="0" cy="0"/>
          <a:chOff x="0" y="0"/>
          <a:chExt cx="0" cy="0"/>
        </a:xfrm>
      </p:grpSpPr>
      <p:sp>
        <p:nvSpPr>
          <p:cNvPr id="1510" name="Google Shape;1510;p57"/>
          <p:cNvSpPr txBox="1"/>
          <p:nvPr>
            <p:ph type="ctrTitle"/>
          </p:nvPr>
        </p:nvSpPr>
        <p:spPr>
          <a:xfrm>
            <a:off x="3028950" y="1158875"/>
            <a:ext cx="67056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9D0001"/>
              </a:buClr>
              <a:buSzPts val="4400"/>
              <a:buFont typeface="Arial"/>
              <a:buNone/>
            </a:pPr>
            <a:r>
              <a:rPr b="1" lang="en-US" sz="4400">
                <a:solidFill>
                  <a:srgbClr val="9D0001"/>
                </a:solidFill>
              </a:rPr>
              <a:t>Outcome Based Education Philosophy of the Department</a:t>
            </a:r>
            <a:endParaRPr/>
          </a:p>
        </p:txBody>
      </p:sp>
      <p:sp>
        <p:nvSpPr>
          <p:cNvPr id="1511" name="Google Shape;151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512" name="Google Shape;1512;p57"/>
          <p:cNvPicPr preferRelativeResize="0"/>
          <p:nvPr/>
        </p:nvPicPr>
        <p:blipFill rotWithShape="1">
          <a:blip r:embed="rId3">
            <a:alphaModFix/>
          </a:blip>
          <a:srcRect b="0" l="0" r="0" t="24178"/>
          <a:stretch/>
        </p:blipFill>
        <p:spPr>
          <a:xfrm>
            <a:off x="66675" y="5016637"/>
            <a:ext cx="3286125" cy="18413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58"/>
          <p:cNvSpPr/>
          <p:nvPr/>
        </p:nvSpPr>
        <p:spPr>
          <a:xfrm>
            <a:off x="263352" y="6213689"/>
            <a:ext cx="523220" cy="5232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19" name="Google Shape;1519;p58"/>
          <p:cNvSpPr txBox="1"/>
          <p:nvPr>
            <p:ph idx="4294967295" type="title"/>
          </p:nvPr>
        </p:nvSpPr>
        <p:spPr>
          <a:xfrm>
            <a:off x="1498600" y="386662"/>
            <a:ext cx="9194800" cy="5842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Calibri"/>
              <a:buNone/>
            </a:pPr>
            <a:r>
              <a:rPr b="1" lang="en-US" sz="3200" cap="none">
                <a:solidFill>
                  <a:schemeClr val="dk2"/>
                </a:solidFill>
                <a:latin typeface="Calibri"/>
                <a:ea typeface="Calibri"/>
                <a:cs typeface="Calibri"/>
                <a:sym typeface="Calibri"/>
              </a:rPr>
              <a:t>Outcome Based Education</a:t>
            </a:r>
            <a:r>
              <a:rPr lang="en-US" sz="3200" cap="none">
                <a:solidFill>
                  <a:schemeClr val="dk2"/>
                </a:solidFill>
                <a:latin typeface="Calibri"/>
                <a:ea typeface="Calibri"/>
                <a:cs typeface="Calibri"/>
                <a:sym typeface="Calibri"/>
              </a:rPr>
              <a:t>: </a:t>
            </a:r>
            <a:r>
              <a:rPr b="1" lang="en-US" sz="3200" cap="none">
                <a:solidFill>
                  <a:schemeClr val="dk2"/>
                </a:solidFill>
                <a:latin typeface="Calibri"/>
                <a:ea typeface="Calibri"/>
                <a:cs typeface="Calibri"/>
                <a:sym typeface="Calibri"/>
              </a:rPr>
              <a:t>Introduction</a:t>
            </a:r>
            <a:endParaRPr/>
          </a:p>
        </p:txBody>
      </p:sp>
      <p:sp>
        <p:nvSpPr>
          <p:cNvPr id="1520" name="Google Shape;1520;p58"/>
          <p:cNvSpPr txBox="1"/>
          <p:nvPr>
            <p:ph idx="4294967295" type="subTitle"/>
          </p:nvPr>
        </p:nvSpPr>
        <p:spPr>
          <a:xfrm>
            <a:off x="407368" y="1399643"/>
            <a:ext cx="7458440" cy="2689551"/>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marR="0" rtl="0" algn="just">
              <a:lnSpc>
                <a:spcPct val="90000"/>
              </a:lnSpc>
              <a:spcBef>
                <a:spcPts val="0"/>
              </a:spcBef>
              <a:spcAft>
                <a:spcPts val="0"/>
              </a:spcAft>
              <a:buClr>
                <a:srgbClr val="1E4E79"/>
              </a:buClr>
              <a:buSzPct val="100000"/>
              <a:buFont typeface="Arial"/>
              <a:buChar char="•"/>
            </a:pPr>
            <a:r>
              <a:rPr b="1" i="0" lang="en-US" sz="1800" u="none" cap="none" strike="noStrike">
                <a:solidFill>
                  <a:srgbClr val="1E4E79"/>
                </a:solidFill>
                <a:latin typeface="Calibri"/>
                <a:ea typeface="Calibri"/>
                <a:cs typeface="Calibri"/>
                <a:sym typeface="Calibri"/>
              </a:rPr>
              <a:t>To ensure the </a:t>
            </a:r>
            <a:r>
              <a:rPr b="1" i="0" lang="en-US" sz="1800" u="none" cap="none" strike="noStrike">
                <a:solidFill>
                  <a:srgbClr val="FF0000"/>
                </a:solidFill>
                <a:latin typeface="Calibri"/>
                <a:ea typeface="Calibri"/>
                <a:cs typeface="Calibri"/>
                <a:sym typeface="Calibri"/>
              </a:rPr>
              <a:t>highest degree of credibility </a:t>
            </a:r>
            <a:r>
              <a:rPr b="1" i="0" lang="en-US" sz="1800" u="none" cap="none" strike="noStrike">
                <a:solidFill>
                  <a:srgbClr val="1E4E79"/>
                </a:solidFill>
                <a:latin typeface="Calibri"/>
                <a:ea typeface="Calibri"/>
                <a:cs typeface="Calibri"/>
                <a:sym typeface="Calibri"/>
              </a:rPr>
              <a:t>in assurance of </a:t>
            </a:r>
            <a:r>
              <a:rPr b="1" i="0" lang="en-US" sz="1800" u="none" cap="none" strike="noStrike">
                <a:solidFill>
                  <a:srgbClr val="FF0000"/>
                </a:solidFill>
                <a:latin typeface="Calibri"/>
                <a:ea typeface="Calibri"/>
                <a:cs typeface="Calibri"/>
                <a:sym typeface="Calibri"/>
              </a:rPr>
              <a:t>quality and relevance </a:t>
            </a:r>
            <a:r>
              <a:rPr b="1" i="0" lang="en-US" sz="1800" u="none" cap="none" strike="noStrike">
                <a:solidFill>
                  <a:srgbClr val="1E4E79"/>
                </a:solidFill>
                <a:latin typeface="Calibri"/>
                <a:ea typeface="Calibri"/>
                <a:cs typeface="Calibri"/>
                <a:sym typeface="Calibri"/>
              </a:rPr>
              <a:t>to professional education and come up to the expectations of its stakeholder’s </a:t>
            </a:r>
            <a:r>
              <a:rPr b="1" i="0" lang="en-US" sz="1800" u="none" cap="none" strike="noStrike">
                <a:solidFill>
                  <a:srgbClr val="FF0000"/>
                </a:solidFill>
                <a:latin typeface="Calibri"/>
                <a:ea typeface="Calibri"/>
                <a:cs typeface="Calibri"/>
                <a:sym typeface="Calibri"/>
              </a:rPr>
              <a:t>to enhance overall educational productivity</a:t>
            </a:r>
            <a:r>
              <a:rPr b="1" i="0" lang="en-US" sz="1800" u="none" cap="none" strike="noStrike">
                <a:solidFill>
                  <a:srgbClr val="1E4E79"/>
                </a:solidFill>
                <a:latin typeface="Calibri"/>
                <a:ea typeface="Calibri"/>
                <a:cs typeface="Calibri"/>
                <a:sym typeface="Calibri"/>
              </a:rPr>
              <a:t>. </a:t>
            </a:r>
            <a:endParaRPr/>
          </a:p>
          <a:p>
            <a:pPr indent="-180022" lvl="0" marL="285750" marR="0" rtl="0" algn="just">
              <a:lnSpc>
                <a:spcPct val="90000"/>
              </a:lnSpc>
              <a:spcBef>
                <a:spcPts val="1000"/>
              </a:spcBef>
              <a:spcAft>
                <a:spcPts val="0"/>
              </a:spcAft>
              <a:buClr>
                <a:schemeClr val="dk1"/>
              </a:buClr>
              <a:buSzPct val="100000"/>
              <a:buFont typeface="Arial"/>
              <a:buNone/>
            </a:pPr>
            <a:r>
              <a:t/>
            </a:r>
            <a:endParaRPr b="1" i="0" sz="1800" u="none" cap="none" strike="noStrike">
              <a:solidFill>
                <a:srgbClr val="1E4E79"/>
              </a:solidFill>
              <a:latin typeface="Calibri"/>
              <a:ea typeface="Calibri"/>
              <a:cs typeface="Calibri"/>
              <a:sym typeface="Calibri"/>
            </a:endParaRPr>
          </a:p>
          <a:p>
            <a:pPr indent="-285750" lvl="0" marL="285750" marR="0" rtl="0" algn="just">
              <a:lnSpc>
                <a:spcPct val="90000"/>
              </a:lnSpc>
              <a:spcBef>
                <a:spcPts val="1000"/>
              </a:spcBef>
              <a:spcAft>
                <a:spcPts val="0"/>
              </a:spcAft>
              <a:buClr>
                <a:srgbClr val="1E4E79"/>
              </a:buClr>
              <a:buSzPct val="100000"/>
              <a:buFont typeface="Arial"/>
              <a:buChar char="•"/>
            </a:pPr>
            <a:r>
              <a:rPr b="1" i="0" lang="en-US" sz="1800" u="none" cap="none" strike="noStrike">
                <a:solidFill>
                  <a:srgbClr val="1E4E79"/>
                </a:solidFill>
                <a:latin typeface="Calibri"/>
                <a:ea typeface="Calibri"/>
                <a:cs typeface="Calibri"/>
                <a:sym typeface="Calibri"/>
              </a:rPr>
              <a:t>OBE  is a process that involves the restructuring of curriculum, assessment and reporting practices in education to reflect the achievement of high order learning and mastery rather than the accumulation of course credits.</a:t>
            </a:r>
            <a:endParaRPr/>
          </a:p>
          <a:p>
            <a:pPr indent="-180022" lvl="0" marL="285750" marR="0" rtl="0" algn="just">
              <a:lnSpc>
                <a:spcPct val="90000"/>
              </a:lnSpc>
              <a:spcBef>
                <a:spcPts val="1000"/>
              </a:spcBef>
              <a:spcAft>
                <a:spcPts val="0"/>
              </a:spcAft>
              <a:buClr>
                <a:schemeClr val="dk1"/>
              </a:buClr>
              <a:buSzPct val="100000"/>
              <a:buFont typeface="Arial"/>
              <a:buNone/>
            </a:pPr>
            <a:r>
              <a:t/>
            </a:r>
            <a:endParaRPr b="1" i="0" sz="1800" u="none" cap="none" strike="noStrike">
              <a:solidFill>
                <a:srgbClr val="1E4E79"/>
              </a:solidFill>
              <a:latin typeface="Calibri"/>
              <a:ea typeface="Calibri"/>
              <a:cs typeface="Calibri"/>
              <a:sym typeface="Calibri"/>
            </a:endParaRPr>
          </a:p>
          <a:p>
            <a:pPr indent="-285750" lvl="0" marL="285750" marR="0" rtl="0" algn="just">
              <a:lnSpc>
                <a:spcPct val="90000"/>
              </a:lnSpc>
              <a:spcBef>
                <a:spcPts val="1000"/>
              </a:spcBef>
              <a:spcAft>
                <a:spcPts val="0"/>
              </a:spcAft>
              <a:buClr>
                <a:srgbClr val="1E4E79"/>
              </a:buClr>
              <a:buSzPct val="100000"/>
              <a:buFont typeface="Arial"/>
              <a:buChar char="•"/>
            </a:pPr>
            <a:r>
              <a:rPr b="1" i="0" lang="en-US" sz="1800" u="none" cap="none" strike="noStrike">
                <a:solidFill>
                  <a:srgbClr val="1E4E79"/>
                </a:solidFill>
                <a:latin typeface="Calibri"/>
                <a:ea typeface="Calibri"/>
                <a:cs typeface="Calibri"/>
                <a:sym typeface="Calibri"/>
              </a:rPr>
              <a:t>Outcome-based education is targeted at achieving desirable outcomes (in terms of knowledge, skills, attitudes and attributes/behavior)</a:t>
            </a:r>
            <a:endParaRPr/>
          </a:p>
        </p:txBody>
      </p:sp>
      <p:sp>
        <p:nvSpPr>
          <p:cNvPr id="1521" name="Google Shape;1521;p58"/>
          <p:cNvSpPr/>
          <p:nvPr/>
        </p:nvSpPr>
        <p:spPr>
          <a:xfrm>
            <a:off x="8688288" y="1563544"/>
            <a:ext cx="3096344" cy="720080"/>
          </a:xfrm>
          <a:prstGeom prst="roundRect">
            <a:avLst>
              <a:gd fmla="val 16667" name="adj"/>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a:t>
            </a:r>
            <a:r>
              <a:rPr b="1" i="0" lang="en-US" sz="1600" u="none" cap="none" strike="noStrike">
                <a:solidFill>
                  <a:srgbClr val="FFFFFF"/>
                </a:solidFill>
                <a:latin typeface="Calibri"/>
                <a:ea typeface="Calibri"/>
                <a:cs typeface="Calibri"/>
                <a:sym typeface="Calibri"/>
              </a:rPr>
              <a:t>TEACHING LEARNING </a:t>
            </a:r>
            <a:endParaRPr/>
          </a:p>
        </p:txBody>
      </p:sp>
      <p:sp>
        <p:nvSpPr>
          <p:cNvPr id="1522" name="Google Shape;1522;p58"/>
          <p:cNvSpPr/>
          <p:nvPr/>
        </p:nvSpPr>
        <p:spPr>
          <a:xfrm>
            <a:off x="8688288" y="2526929"/>
            <a:ext cx="3096344" cy="720080"/>
          </a:xfrm>
          <a:prstGeom prst="roundRect">
            <a:avLst>
              <a:gd fmla="val 16667" name="adj"/>
            </a:avLst>
          </a:prstGeom>
          <a:solidFill>
            <a:schemeClr val="dk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EXAM CONDUCT</a:t>
            </a:r>
            <a:endParaRPr b="0" i="0" sz="1600" u="none" cap="none" strike="noStrike">
              <a:solidFill>
                <a:schemeClr val="lt1"/>
              </a:solidFill>
              <a:latin typeface="Calibri"/>
              <a:ea typeface="Calibri"/>
              <a:cs typeface="Calibri"/>
              <a:sym typeface="Calibri"/>
            </a:endParaRPr>
          </a:p>
        </p:txBody>
      </p:sp>
      <p:sp>
        <p:nvSpPr>
          <p:cNvPr id="1523" name="Google Shape;1523;p58"/>
          <p:cNvSpPr/>
          <p:nvPr/>
        </p:nvSpPr>
        <p:spPr>
          <a:xfrm>
            <a:off x="8728907" y="3415440"/>
            <a:ext cx="3096344" cy="720080"/>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PLACEMENT</a:t>
            </a:r>
            <a:endParaRPr b="0" i="0" sz="1200" u="none" cap="none" strike="noStrike">
              <a:solidFill>
                <a:srgbClr val="FFFFFF"/>
              </a:solidFill>
              <a:latin typeface="Calibri"/>
              <a:ea typeface="Calibri"/>
              <a:cs typeface="Calibri"/>
              <a:sym typeface="Calibri"/>
            </a:endParaRPr>
          </a:p>
        </p:txBody>
      </p:sp>
      <p:sp>
        <p:nvSpPr>
          <p:cNvPr id="1524" name="Google Shape;1524;p58"/>
          <p:cNvSpPr/>
          <p:nvPr/>
        </p:nvSpPr>
        <p:spPr>
          <a:xfrm>
            <a:off x="8688705" y="4430870"/>
            <a:ext cx="3096344" cy="720080"/>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61F28"/>
              </a:buClr>
              <a:buSzPts val="1600"/>
              <a:buFont typeface="Calibri"/>
              <a:buNone/>
            </a:pPr>
            <a:r>
              <a:rPr b="1" i="0" lang="en-US" sz="1600" u="none" cap="none" strike="noStrike">
                <a:solidFill>
                  <a:srgbClr val="161F28"/>
                </a:solidFill>
                <a:latin typeface="Calibri"/>
                <a:ea typeface="Calibri"/>
                <a:cs typeface="Calibri"/>
                <a:sym typeface="Calibri"/>
              </a:rPr>
              <a:t>EXTRA/CO-CURRICULAR</a:t>
            </a:r>
            <a:endParaRPr/>
          </a:p>
        </p:txBody>
      </p:sp>
      <p:sp>
        <p:nvSpPr>
          <p:cNvPr id="1525" name="Google Shape;1525;p58"/>
          <p:cNvSpPr/>
          <p:nvPr/>
        </p:nvSpPr>
        <p:spPr>
          <a:xfrm>
            <a:off x="1699203" y="5500090"/>
            <a:ext cx="3096344" cy="720080"/>
          </a:xfrm>
          <a:prstGeom prst="roundRect">
            <a:avLst>
              <a:gd fmla="val 16667" name="adj"/>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RESEARCH &amp; DEVELOPMENT</a:t>
            </a:r>
            <a:endParaRPr/>
          </a:p>
        </p:txBody>
      </p:sp>
      <p:sp>
        <p:nvSpPr>
          <p:cNvPr id="1526" name="Google Shape;1526;p58"/>
          <p:cNvSpPr/>
          <p:nvPr/>
        </p:nvSpPr>
        <p:spPr>
          <a:xfrm>
            <a:off x="5200899" y="5493609"/>
            <a:ext cx="3096344" cy="720080"/>
          </a:xfrm>
          <a:prstGeom prst="roundRect">
            <a:avLst>
              <a:gd fmla="val 16667" name="adj"/>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CONSULTANCY</a:t>
            </a:r>
            <a:endParaRPr/>
          </a:p>
        </p:txBody>
      </p:sp>
      <p:sp>
        <p:nvSpPr>
          <p:cNvPr id="1527" name="Google Shape;1527;p58"/>
          <p:cNvSpPr/>
          <p:nvPr/>
        </p:nvSpPr>
        <p:spPr>
          <a:xfrm>
            <a:off x="8688288" y="5446300"/>
            <a:ext cx="3096344" cy="720080"/>
          </a:xfrm>
          <a:prstGeom prst="roundRect">
            <a:avLst>
              <a:gd fmla="val 16667" name="adj"/>
            </a:avLst>
          </a:prstGeom>
          <a:solidFill>
            <a:schemeClr val="dk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IINNOVATIVE &amp; BEST PRACTICES</a:t>
            </a:r>
            <a:endParaRPr/>
          </a:p>
        </p:txBody>
      </p:sp>
      <p:sp>
        <p:nvSpPr>
          <p:cNvPr id="1528" name="Google Shape;1528;p58"/>
          <p:cNvSpPr/>
          <p:nvPr/>
        </p:nvSpPr>
        <p:spPr>
          <a:xfrm>
            <a:off x="1437593" y="5598520"/>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6</a:t>
            </a:r>
            <a:endParaRPr/>
          </a:p>
        </p:txBody>
      </p:sp>
      <p:sp>
        <p:nvSpPr>
          <p:cNvPr id="1529" name="Google Shape;1529;p58"/>
          <p:cNvSpPr/>
          <p:nvPr/>
        </p:nvSpPr>
        <p:spPr>
          <a:xfrm>
            <a:off x="8445842" y="2636792"/>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2</a:t>
            </a:r>
            <a:endParaRPr/>
          </a:p>
        </p:txBody>
      </p:sp>
      <p:sp>
        <p:nvSpPr>
          <p:cNvPr id="1530" name="Google Shape;1530;p58"/>
          <p:cNvSpPr/>
          <p:nvPr/>
        </p:nvSpPr>
        <p:spPr>
          <a:xfrm>
            <a:off x="4939289" y="5598520"/>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7</a:t>
            </a:r>
            <a:endParaRPr/>
          </a:p>
        </p:txBody>
      </p:sp>
      <p:sp>
        <p:nvSpPr>
          <p:cNvPr id="1531" name="Google Shape;1531;p58"/>
          <p:cNvSpPr/>
          <p:nvPr/>
        </p:nvSpPr>
        <p:spPr>
          <a:xfrm>
            <a:off x="8426678" y="1707050"/>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1</a:t>
            </a:r>
            <a:endParaRPr/>
          </a:p>
        </p:txBody>
      </p:sp>
      <p:sp>
        <p:nvSpPr>
          <p:cNvPr id="1532" name="Google Shape;1532;p58"/>
          <p:cNvSpPr/>
          <p:nvPr/>
        </p:nvSpPr>
        <p:spPr>
          <a:xfrm>
            <a:off x="8467297" y="3492996"/>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3</a:t>
            </a:r>
            <a:endParaRPr/>
          </a:p>
        </p:txBody>
      </p:sp>
      <p:sp>
        <p:nvSpPr>
          <p:cNvPr id="1533" name="Google Shape;1533;p58"/>
          <p:cNvSpPr/>
          <p:nvPr/>
        </p:nvSpPr>
        <p:spPr>
          <a:xfrm>
            <a:off x="8397550" y="4517976"/>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5</a:t>
            </a:r>
            <a:endParaRPr/>
          </a:p>
        </p:txBody>
      </p:sp>
      <p:sp>
        <p:nvSpPr>
          <p:cNvPr id="1534" name="Google Shape;1534;p58"/>
          <p:cNvSpPr/>
          <p:nvPr/>
        </p:nvSpPr>
        <p:spPr>
          <a:xfrm>
            <a:off x="8426678" y="5556054"/>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8</a:t>
            </a:r>
            <a:endParaRPr/>
          </a:p>
        </p:txBody>
      </p:sp>
      <p:sp>
        <p:nvSpPr>
          <p:cNvPr id="1535" name="Google Shape;1535;p58"/>
          <p:cNvSpPr/>
          <p:nvPr/>
        </p:nvSpPr>
        <p:spPr>
          <a:xfrm>
            <a:off x="5200899" y="4394518"/>
            <a:ext cx="3096344" cy="72008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61F28"/>
              </a:buClr>
              <a:buSzPts val="1600"/>
              <a:buFont typeface="Calibri"/>
              <a:buNone/>
            </a:pPr>
            <a:r>
              <a:rPr b="1" i="0" lang="en-US" sz="1600" u="none" cap="none" strike="noStrike">
                <a:solidFill>
                  <a:srgbClr val="161F28"/>
                </a:solidFill>
                <a:latin typeface="Calibri"/>
                <a:ea typeface="Calibri"/>
                <a:cs typeface="Calibri"/>
                <a:sym typeface="Calibri"/>
              </a:rPr>
              <a:t>HIGHER STUDIES &amp; ONLINE CERTIFICATIONS</a:t>
            </a:r>
            <a:endParaRPr/>
          </a:p>
        </p:txBody>
      </p:sp>
      <p:sp>
        <p:nvSpPr>
          <p:cNvPr id="1536" name="Google Shape;1536;p58"/>
          <p:cNvSpPr/>
          <p:nvPr/>
        </p:nvSpPr>
        <p:spPr>
          <a:xfrm>
            <a:off x="4939289" y="4549322"/>
            <a:ext cx="523220" cy="523220"/>
          </a:xfrm>
          <a:prstGeom prst="ellipse">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75455"/>
              </a:buClr>
              <a:buSzPts val="1400"/>
              <a:buFont typeface="Calibri"/>
              <a:buNone/>
            </a:pPr>
            <a:r>
              <a:rPr b="1" i="0" lang="en-US" sz="1400" u="none" cap="none" strike="noStrike">
                <a:solidFill>
                  <a:srgbClr val="475455"/>
                </a:solidFill>
                <a:latin typeface="Calibri"/>
                <a:ea typeface="Calibri"/>
                <a:cs typeface="Calibri"/>
                <a:sym typeface="Calibri"/>
              </a:rPr>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1"/>
                                        </p:tgtEl>
                                        <p:attrNameLst>
                                          <p:attrName>style.visibility</p:attrName>
                                        </p:attrNameLst>
                                      </p:cBhvr>
                                      <p:to>
                                        <p:strVal val="visible"/>
                                      </p:to>
                                    </p:set>
                                    <p:anim calcmode="lin" valueType="num">
                                      <p:cBhvr additive="base">
                                        <p:cTn dur="500"/>
                                        <p:tgtEl>
                                          <p:spTgt spid="1531"/>
                                        </p:tgtEl>
                                        <p:attrNameLst>
                                          <p:attrName>ppt_w</p:attrName>
                                        </p:attrNameLst>
                                      </p:cBhvr>
                                      <p:tavLst>
                                        <p:tav fmla="" tm="0">
                                          <p:val>
                                            <p:strVal val="0"/>
                                          </p:val>
                                        </p:tav>
                                        <p:tav fmla="" tm="100000">
                                          <p:val>
                                            <p:strVal val="#ppt_w"/>
                                          </p:val>
                                        </p:tav>
                                      </p:tavLst>
                                    </p:anim>
                                    <p:anim calcmode="lin" valueType="num">
                                      <p:cBhvr additive="base">
                                        <p:cTn dur="500"/>
                                        <p:tgtEl>
                                          <p:spTgt spid="15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1"/>
                                        </p:tgtEl>
                                        <p:attrNameLst>
                                          <p:attrName>style.visibility</p:attrName>
                                        </p:attrNameLst>
                                      </p:cBhvr>
                                      <p:to>
                                        <p:strVal val="visible"/>
                                      </p:to>
                                    </p:set>
                                    <p:anim calcmode="lin" valueType="num">
                                      <p:cBhvr additive="base">
                                        <p:cTn dur="500"/>
                                        <p:tgtEl>
                                          <p:spTgt spid="1521"/>
                                        </p:tgtEl>
                                        <p:attrNameLst>
                                          <p:attrName>ppt_w</p:attrName>
                                        </p:attrNameLst>
                                      </p:cBhvr>
                                      <p:tavLst>
                                        <p:tav fmla="" tm="0">
                                          <p:val>
                                            <p:strVal val="0"/>
                                          </p:val>
                                        </p:tav>
                                        <p:tav fmla="" tm="100000">
                                          <p:val>
                                            <p:strVal val="#ppt_w"/>
                                          </p:val>
                                        </p:tav>
                                      </p:tavLst>
                                    </p:anim>
                                    <p:anim calcmode="lin" valueType="num">
                                      <p:cBhvr additive="base">
                                        <p:cTn dur="500"/>
                                        <p:tgtEl>
                                          <p:spTgt spid="15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9"/>
                                        </p:tgtEl>
                                        <p:attrNameLst>
                                          <p:attrName>style.visibility</p:attrName>
                                        </p:attrNameLst>
                                      </p:cBhvr>
                                      <p:to>
                                        <p:strVal val="visible"/>
                                      </p:to>
                                    </p:set>
                                    <p:anim calcmode="lin" valueType="num">
                                      <p:cBhvr additive="base">
                                        <p:cTn dur="500"/>
                                        <p:tgtEl>
                                          <p:spTgt spid="1529"/>
                                        </p:tgtEl>
                                        <p:attrNameLst>
                                          <p:attrName>ppt_w</p:attrName>
                                        </p:attrNameLst>
                                      </p:cBhvr>
                                      <p:tavLst>
                                        <p:tav fmla="" tm="0">
                                          <p:val>
                                            <p:strVal val="0"/>
                                          </p:val>
                                        </p:tav>
                                        <p:tav fmla="" tm="100000">
                                          <p:val>
                                            <p:strVal val="#ppt_w"/>
                                          </p:val>
                                        </p:tav>
                                      </p:tavLst>
                                    </p:anim>
                                    <p:anim calcmode="lin" valueType="num">
                                      <p:cBhvr additive="base">
                                        <p:cTn dur="500"/>
                                        <p:tgtEl>
                                          <p:spTgt spid="15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2"/>
                                        </p:tgtEl>
                                        <p:attrNameLst>
                                          <p:attrName>style.visibility</p:attrName>
                                        </p:attrNameLst>
                                      </p:cBhvr>
                                      <p:to>
                                        <p:strVal val="visible"/>
                                      </p:to>
                                    </p:set>
                                    <p:anim calcmode="lin" valueType="num">
                                      <p:cBhvr additive="base">
                                        <p:cTn dur="500"/>
                                        <p:tgtEl>
                                          <p:spTgt spid="1522"/>
                                        </p:tgtEl>
                                        <p:attrNameLst>
                                          <p:attrName>ppt_w</p:attrName>
                                        </p:attrNameLst>
                                      </p:cBhvr>
                                      <p:tavLst>
                                        <p:tav fmla="" tm="0">
                                          <p:val>
                                            <p:strVal val="0"/>
                                          </p:val>
                                        </p:tav>
                                        <p:tav fmla="" tm="100000">
                                          <p:val>
                                            <p:strVal val="#ppt_w"/>
                                          </p:val>
                                        </p:tav>
                                      </p:tavLst>
                                    </p:anim>
                                    <p:anim calcmode="lin" valueType="num">
                                      <p:cBhvr additive="base">
                                        <p:cTn dur="500"/>
                                        <p:tgtEl>
                                          <p:spTgt spid="15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2"/>
                                        </p:tgtEl>
                                        <p:attrNameLst>
                                          <p:attrName>style.visibility</p:attrName>
                                        </p:attrNameLst>
                                      </p:cBhvr>
                                      <p:to>
                                        <p:strVal val="visible"/>
                                      </p:to>
                                    </p:set>
                                    <p:anim calcmode="lin" valueType="num">
                                      <p:cBhvr additive="base">
                                        <p:cTn dur="500"/>
                                        <p:tgtEl>
                                          <p:spTgt spid="1532"/>
                                        </p:tgtEl>
                                        <p:attrNameLst>
                                          <p:attrName>ppt_w</p:attrName>
                                        </p:attrNameLst>
                                      </p:cBhvr>
                                      <p:tavLst>
                                        <p:tav fmla="" tm="0">
                                          <p:val>
                                            <p:strVal val="0"/>
                                          </p:val>
                                        </p:tav>
                                        <p:tav fmla="" tm="100000">
                                          <p:val>
                                            <p:strVal val="#ppt_w"/>
                                          </p:val>
                                        </p:tav>
                                      </p:tavLst>
                                    </p:anim>
                                    <p:anim calcmode="lin" valueType="num">
                                      <p:cBhvr additive="base">
                                        <p:cTn dur="500"/>
                                        <p:tgtEl>
                                          <p:spTgt spid="15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3"/>
                                        </p:tgtEl>
                                        <p:attrNameLst>
                                          <p:attrName>style.visibility</p:attrName>
                                        </p:attrNameLst>
                                      </p:cBhvr>
                                      <p:to>
                                        <p:strVal val="visible"/>
                                      </p:to>
                                    </p:set>
                                    <p:anim calcmode="lin" valueType="num">
                                      <p:cBhvr additive="base">
                                        <p:cTn dur="500"/>
                                        <p:tgtEl>
                                          <p:spTgt spid="1523"/>
                                        </p:tgtEl>
                                        <p:attrNameLst>
                                          <p:attrName>ppt_w</p:attrName>
                                        </p:attrNameLst>
                                      </p:cBhvr>
                                      <p:tavLst>
                                        <p:tav fmla="" tm="0">
                                          <p:val>
                                            <p:strVal val="0"/>
                                          </p:val>
                                        </p:tav>
                                        <p:tav fmla="" tm="100000">
                                          <p:val>
                                            <p:strVal val="#ppt_w"/>
                                          </p:val>
                                        </p:tav>
                                      </p:tavLst>
                                    </p:anim>
                                    <p:anim calcmode="lin" valueType="num">
                                      <p:cBhvr additive="base">
                                        <p:cTn dur="500"/>
                                        <p:tgtEl>
                                          <p:spTgt spid="15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5"/>
                                        </p:tgtEl>
                                        <p:attrNameLst>
                                          <p:attrName>style.visibility</p:attrName>
                                        </p:attrNameLst>
                                      </p:cBhvr>
                                      <p:to>
                                        <p:strVal val="visible"/>
                                      </p:to>
                                    </p:set>
                                    <p:anim calcmode="lin" valueType="num">
                                      <p:cBhvr additive="base">
                                        <p:cTn dur="500"/>
                                        <p:tgtEl>
                                          <p:spTgt spid="1535"/>
                                        </p:tgtEl>
                                        <p:attrNameLst>
                                          <p:attrName>ppt_w</p:attrName>
                                        </p:attrNameLst>
                                      </p:cBhvr>
                                      <p:tavLst>
                                        <p:tav fmla="" tm="0">
                                          <p:val>
                                            <p:strVal val="0"/>
                                          </p:val>
                                        </p:tav>
                                        <p:tav fmla="" tm="100000">
                                          <p:val>
                                            <p:strVal val="#ppt_w"/>
                                          </p:val>
                                        </p:tav>
                                      </p:tavLst>
                                    </p:anim>
                                    <p:anim calcmode="lin" valueType="num">
                                      <p:cBhvr additive="base">
                                        <p:cTn dur="500"/>
                                        <p:tgtEl>
                                          <p:spTgt spid="15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36"/>
                                        </p:tgtEl>
                                        <p:attrNameLst>
                                          <p:attrName>style.visibility</p:attrName>
                                        </p:attrNameLst>
                                      </p:cBhvr>
                                      <p:to>
                                        <p:strVal val="visible"/>
                                      </p:to>
                                    </p:set>
                                    <p:anim calcmode="lin" valueType="num">
                                      <p:cBhvr additive="base">
                                        <p:cTn dur="500"/>
                                        <p:tgtEl>
                                          <p:spTgt spid="1536"/>
                                        </p:tgtEl>
                                        <p:attrNameLst>
                                          <p:attrName>ppt_w</p:attrName>
                                        </p:attrNameLst>
                                      </p:cBhvr>
                                      <p:tavLst>
                                        <p:tav fmla="" tm="0">
                                          <p:val>
                                            <p:strVal val="0"/>
                                          </p:val>
                                        </p:tav>
                                        <p:tav fmla="" tm="100000">
                                          <p:val>
                                            <p:strVal val="#ppt_w"/>
                                          </p:val>
                                        </p:tav>
                                      </p:tavLst>
                                    </p:anim>
                                    <p:anim calcmode="lin" valueType="num">
                                      <p:cBhvr additive="base">
                                        <p:cTn dur="500"/>
                                        <p:tgtEl>
                                          <p:spTgt spid="15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3"/>
                                        </p:tgtEl>
                                        <p:attrNameLst>
                                          <p:attrName>style.visibility</p:attrName>
                                        </p:attrNameLst>
                                      </p:cBhvr>
                                      <p:to>
                                        <p:strVal val="visible"/>
                                      </p:to>
                                    </p:set>
                                    <p:anim calcmode="lin" valueType="num">
                                      <p:cBhvr additive="base">
                                        <p:cTn dur="500"/>
                                        <p:tgtEl>
                                          <p:spTgt spid="1533"/>
                                        </p:tgtEl>
                                        <p:attrNameLst>
                                          <p:attrName>ppt_w</p:attrName>
                                        </p:attrNameLst>
                                      </p:cBhvr>
                                      <p:tavLst>
                                        <p:tav fmla="" tm="0">
                                          <p:val>
                                            <p:strVal val="0"/>
                                          </p:val>
                                        </p:tav>
                                        <p:tav fmla="" tm="100000">
                                          <p:val>
                                            <p:strVal val="#ppt_w"/>
                                          </p:val>
                                        </p:tav>
                                      </p:tavLst>
                                    </p:anim>
                                    <p:anim calcmode="lin" valueType="num">
                                      <p:cBhvr additive="base">
                                        <p:cTn dur="500"/>
                                        <p:tgtEl>
                                          <p:spTgt spid="15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4"/>
                                        </p:tgtEl>
                                        <p:attrNameLst>
                                          <p:attrName>style.visibility</p:attrName>
                                        </p:attrNameLst>
                                      </p:cBhvr>
                                      <p:to>
                                        <p:strVal val="visible"/>
                                      </p:to>
                                    </p:set>
                                    <p:anim calcmode="lin" valueType="num">
                                      <p:cBhvr additive="base">
                                        <p:cTn dur="500"/>
                                        <p:tgtEl>
                                          <p:spTgt spid="1524"/>
                                        </p:tgtEl>
                                        <p:attrNameLst>
                                          <p:attrName>ppt_w</p:attrName>
                                        </p:attrNameLst>
                                      </p:cBhvr>
                                      <p:tavLst>
                                        <p:tav fmla="" tm="0">
                                          <p:val>
                                            <p:strVal val="0"/>
                                          </p:val>
                                        </p:tav>
                                        <p:tav fmla="" tm="100000">
                                          <p:val>
                                            <p:strVal val="#ppt_w"/>
                                          </p:val>
                                        </p:tav>
                                      </p:tavLst>
                                    </p:anim>
                                    <p:anim calcmode="lin" valueType="num">
                                      <p:cBhvr additive="base">
                                        <p:cTn dur="500"/>
                                        <p:tgtEl>
                                          <p:spTgt spid="15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8"/>
                                        </p:tgtEl>
                                        <p:attrNameLst>
                                          <p:attrName>style.visibility</p:attrName>
                                        </p:attrNameLst>
                                      </p:cBhvr>
                                      <p:to>
                                        <p:strVal val="visible"/>
                                      </p:to>
                                    </p:set>
                                    <p:anim calcmode="lin" valueType="num">
                                      <p:cBhvr additive="base">
                                        <p:cTn dur="500"/>
                                        <p:tgtEl>
                                          <p:spTgt spid="1528"/>
                                        </p:tgtEl>
                                        <p:attrNameLst>
                                          <p:attrName>ppt_w</p:attrName>
                                        </p:attrNameLst>
                                      </p:cBhvr>
                                      <p:tavLst>
                                        <p:tav fmla="" tm="0">
                                          <p:val>
                                            <p:strVal val="0"/>
                                          </p:val>
                                        </p:tav>
                                        <p:tav fmla="" tm="100000">
                                          <p:val>
                                            <p:strVal val="#ppt_w"/>
                                          </p:val>
                                        </p:tav>
                                      </p:tavLst>
                                    </p:anim>
                                    <p:anim calcmode="lin" valueType="num">
                                      <p:cBhvr additive="base">
                                        <p:cTn dur="500"/>
                                        <p:tgtEl>
                                          <p:spTgt spid="15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5"/>
                                        </p:tgtEl>
                                        <p:attrNameLst>
                                          <p:attrName>style.visibility</p:attrName>
                                        </p:attrNameLst>
                                      </p:cBhvr>
                                      <p:to>
                                        <p:strVal val="visible"/>
                                      </p:to>
                                    </p:set>
                                    <p:anim calcmode="lin" valueType="num">
                                      <p:cBhvr additive="base">
                                        <p:cTn dur="500"/>
                                        <p:tgtEl>
                                          <p:spTgt spid="1525"/>
                                        </p:tgtEl>
                                        <p:attrNameLst>
                                          <p:attrName>ppt_w</p:attrName>
                                        </p:attrNameLst>
                                      </p:cBhvr>
                                      <p:tavLst>
                                        <p:tav fmla="" tm="0">
                                          <p:val>
                                            <p:strVal val="0"/>
                                          </p:val>
                                        </p:tav>
                                        <p:tav fmla="" tm="100000">
                                          <p:val>
                                            <p:strVal val="#ppt_w"/>
                                          </p:val>
                                        </p:tav>
                                      </p:tavLst>
                                    </p:anim>
                                    <p:anim calcmode="lin" valueType="num">
                                      <p:cBhvr additive="base">
                                        <p:cTn dur="500"/>
                                        <p:tgtEl>
                                          <p:spTgt spid="15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0"/>
                                        </p:tgtEl>
                                        <p:attrNameLst>
                                          <p:attrName>style.visibility</p:attrName>
                                        </p:attrNameLst>
                                      </p:cBhvr>
                                      <p:to>
                                        <p:strVal val="visible"/>
                                      </p:to>
                                    </p:set>
                                    <p:anim calcmode="lin" valueType="num">
                                      <p:cBhvr additive="base">
                                        <p:cTn dur="500"/>
                                        <p:tgtEl>
                                          <p:spTgt spid="1530"/>
                                        </p:tgtEl>
                                        <p:attrNameLst>
                                          <p:attrName>ppt_w</p:attrName>
                                        </p:attrNameLst>
                                      </p:cBhvr>
                                      <p:tavLst>
                                        <p:tav fmla="" tm="0">
                                          <p:val>
                                            <p:strVal val="0"/>
                                          </p:val>
                                        </p:tav>
                                        <p:tav fmla="" tm="100000">
                                          <p:val>
                                            <p:strVal val="#ppt_w"/>
                                          </p:val>
                                        </p:tav>
                                      </p:tavLst>
                                    </p:anim>
                                    <p:anim calcmode="lin" valueType="num">
                                      <p:cBhvr additive="base">
                                        <p:cTn dur="500"/>
                                        <p:tgtEl>
                                          <p:spTgt spid="15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6"/>
                                        </p:tgtEl>
                                        <p:attrNameLst>
                                          <p:attrName>style.visibility</p:attrName>
                                        </p:attrNameLst>
                                      </p:cBhvr>
                                      <p:to>
                                        <p:strVal val="visible"/>
                                      </p:to>
                                    </p:set>
                                    <p:anim calcmode="lin" valueType="num">
                                      <p:cBhvr additive="base">
                                        <p:cTn dur="500"/>
                                        <p:tgtEl>
                                          <p:spTgt spid="1526"/>
                                        </p:tgtEl>
                                        <p:attrNameLst>
                                          <p:attrName>ppt_w</p:attrName>
                                        </p:attrNameLst>
                                      </p:cBhvr>
                                      <p:tavLst>
                                        <p:tav fmla="" tm="0">
                                          <p:val>
                                            <p:strVal val="0"/>
                                          </p:val>
                                        </p:tav>
                                        <p:tav fmla="" tm="100000">
                                          <p:val>
                                            <p:strVal val="#ppt_w"/>
                                          </p:val>
                                        </p:tav>
                                      </p:tavLst>
                                    </p:anim>
                                    <p:anim calcmode="lin" valueType="num">
                                      <p:cBhvr additive="base">
                                        <p:cTn dur="500"/>
                                        <p:tgtEl>
                                          <p:spTgt spid="15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4"/>
                                        </p:tgtEl>
                                        <p:attrNameLst>
                                          <p:attrName>style.visibility</p:attrName>
                                        </p:attrNameLst>
                                      </p:cBhvr>
                                      <p:to>
                                        <p:strVal val="visible"/>
                                      </p:to>
                                    </p:set>
                                    <p:anim calcmode="lin" valueType="num">
                                      <p:cBhvr additive="base">
                                        <p:cTn dur="500"/>
                                        <p:tgtEl>
                                          <p:spTgt spid="1534"/>
                                        </p:tgtEl>
                                        <p:attrNameLst>
                                          <p:attrName>ppt_w</p:attrName>
                                        </p:attrNameLst>
                                      </p:cBhvr>
                                      <p:tavLst>
                                        <p:tav fmla="" tm="0">
                                          <p:val>
                                            <p:strVal val="0"/>
                                          </p:val>
                                        </p:tav>
                                        <p:tav fmla="" tm="100000">
                                          <p:val>
                                            <p:strVal val="#ppt_w"/>
                                          </p:val>
                                        </p:tav>
                                      </p:tavLst>
                                    </p:anim>
                                    <p:anim calcmode="lin" valueType="num">
                                      <p:cBhvr additive="base">
                                        <p:cTn dur="500"/>
                                        <p:tgtEl>
                                          <p:spTgt spid="15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27"/>
                                        </p:tgtEl>
                                        <p:attrNameLst>
                                          <p:attrName>style.visibility</p:attrName>
                                        </p:attrNameLst>
                                      </p:cBhvr>
                                      <p:to>
                                        <p:strVal val="visible"/>
                                      </p:to>
                                    </p:set>
                                    <p:anim calcmode="lin" valueType="num">
                                      <p:cBhvr additive="base">
                                        <p:cTn dur="500"/>
                                        <p:tgtEl>
                                          <p:spTgt spid="1527"/>
                                        </p:tgtEl>
                                        <p:attrNameLst>
                                          <p:attrName>ppt_w</p:attrName>
                                        </p:attrNameLst>
                                      </p:cBhvr>
                                      <p:tavLst>
                                        <p:tav fmla="" tm="0">
                                          <p:val>
                                            <p:strVal val="0"/>
                                          </p:val>
                                        </p:tav>
                                        <p:tav fmla="" tm="100000">
                                          <p:val>
                                            <p:strVal val="#ppt_w"/>
                                          </p:val>
                                        </p:tav>
                                      </p:tavLst>
                                    </p:anim>
                                    <p:anim calcmode="lin" valueType="num">
                                      <p:cBhvr additive="base">
                                        <p:cTn dur="500"/>
                                        <p:tgtEl>
                                          <p:spTgt spid="15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pic>
        <p:nvPicPr>
          <p:cNvPr id="1541" name="Google Shape;1541;p59"/>
          <p:cNvPicPr preferRelativeResize="0"/>
          <p:nvPr>
            <p:ph idx="4294967295" type="body"/>
          </p:nvPr>
        </p:nvPicPr>
        <p:blipFill rotWithShape="1">
          <a:blip r:embed="rId3">
            <a:alphaModFix/>
          </a:blip>
          <a:srcRect b="0" l="0" r="0" t="0"/>
          <a:stretch/>
        </p:blipFill>
        <p:spPr>
          <a:xfrm>
            <a:off x="164327" y="1929419"/>
            <a:ext cx="6827838" cy="4356100"/>
          </a:xfrm>
          <a:prstGeom prst="rect">
            <a:avLst/>
          </a:prstGeom>
          <a:noFill/>
          <a:ln>
            <a:noFill/>
          </a:ln>
        </p:spPr>
      </p:pic>
      <p:sp>
        <p:nvSpPr>
          <p:cNvPr id="1542" name="Google Shape;1542;p59"/>
          <p:cNvSpPr txBox="1"/>
          <p:nvPr>
            <p:ph idx="4294967295" type="title"/>
          </p:nvPr>
        </p:nvSpPr>
        <p:spPr>
          <a:xfrm>
            <a:off x="1719262" y="366713"/>
            <a:ext cx="8753475" cy="706437"/>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1616"/>
              </a:buClr>
              <a:buSzPts val="4400"/>
              <a:buFont typeface="Calibri"/>
              <a:buNone/>
            </a:pPr>
            <a:r>
              <a:rPr b="1" lang="en-US" cap="none">
                <a:solidFill>
                  <a:srgbClr val="171616"/>
                </a:solidFill>
                <a:latin typeface="Calibri"/>
                <a:ea typeface="Calibri"/>
                <a:cs typeface="Calibri"/>
                <a:sym typeface="Calibri"/>
              </a:rPr>
              <a:t>OBE Model/ Blooms Level </a:t>
            </a:r>
            <a:endParaRPr/>
          </a:p>
        </p:txBody>
      </p:sp>
      <p:pic>
        <p:nvPicPr>
          <p:cNvPr descr="Writing Student Learning Outcomes – Student Learning Assessment – UW–Madison" id="1543" name="Google Shape;1543;p59"/>
          <p:cNvPicPr preferRelativeResize="0"/>
          <p:nvPr/>
        </p:nvPicPr>
        <p:blipFill rotWithShape="1">
          <a:blip r:embed="rId4">
            <a:alphaModFix/>
          </a:blip>
          <a:srcRect b="5449" l="0" r="0" t="12473"/>
          <a:stretch/>
        </p:blipFill>
        <p:spPr>
          <a:xfrm>
            <a:off x="7233076" y="2190656"/>
            <a:ext cx="4794597" cy="3833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
          <p:cNvSpPr txBox="1"/>
          <p:nvPr>
            <p:ph idx="4294967295" type="title"/>
          </p:nvPr>
        </p:nvSpPr>
        <p:spPr>
          <a:xfrm>
            <a:off x="1973943" y="229395"/>
            <a:ext cx="8651282" cy="73415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Department Growth</a:t>
            </a:r>
            <a:endParaRPr/>
          </a:p>
        </p:txBody>
      </p:sp>
      <p:grpSp>
        <p:nvGrpSpPr>
          <p:cNvPr id="552" name="Google Shape;552;p6"/>
          <p:cNvGrpSpPr/>
          <p:nvPr/>
        </p:nvGrpSpPr>
        <p:grpSpPr>
          <a:xfrm>
            <a:off x="3113533" y="1600132"/>
            <a:ext cx="7091647" cy="5010290"/>
            <a:chOff x="3543789" y="631928"/>
            <a:chExt cx="5069389" cy="4822327"/>
          </a:xfrm>
        </p:grpSpPr>
        <p:grpSp>
          <p:nvGrpSpPr>
            <p:cNvPr id="553" name="Google Shape;553;p6"/>
            <p:cNvGrpSpPr/>
            <p:nvPr/>
          </p:nvGrpSpPr>
          <p:grpSpPr>
            <a:xfrm>
              <a:off x="3543789" y="631928"/>
              <a:ext cx="5069389" cy="4822327"/>
              <a:chOff x="3886994" y="900391"/>
              <a:chExt cx="5296583" cy="5038448"/>
            </a:xfrm>
          </p:grpSpPr>
          <p:sp>
            <p:nvSpPr>
              <p:cNvPr id="554" name="Google Shape;554;p6"/>
              <p:cNvSpPr/>
              <p:nvPr/>
            </p:nvSpPr>
            <p:spPr>
              <a:xfrm>
                <a:off x="6384458" y="2277872"/>
                <a:ext cx="1599921" cy="927901"/>
              </a:xfrm>
              <a:custGeom>
                <a:rect b="b" l="l" r="r" t="t"/>
                <a:pathLst>
                  <a:path extrusionOk="0" h="2920" w="5040">
                    <a:moveTo>
                      <a:pt x="2415" y="2920"/>
                    </a:moveTo>
                    <a:lnTo>
                      <a:pt x="0" y="1516"/>
                    </a:lnTo>
                    <a:lnTo>
                      <a:pt x="2625" y="0"/>
                    </a:lnTo>
                    <a:lnTo>
                      <a:pt x="5040" y="1403"/>
                    </a:lnTo>
                    <a:lnTo>
                      <a:pt x="2415" y="2920"/>
                    </a:lnTo>
                    <a:close/>
                  </a:path>
                </a:pathLst>
              </a:custGeom>
              <a:solidFill>
                <a:schemeClr val="accent4"/>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55" name="Google Shape;555;p6"/>
              <p:cNvSpPr/>
              <p:nvPr/>
            </p:nvSpPr>
            <p:spPr>
              <a:xfrm>
                <a:off x="6384458" y="2759615"/>
                <a:ext cx="767791" cy="765039"/>
              </a:xfrm>
              <a:custGeom>
                <a:rect b="b" l="l" r="r" t="t"/>
                <a:pathLst>
                  <a:path extrusionOk="0" h="2409" w="2418">
                    <a:moveTo>
                      <a:pt x="2418" y="2409"/>
                    </a:moveTo>
                    <a:lnTo>
                      <a:pt x="3" y="1005"/>
                    </a:lnTo>
                    <a:lnTo>
                      <a:pt x="0" y="0"/>
                    </a:lnTo>
                    <a:lnTo>
                      <a:pt x="2415" y="1404"/>
                    </a:lnTo>
                    <a:lnTo>
                      <a:pt x="2418" y="2409"/>
                    </a:lnTo>
                    <a:close/>
                  </a:path>
                </a:pathLst>
              </a:custGeom>
              <a:solidFill>
                <a:srgbClr val="7F6000"/>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56" name="Google Shape;556;p6"/>
              <p:cNvSpPr/>
              <p:nvPr/>
            </p:nvSpPr>
            <p:spPr>
              <a:xfrm>
                <a:off x="5552328" y="3078495"/>
                <a:ext cx="1599921" cy="926533"/>
              </a:xfrm>
              <a:custGeom>
                <a:rect b="b" l="l" r="r" t="t"/>
                <a:pathLst>
                  <a:path extrusionOk="0" h="2919" w="5041">
                    <a:moveTo>
                      <a:pt x="2415" y="2919"/>
                    </a:moveTo>
                    <a:lnTo>
                      <a:pt x="0" y="1516"/>
                    </a:lnTo>
                    <a:lnTo>
                      <a:pt x="2626" y="0"/>
                    </a:lnTo>
                    <a:lnTo>
                      <a:pt x="5041" y="1404"/>
                    </a:lnTo>
                    <a:lnTo>
                      <a:pt x="2415" y="2919"/>
                    </a:lnTo>
                    <a:close/>
                  </a:path>
                </a:pathLst>
              </a:custGeom>
              <a:solidFill>
                <a:schemeClr val="accent2"/>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57" name="Google Shape;557;p6"/>
              <p:cNvSpPr/>
              <p:nvPr/>
            </p:nvSpPr>
            <p:spPr>
              <a:xfrm>
                <a:off x="5552328" y="3558869"/>
                <a:ext cx="766718" cy="765039"/>
              </a:xfrm>
              <a:custGeom>
                <a:rect b="b" l="l" r="r" t="t"/>
                <a:pathLst>
                  <a:path extrusionOk="0" h="2409" w="2419">
                    <a:moveTo>
                      <a:pt x="2419" y="2409"/>
                    </a:moveTo>
                    <a:lnTo>
                      <a:pt x="4" y="1006"/>
                    </a:lnTo>
                    <a:lnTo>
                      <a:pt x="0" y="0"/>
                    </a:lnTo>
                    <a:lnTo>
                      <a:pt x="2415" y="1403"/>
                    </a:lnTo>
                    <a:lnTo>
                      <a:pt x="2419" y="2409"/>
                    </a:lnTo>
                    <a:close/>
                  </a:path>
                </a:pathLst>
              </a:custGeom>
              <a:solidFill>
                <a:srgbClr val="833C0B"/>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58" name="Google Shape;558;p6"/>
              <p:cNvSpPr/>
              <p:nvPr/>
            </p:nvSpPr>
            <p:spPr>
              <a:xfrm>
                <a:off x="4719125" y="4359491"/>
                <a:ext cx="767791" cy="765040"/>
              </a:xfrm>
              <a:custGeom>
                <a:rect b="b" l="l" r="r" t="t"/>
                <a:pathLst>
                  <a:path extrusionOk="0" h="2410" w="2418">
                    <a:moveTo>
                      <a:pt x="2418" y="2410"/>
                    </a:moveTo>
                    <a:lnTo>
                      <a:pt x="2" y="1006"/>
                    </a:lnTo>
                    <a:lnTo>
                      <a:pt x="0" y="0"/>
                    </a:lnTo>
                    <a:lnTo>
                      <a:pt x="2415" y="1404"/>
                    </a:lnTo>
                    <a:lnTo>
                      <a:pt x="2418" y="2410"/>
                    </a:lnTo>
                    <a:close/>
                  </a:path>
                </a:pathLst>
              </a:custGeom>
              <a:solidFill>
                <a:srgbClr val="385623"/>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59" name="Google Shape;559;p6"/>
              <p:cNvSpPr/>
              <p:nvPr/>
            </p:nvSpPr>
            <p:spPr>
              <a:xfrm>
                <a:off x="4719125" y="3877749"/>
                <a:ext cx="1599921" cy="927901"/>
              </a:xfrm>
              <a:custGeom>
                <a:rect b="b" l="l" r="r" t="t"/>
                <a:pathLst>
                  <a:path extrusionOk="0" h="2919" w="5041">
                    <a:moveTo>
                      <a:pt x="2415" y="2919"/>
                    </a:moveTo>
                    <a:lnTo>
                      <a:pt x="0" y="1515"/>
                    </a:lnTo>
                    <a:lnTo>
                      <a:pt x="2626" y="0"/>
                    </a:lnTo>
                    <a:lnTo>
                      <a:pt x="5041" y="1403"/>
                    </a:lnTo>
                    <a:lnTo>
                      <a:pt x="2415" y="2919"/>
                    </a:lnTo>
                    <a:close/>
                  </a:path>
                </a:pathLst>
              </a:custGeom>
              <a:solidFill>
                <a:schemeClr val="accent6"/>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60" name="Google Shape;560;p6"/>
              <p:cNvSpPr/>
              <p:nvPr/>
            </p:nvSpPr>
            <p:spPr>
              <a:xfrm>
                <a:off x="3886994" y="5161482"/>
                <a:ext cx="766719" cy="777357"/>
              </a:xfrm>
              <a:custGeom>
                <a:rect b="b" l="l" r="r" t="t"/>
                <a:pathLst>
                  <a:path extrusionOk="0" h="2451" w="2417">
                    <a:moveTo>
                      <a:pt x="2417" y="2451"/>
                    </a:moveTo>
                    <a:lnTo>
                      <a:pt x="2" y="1047"/>
                    </a:lnTo>
                    <a:lnTo>
                      <a:pt x="0" y="0"/>
                    </a:lnTo>
                    <a:lnTo>
                      <a:pt x="2415" y="1403"/>
                    </a:lnTo>
                    <a:lnTo>
                      <a:pt x="2417" y="2451"/>
                    </a:lnTo>
                    <a:close/>
                  </a:path>
                </a:pathLst>
              </a:custGeom>
              <a:solidFill>
                <a:schemeClr val="dk2"/>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61" name="Google Shape;561;p6"/>
              <p:cNvSpPr/>
              <p:nvPr/>
            </p:nvSpPr>
            <p:spPr>
              <a:xfrm>
                <a:off x="4653713" y="2461263"/>
                <a:ext cx="3407875" cy="3477576"/>
              </a:xfrm>
              <a:custGeom>
                <a:rect b="b" l="l" r="r" t="t"/>
                <a:pathLst>
                  <a:path extrusionOk="0" h="10952" w="10736">
                    <a:moveTo>
                      <a:pt x="10734" y="0"/>
                    </a:moveTo>
                    <a:lnTo>
                      <a:pt x="10736" y="964"/>
                    </a:lnTo>
                    <a:lnTo>
                      <a:pt x="8111" y="2479"/>
                    </a:lnTo>
                    <a:lnTo>
                      <a:pt x="8114" y="3485"/>
                    </a:lnTo>
                    <a:lnTo>
                      <a:pt x="5488" y="5001"/>
                    </a:lnTo>
                    <a:lnTo>
                      <a:pt x="5492" y="6006"/>
                    </a:lnTo>
                    <a:lnTo>
                      <a:pt x="2866" y="7522"/>
                    </a:lnTo>
                    <a:lnTo>
                      <a:pt x="2868" y="8527"/>
                    </a:lnTo>
                    <a:lnTo>
                      <a:pt x="243" y="10044"/>
                    </a:lnTo>
                    <a:lnTo>
                      <a:pt x="245" y="10811"/>
                    </a:lnTo>
                    <a:lnTo>
                      <a:pt x="2" y="10952"/>
                    </a:lnTo>
                    <a:lnTo>
                      <a:pt x="0" y="9904"/>
                    </a:lnTo>
                    <a:lnTo>
                      <a:pt x="2625" y="8389"/>
                    </a:lnTo>
                    <a:lnTo>
                      <a:pt x="2622" y="7383"/>
                    </a:lnTo>
                    <a:lnTo>
                      <a:pt x="5248" y="5867"/>
                    </a:lnTo>
                    <a:lnTo>
                      <a:pt x="5244" y="4861"/>
                    </a:lnTo>
                    <a:lnTo>
                      <a:pt x="7870" y="3346"/>
                    </a:lnTo>
                    <a:lnTo>
                      <a:pt x="7867" y="2341"/>
                    </a:lnTo>
                    <a:lnTo>
                      <a:pt x="10492" y="824"/>
                    </a:lnTo>
                    <a:lnTo>
                      <a:pt x="10490" y="141"/>
                    </a:lnTo>
                    <a:lnTo>
                      <a:pt x="10734" y="0"/>
                    </a:lnTo>
                    <a:close/>
                  </a:path>
                </a:pathLst>
              </a:custGeom>
              <a:solidFill>
                <a:srgbClr val="BFBFBF"/>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62" name="Google Shape;562;p6"/>
              <p:cNvSpPr/>
              <p:nvPr/>
            </p:nvSpPr>
            <p:spPr>
              <a:xfrm>
                <a:off x="3886994" y="4678372"/>
                <a:ext cx="1599921" cy="926532"/>
              </a:xfrm>
              <a:custGeom>
                <a:rect b="b" l="l" r="r" t="t"/>
                <a:pathLst>
                  <a:path extrusionOk="0" h="2919" w="5040">
                    <a:moveTo>
                      <a:pt x="2415" y="2919"/>
                    </a:moveTo>
                    <a:lnTo>
                      <a:pt x="0" y="1516"/>
                    </a:lnTo>
                    <a:lnTo>
                      <a:pt x="2624" y="0"/>
                    </a:lnTo>
                    <a:lnTo>
                      <a:pt x="5040" y="1404"/>
                    </a:lnTo>
                    <a:lnTo>
                      <a:pt x="2415" y="2919"/>
                    </a:lnTo>
                    <a:close/>
                  </a:path>
                </a:pathLst>
              </a:custGeom>
              <a:solidFill>
                <a:srgbClr val="50637E"/>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563" name="Google Shape;563;p6"/>
              <p:cNvSpPr/>
              <p:nvPr/>
            </p:nvSpPr>
            <p:spPr>
              <a:xfrm>
                <a:off x="7919296" y="900391"/>
                <a:ext cx="1264281" cy="1159192"/>
              </a:xfrm>
              <a:custGeom>
                <a:rect b="b" l="l" r="r" t="t"/>
                <a:pathLst>
                  <a:path extrusionOk="0" h="3651" w="3978">
                    <a:moveTo>
                      <a:pt x="3978" y="3433"/>
                    </a:moveTo>
                    <a:lnTo>
                      <a:pt x="1995" y="0"/>
                    </a:lnTo>
                    <a:lnTo>
                      <a:pt x="0" y="1136"/>
                    </a:lnTo>
                    <a:lnTo>
                      <a:pt x="773" y="1583"/>
                    </a:lnTo>
                    <a:lnTo>
                      <a:pt x="775" y="2248"/>
                    </a:lnTo>
                    <a:lnTo>
                      <a:pt x="3190" y="3651"/>
                    </a:lnTo>
                    <a:lnTo>
                      <a:pt x="3188" y="2977"/>
                    </a:lnTo>
                    <a:lnTo>
                      <a:pt x="3978" y="3433"/>
                    </a:lnTo>
                    <a:close/>
                  </a:path>
                </a:pathLst>
              </a:custGeom>
              <a:solidFill>
                <a:schemeClr val="accent3"/>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grpSp>
        <p:pic>
          <p:nvPicPr>
            <p:cNvPr descr="Crawl" id="564" name="Google Shape;564;p6"/>
            <p:cNvPicPr preferRelativeResize="0"/>
            <p:nvPr/>
          </p:nvPicPr>
          <p:blipFill rotWithShape="1">
            <a:blip r:embed="rId3">
              <a:alphaModFix/>
            </a:blip>
            <a:srcRect b="0" l="0" r="0" t="0"/>
            <a:stretch/>
          </p:blipFill>
          <p:spPr>
            <a:xfrm>
              <a:off x="4027194" y="4419449"/>
              <a:ext cx="510089" cy="510854"/>
            </a:xfrm>
            <a:prstGeom prst="rect">
              <a:avLst/>
            </a:prstGeom>
            <a:noFill/>
            <a:ln>
              <a:noFill/>
            </a:ln>
          </p:spPr>
        </p:pic>
        <p:pic>
          <p:nvPicPr>
            <p:cNvPr descr="Walk" id="565" name="Google Shape;565;p6"/>
            <p:cNvPicPr preferRelativeResize="0"/>
            <p:nvPr/>
          </p:nvPicPr>
          <p:blipFill rotWithShape="1">
            <a:blip r:embed="rId4">
              <a:alphaModFix/>
            </a:blip>
            <a:srcRect b="0" l="0" r="0" t="0"/>
            <a:stretch/>
          </p:blipFill>
          <p:spPr>
            <a:xfrm>
              <a:off x="4829789" y="3634831"/>
              <a:ext cx="510089" cy="509543"/>
            </a:xfrm>
            <a:prstGeom prst="rect">
              <a:avLst/>
            </a:prstGeom>
            <a:noFill/>
            <a:ln>
              <a:noFill/>
            </a:ln>
          </p:spPr>
        </p:pic>
        <p:pic>
          <p:nvPicPr>
            <p:cNvPr descr="Run" id="566" name="Google Shape;566;p6"/>
            <p:cNvPicPr preferRelativeResize="0"/>
            <p:nvPr/>
          </p:nvPicPr>
          <p:blipFill rotWithShape="1">
            <a:blip r:embed="rId5">
              <a:alphaModFix/>
            </a:blip>
            <a:srcRect b="0" l="0" r="0" t="0"/>
            <a:stretch/>
          </p:blipFill>
          <p:spPr>
            <a:xfrm>
              <a:off x="5630331" y="2903917"/>
              <a:ext cx="510089" cy="509543"/>
            </a:xfrm>
            <a:prstGeom prst="rect">
              <a:avLst/>
            </a:prstGeom>
            <a:noFill/>
            <a:ln>
              <a:noFill/>
            </a:ln>
          </p:spPr>
        </p:pic>
      </p:grpSp>
      <p:grpSp>
        <p:nvGrpSpPr>
          <p:cNvPr id="567" name="Google Shape;567;p6"/>
          <p:cNvGrpSpPr/>
          <p:nvPr/>
        </p:nvGrpSpPr>
        <p:grpSpPr>
          <a:xfrm>
            <a:off x="2057617" y="4321473"/>
            <a:ext cx="4241967" cy="157503"/>
            <a:chOff x="6297740" y="1280503"/>
            <a:chExt cx="2404063" cy="691739"/>
          </a:xfrm>
        </p:grpSpPr>
        <p:cxnSp>
          <p:nvCxnSpPr>
            <p:cNvPr id="568" name="Google Shape;568;p6"/>
            <p:cNvCxnSpPr/>
            <p:nvPr/>
          </p:nvCxnSpPr>
          <p:spPr>
            <a:xfrm>
              <a:off x="6297740" y="1280503"/>
              <a:ext cx="2363795" cy="0"/>
            </a:xfrm>
            <a:prstGeom prst="straightConnector1">
              <a:avLst/>
            </a:prstGeom>
            <a:noFill/>
            <a:ln cap="flat" cmpd="sng" w="9525">
              <a:solidFill>
                <a:srgbClr val="7F7F7F"/>
              </a:solidFill>
              <a:prstDash val="solid"/>
              <a:miter lim="800000"/>
              <a:headEnd len="sm" w="sm" type="none"/>
              <a:tailEnd len="sm" w="sm" type="none"/>
            </a:ln>
          </p:spPr>
        </p:cxnSp>
        <p:cxnSp>
          <p:nvCxnSpPr>
            <p:cNvPr id="569" name="Google Shape;569;p6"/>
            <p:cNvCxnSpPr/>
            <p:nvPr/>
          </p:nvCxnSpPr>
          <p:spPr>
            <a:xfrm>
              <a:off x="8661535" y="1280503"/>
              <a:ext cx="0" cy="611353"/>
            </a:xfrm>
            <a:prstGeom prst="straightConnector1">
              <a:avLst/>
            </a:prstGeom>
            <a:noFill/>
            <a:ln cap="flat" cmpd="sng" w="9525">
              <a:solidFill>
                <a:srgbClr val="7F7F7F"/>
              </a:solidFill>
              <a:prstDash val="solid"/>
              <a:miter lim="800000"/>
              <a:headEnd len="sm" w="sm" type="none"/>
              <a:tailEnd len="sm" w="sm" type="none"/>
            </a:ln>
          </p:spPr>
        </p:cxnSp>
        <p:sp>
          <p:nvSpPr>
            <p:cNvPr id="570" name="Google Shape;570;p6"/>
            <p:cNvSpPr/>
            <p:nvPr/>
          </p:nvSpPr>
          <p:spPr>
            <a:xfrm>
              <a:off x="8621265" y="1891856"/>
              <a:ext cx="80538" cy="80386"/>
            </a:xfrm>
            <a:prstGeom prst="ellipse">
              <a:avLst/>
            </a:prstGeom>
            <a:solidFill>
              <a:schemeClr val="lt1"/>
            </a:solidFill>
            <a:ln cap="flat" cmpd="sng" w="9525">
              <a:solidFill>
                <a:srgbClr val="7F7F7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grpSp>
      <p:grpSp>
        <p:nvGrpSpPr>
          <p:cNvPr id="571" name="Google Shape;571;p6"/>
          <p:cNvGrpSpPr/>
          <p:nvPr/>
        </p:nvGrpSpPr>
        <p:grpSpPr>
          <a:xfrm rot="10800000">
            <a:off x="4503346" y="5786799"/>
            <a:ext cx="1195364" cy="446387"/>
            <a:chOff x="7468299" y="1280503"/>
            <a:chExt cx="1233504" cy="691739"/>
          </a:xfrm>
        </p:grpSpPr>
        <p:cxnSp>
          <p:nvCxnSpPr>
            <p:cNvPr id="572" name="Google Shape;572;p6"/>
            <p:cNvCxnSpPr/>
            <p:nvPr/>
          </p:nvCxnSpPr>
          <p:spPr>
            <a:xfrm>
              <a:off x="7468299" y="1280503"/>
              <a:ext cx="1193303" cy="0"/>
            </a:xfrm>
            <a:prstGeom prst="straightConnector1">
              <a:avLst/>
            </a:prstGeom>
            <a:noFill/>
            <a:ln cap="flat" cmpd="sng" w="9525">
              <a:solidFill>
                <a:srgbClr val="7F7F7F"/>
              </a:solidFill>
              <a:prstDash val="solid"/>
              <a:miter lim="800000"/>
              <a:headEnd len="sm" w="sm" type="none"/>
              <a:tailEnd len="sm" w="sm" type="none"/>
            </a:ln>
          </p:spPr>
        </p:cxnSp>
        <p:cxnSp>
          <p:nvCxnSpPr>
            <p:cNvPr id="573" name="Google Shape;573;p6"/>
            <p:cNvCxnSpPr/>
            <p:nvPr/>
          </p:nvCxnSpPr>
          <p:spPr>
            <a:xfrm>
              <a:off x="8661602" y="1280503"/>
              <a:ext cx="0" cy="611599"/>
            </a:xfrm>
            <a:prstGeom prst="straightConnector1">
              <a:avLst/>
            </a:prstGeom>
            <a:noFill/>
            <a:ln cap="flat" cmpd="sng" w="9525">
              <a:solidFill>
                <a:srgbClr val="7F7F7F"/>
              </a:solidFill>
              <a:prstDash val="solid"/>
              <a:miter lim="800000"/>
              <a:headEnd len="sm" w="sm" type="none"/>
              <a:tailEnd len="sm" w="sm" type="none"/>
            </a:ln>
          </p:spPr>
        </p:cxnSp>
        <p:sp>
          <p:nvSpPr>
            <p:cNvPr id="574" name="Google Shape;574;p6"/>
            <p:cNvSpPr/>
            <p:nvPr/>
          </p:nvSpPr>
          <p:spPr>
            <a:xfrm>
              <a:off x="8621403" y="1892102"/>
              <a:ext cx="80400" cy="80140"/>
            </a:xfrm>
            <a:prstGeom prst="ellipse">
              <a:avLst/>
            </a:prstGeom>
            <a:solidFill>
              <a:schemeClr val="lt1"/>
            </a:solidFill>
            <a:ln cap="flat" cmpd="sng" w="9525">
              <a:solidFill>
                <a:srgbClr val="7F7F7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grpSp>
      <p:grpSp>
        <p:nvGrpSpPr>
          <p:cNvPr id="575" name="Google Shape;575;p6"/>
          <p:cNvGrpSpPr/>
          <p:nvPr/>
        </p:nvGrpSpPr>
        <p:grpSpPr>
          <a:xfrm rot="10800000">
            <a:off x="5892699" y="4883527"/>
            <a:ext cx="1608519" cy="446387"/>
            <a:chOff x="7468299" y="1280503"/>
            <a:chExt cx="1233504" cy="691739"/>
          </a:xfrm>
        </p:grpSpPr>
        <p:cxnSp>
          <p:nvCxnSpPr>
            <p:cNvPr id="576" name="Google Shape;576;p6"/>
            <p:cNvCxnSpPr/>
            <p:nvPr/>
          </p:nvCxnSpPr>
          <p:spPr>
            <a:xfrm>
              <a:off x="7468299" y="1280503"/>
              <a:ext cx="1193372" cy="0"/>
            </a:xfrm>
            <a:prstGeom prst="straightConnector1">
              <a:avLst/>
            </a:prstGeom>
            <a:noFill/>
            <a:ln cap="flat" cmpd="sng" w="9525">
              <a:solidFill>
                <a:srgbClr val="7F7F7F"/>
              </a:solidFill>
              <a:prstDash val="solid"/>
              <a:miter lim="800000"/>
              <a:headEnd len="sm" w="sm" type="none"/>
              <a:tailEnd len="sm" w="sm" type="none"/>
            </a:ln>
          </p:spPr>
        </p:cxnSp>
        <p:cxnSp>
          <p:nvCxnSpPr>
            <p:cNvPr id="577" name="Google Shape;577;p6"/>
            <p:cNvCxnSpPr/>
            <p:nvPr/>
          </p:nvCxnSpPr>
          <p:spPr>
            <a:xfrm>
              <a:off x="8661671" y="1280503"/>
              <a:ext cx="0" cy="611599"/>
            </a:xfrm>
            <a:prstGeom prst="straightConnector1">
              <a:avLst/>
            </a:prstGeom>
            <a:noFill/>
            <a:ln cap="flat" cmpd="sng" w="9525">
              <a:solidFill>
                <a:srgbClr val="7F7F7F"/>
              </a:solidFill>
              <a:prstDash val="solid"/>
              <a:miter lim="800000"/>
              <a:headEnd len="sm" w="sm" type="none"/>
              <a:tailEnd len="sm" w="sm" type="none"/>
            </a:ln>
          </p:spPr>
        </p:cxnSp>
        <p:sp>
          <p:nvSpPr>
            <p:cNvPr id="578" name="Google Shape;578;p6"/>
            <p:cNvSpPr/>
            <p:nvPr/>
          </p:nvSpPr>
          <p:spPr>
            <a:xfrm>
              <a:off x="8621541" y="1892102"/>
              <a:ext cx="80262" cy="80140"/>
            </a:xfrm>
            <a:prstGeom prst="ellipse">
              <a:avLst/>
            </a:prstGeom>
            <a:solidFill>
              <a:schemeClr val="lt1"/>
            </a:solidFill>
            <a:ln cap="flat" cmpd="sng" w="9525">
              <a:solidFill>
                <a:srgbClr val="7F7F7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grpSp>
      <p:grpSp>
        <p:nvGrpSpPr>
          <p:cNvPr id="579" name="Google Shape;579;p6"/>
          <p:cNvGrpSpPr/>
          <p:nvPr/>
        </p:nvGrpSpPr>
        <p:grpSpPr>
          <a:xfrm>
            <a:off x="5577223" y="2893015"/>
            <a:ext cx="1608151" cy="445026"/>
            <a:chOff x="7468299" y="1280503"/>
            <a:chExt cx="1233504" cy="691739"/>
          </a:xfrm>
        </p:grpSpPr>
        <p:cxnSp>
          <p:nvCxnSpPr>
            <p:cNvPr id="580" name="Google Shape;580;p6"/>
            <p:cNvCxnSpPr/>
            <p:nvPr/>
          </p:nvCxnSpPr>
          <p:spPr>
            <a:xfrm>
              <a:off x="7468299" y="1280503"/>
              <a:ext cx="1193305" cy="0"/>
            </a:xfrm>
            <a:prstGeom prst="straightConnector1">
              <a:avLst/>
            </a:prstGeom>
            <a:noFill/>
            <a:ln cap="flat" cmpd="sng" w="9525">
              <a:solidFill>
                <a:srgbClr val="7F7F7F"/>
              </a:solidFill>
              <a:prstDash val="solid"/>
              <a:miter lim="800000"/>
              <a:headEnd len="sm" w="sm" type="none"/>
              <a:tailEnd len="sm" w="sm" type="none"/>
            </a:ln>
          </p:spPr>
        </p:cxnSp>
        <p:cxnSp>
          <p:nvCxnSpPr>
            <p:cNvPr id="581" name="Google Shape;581;p6"/>
            <p:cNvCxnSpPr/>
            <p:nvPr/>
          </p:nvCxnSpPr>
          <p:spPr>
            <a:xfrm>
              <a:off x="8661604" y="1280503"/>
              <a:ext cx="0" cy="611353"/>
            </a:xfrm>
            <a:prstGeom prst="straightConnector1">
              <a:avLst/>
            </a:prstGeom>
            <a:noFill/>
            <a:ln cap="flat" cmpd="sng" w="9525">
              <a:solidFill>
                <a:srgbClr val="7F7F7F"/>
              </a:solidFill>
              <a:prstDash val="solid"/>
              <a:miter lim="800000"/>
              <a:headEnd len="sm" w="sm" type="none"/>
              <a:tailEnd len="sm" w="sm" type="none"/>
            </a:ln>
          </p:spPr>
        </p:cxnSp>
        <p:sp>
          <p:nvSpPr>
            <p:cNvPr id="582" name="Google Shape;582;p6"/>
            <p:cNvSpPr/>
            <p:nvPr/>
          </p:nvSpPr>
          <p:spPr>
            <a:xfrm>
              <a:off x="8621403" y="1891856"/>
              <a:ext cx="80400" cy="80386"/>
            </a:xfrm>
            <a:prstGeom prst="ellipse">
              <a:avLst/>
            </a:prstGeom>
            <a:solidFill>
              <a:schemeClr val="lt1"/>
            </a:solidFill>
            <a:ln cap="flat" cmpd="sng" w="9525">
              <a:solidFill>
                <a:srgbClr val="7F7F7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grpSp>
      <p:grpSp>
        <p:nvGrpSpPr>
          <p:cNvPr id="583" name="Google Shape;583;p6"/>
          <p:cNvGrpSpPr/>
          <p:nvPr/>
        </p:nvGrpSpPr>
        <p:grpSpPr>
          <a:xfrm>
            <a:off x="5532802" y="5510014"/>
            <a:ext cx="4336939" cy="1375930"/>
            <a:chOff x="-172620" y="4708043"/>
            <a:chExt cx="5966090" cy="1604212"/>
          </a:xfrm>
        </p:grpSpPr>
        <p:sp>
          <p:nvSpPr>
            <p:cNvPr id="584" name="Google Shape;584;p6"/>
            <p:cNvSpPr txBox="1"/>
            <p:nvPr/>
          </p:nvSpPr>
          <p:spPr>
            <a:xfrm>
              <a:off x="-172620" y="4708043"/>
              <a:ext cx="1716355" cy="968868"/>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b="1" i="0" lang="en-US" sz="1600" u="none" cap="none" strike="noStrike">
                  <a:solidFill>
                    <a:srgbClr val="FF0000"/>
                  </a:solidFill>
                  <a:latin typeface="Calibri"/>
                  <a:ea typeface="Calibri"/>
                  <a:cs typeface="Calibri"/>
                  <a:sym typeface="Calibri"/>
                </a:rPr>
                <a:t>1</a:t>
              </a:r>
              <a:r>
                <a:rPr b="1" baseline="30000" i="0" lang="en-US" sz="1600" u="none" cap="none" strike="noStrike">
                  <a:solidFill>
                    <a:srgbClr val="FF0000"/>
                  </a:solidFill>
                  <a:latin typeface="Calibri"/>
                  <a:ea typeface="Calibri"/>
                  <a:cs typeface="Calibri"/>
                  <a:sym typeface="Calibri"/>
                </a:rPr>
                <a:t>st</a:t>
              </a:r>
              <a:r>
                <a:rPr b="1" i="0" lang="en-US" sz="1600" u="none" cap="none" strike="noStrike">
                  <a:solidFill>
                    <a:srgbClr val="FF0000"/>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Phase</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(2000-2005)</a:t>
              </a:r>
              <a:endParaRPr/>
            </a:p>
          </p:txBody>
        </p:sp>
        <p:sp>
          <p:nvSpPr>
            <p:cNvPr id="585" name="Google Shape;585;p6"/>
            <p:cNvSpPr txBox="1"/>
            <p:nvPr/>
          </p:nvSpPr>
          <p:spPr>
            <a:xfrm>
              <a:off x="1898589" y="5199852"/>
              <a:ext cx="3894881" cy="1112403"/>
            </a:xfrm>
            <a:prstGeom prst="rect">
              <a:avLst/>
            </a:prstGeom>
            <a:noFill/>
            <a:ln>
              <a:noFill/>
            </a:ln>
          </p:spPr>
          <p:txBody>
            <a:bodyPr anchorCtr="0" anchor="ctr" bIns="45700" lIns="0" spcFirstLastPara="1" rIns="0" wrap="square" tIns="45700">
              <a:spAutoFit/>
            </a:bodyPr>
            <a:lstStyle/>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Teaching Learning as per UOM</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Recruitment of quality faculties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Lab development</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Infrastructure up-gradation</a:t>
              </a:r>
              <a:endParaRPr/>
            </a:p>
          </p:txBody>
        </p:sp>
      </p:grpSp>
      <p:grpSp>
        <p:nvGrpSpPr>
          <p:cNvPr id="586" name="Google Shape;586;p6"/>
          <p:cNvGrpSpPr/>
          <p:nvPr/>
        </p:nvGrpSpPr>
        <p:grpSpPr>
          <a:xfrm>
            <a:off x="7853872" y="3828255"/>
            <a:ext cx="4321417" cy="2024342"/>
            <a:chOff x="7853567" y="845965"/>
            <a:chExt cx="4091416" cy="2672044"/>
          </a:xfrm>
        </p:grpSpPr>
        <p:sp>
          <p:nvSpPr>
            <p:cNvPr id="587" name="Google Shape;587;p6"/>
            <p:cNvSpPr txBox="1"/>
            <p:nvPr/>
          </p:nvSpPr>
          <p:spPr>
            <a:xfrm>
              <a:off x="7853567" y="845965"/>
              <a:ext cx="1042005" cy="109688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b="1" i="0" lang="en-US" sz="1600" u="none" cap="none" strike="noStrike">
                  <a:solidFill>
                    <a:srgbClr val="FF0000"/>
                  </a:solidFill>
                  <a:latin typeface="Calibri"/>
                  <a:ea typeface="Calibri"/>
                  <a:cs typeface="Calibri"/>
                  <a:sym typeface="Calibri"/>
                </a:rPr>
                <a:t>2</a:t>
              </a:r>
              <a:r>
                <a:rPr b="1" baseline="30000" i="0" lang="en-US" sz="1600" u="none" cap="none" strike="noStrike">
                  <a:solidFill>
                    <a:srgbClr val="FF0000"/>
                  </a:solidFill>
                  <a:latin typeface="Calibri"/>
                  <a:ea typeface="Calibri"/>
                  <a:cs typeface="Calibri"/>
                  <a:sym typeface="Calibri"/>
                </a:rPr>
                <a:t>nd</a:t>
              </a:r>
              <a:r>
                <a:rPr b="1" i="0" lang="en-US" sz="1600" u="none" cap="none" strike="noStrike">
                  <a:solidFill>
                    <a:srgbClr val="FF0000"/>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Phase </a:t>
              </a:r>
              <a:r>
                <a:rPr b="1" i="1" lang="en-US" sz="1600" u="none" cap="none" strike="noStrike">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(2005-2010)</a:t>
              </a:r>
              <a:endParaRPr/>
            </a:p>
          </p:txBody>
        </p:sp>
        <p:sp>
          <p:nvSpPr>
            <p:cNvPr id="588" name="Google Shape;588;p6"/>
            <p:cNvSpPr txBox="1"/>
            <p:nvPr/>
          </p:nvSpPr>
          <p:spPr>
            <a:xfrm>
              <a:off x="8814150" y="1689875"/>
              <a:ext cx="3130833" cy="1828134"/>
            </a:xfrm>
            <a:prstGeom prst="rect">
              <a:avLst/>
            </a:prstGeom>
            <a:noFill/>
            <a:ln>
              <a:noFill/>
            </a:ln>
          </p:spPr>
          <p:txBody>
            <a:bodyPr anchorCtr="0" anchor="ctr" bIns="45700" lIns="0" spcFirstLastPara="1" rIns="0" wrap="square" tIns="45700">
              <a:spAutoFit/>
            </a:bodyPr>
            <a:lstStyle/>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Implementation of ISO Standards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Set accountability benchmarks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Target for  placement</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Move to maintain cadre ratio</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Adoption of learning content beyond Syllabus</a:t>
              </a:r>
              <a:endParaRPr/>
            </a:p>
          </p:txBody>
        </p:sp>
      </p:grpSp>
      <p:grpSp>
        <p:nvGrpSpPr>
          <p:cNvPr id="589" name="Google Shape;589;p6"/>
          <p:cNvGrpSpPr/>
          <p:nvPr/>
        </p:nvGrpSpPr>
        <p:grpSpPr>
          <a:xfrm>
            <a:off x="313022" y="3954683"/>
            <a:ext cx="2590003" cy="2231990"/>
            <a:chOff x="-27006" y="4464825"/>
            <a:chExt cx="3007631" cy="2819028"/>
          </a:xfrm>
        </p:grpSpPr>
        <p:sp>
          <p:nvSpPr>
            <p:cNvPr id="590" name="Google Shape;590;p6"/>
            <p:cNvSpPr txBox="1"/>
            <p:nvPr/>
          </p:nvSpPr>
          <p:spPr>
            <a:xfrm>
              <a:off x="-27006" y="4464825"/>
              <a:ext cx="1833698" cy="738577"/>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b="1" i="0" lang="en-US" sz="1600" u="none" cap="none" strike="noStrike">
                  <a:solidFill>
                    <a:srgbClr val="FF0000"/>
                  </a:solidFill>
                  <a:latin typeface="Calibri"/>
                  <a:ea typeface="Calibri"/>
                  <a:cs typeface="Calibri"/>
                  <a:sym typeface="Calibri"/>
                </a:rPr>
                <a:t>3</a:t>
              </a:r>
              <a:r>
                <a:rPr b="1" baseline="30000" i="0" lang="en-US" sz="1600" u="none" cap="none" strike="noStrike">
                  <a:solidFill>
                    <a:srgbClr val="FF0000"/>
                  </a:solidFill>
                  <a:latin typeface="Calibri"/>
                  <a:ea typeface="Calibri"/>
                  <a:cs typeface="Calibri"/>
                  <a:sym typeface="Calibri"/>
                </a:rPr>
                <a:t>rd</a:t>
              </a:r>
              <a:r>
                <a:rPr b="1" i="1" lang="en-US" sz="1600" u="none" cap="none" strike="noStrike">
                  <a:solidFill>
                    <a:srgbClr val="FF0000"/>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Phase</a:t>
              </a:r>
              <a:r>
                <a:rPr b="1" i="1" lang="en-US" sz="1600" u="none" cap="none" strike="noStrike">
                  <a:solidFill>
                    <a:schemeClr val="dk1"/>
                  </a:solidFill>
                  <a:latin typeface="Calibri"/>
                  <a:ea typeface="Calibri"/>
                  <a:cs typeface="Calibri"/>
                  <a:sym typeface="Calibri"/>
                </a:rPr>
                <a:t> </a:t>
              </a:r>
              <a:r>
                <a:rPr b="1" i="1" lang="en-US" sz="1600" u="none" cap="none" strike="noStrike">
                  <a:solidFill>
                    <a:srgbClr val="FF0000"/>
                  </a:solidFill>
                  <a:latin typeface="Calibri"/>
                  <a:ea typeface="Calibri"/>
                  <a:cs typeface="Calibri"/>
                  <a:sym typeface="Calibri"/>
                </a:rPr>
                <a:t>(2010-2015)</a:t>
              </a:r>
              <a:endParaRPr/>
            </a:p>
          </p:txBody>
        </p:sp>
        <p:sp>
          <p:nvSpPr>
            <p:cNvPr id="591" name="Google Shape;591;p6"/>
            <p:cNvSpPr txBox="1"/>
            <p:nvPr/>
          </p:nvSpPr>
          <p:spPr>
            <a:xfrm>
              <a:off x="51235" y="5534589"/>
              <a:ext cx="2929390" cy="1749264"/>
            </a:xfrm>
            <a:prstGeom prst="rect">
              <a:avLst/>
            </a:prstGeom>
            <a:noFill/>
            <a:ln>
              <a:noFill/>
            </a:ln>
          </p:spPr>
          <p:txBody>
            <a:bodyPr anchorCtr="0" anchor="ctr" bIns="45700" lIns="0" spcFirstLastPara="1" rIns="0" wrap="square" tIns="45700">
              <a:spAutoFit/>
            </a:bodyPr>
            <a:lstStyle/>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OBE </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Research focus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Grants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Domain formation , Activities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Accreditation</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Conferences</a:t>
              </a:r>
              <a:endParaRPr/>
            </a:p>
          </p:txBody>
        </p:sp>
      </p:grpSp>
      <p:grpSp>
        <p:nvGrpSpPr>
          <p:cNvPr id="592" name="Google Shape;592;p6"/>
          <p:cNvGrpSpPr/>
          <p:nvPr/>
        </p:nvGrpSpPr>
        <p:grpSpPr>
          <a:xfrm>
            <a:off x="821135" y="1062197"/>
            <a:ext cx="6147300" cy="3242059"/>
            <a:chOff x="7041646" y="1002911"/>
            <a:chExt cx="5152544" cy="2644058"/>
          </a:xfrm>
        </p:grpSpPr>
        <p:sp>
          <p:nvSpPr>
            <p:cNvPr id="593" name="Google Shape;593;p6"/>
            <p:cNvSpPr txBox="1"/>
            <p:nvPr/>
          </p:nvSpPr>
          <p:spPr>
            <a:xfrm>
              <a:off x="7041646" y="1002911"/>
              <a:ext cx="2660862" cy="476913"/>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b="1" i="0" lang="en-US" sz="1600" u="none" cap="none" strike="noStrike">
                  <a:solidFill>
                    <a:srgbClr val="FF0000"/>
                  </a:solidFill>
                  <a:latin typeface="Calibri"/>
                  <a:ea typeface="Calibri"/>
                  <a:cs typeface="Calibri"/>
                  <a:sym typeface="Calibri"/>
                </a:rPr>
                <a:t>4</a:t>
              </a:r>
              <a:r>
                <a:rPr b="1" baseline="30000" i="0" lang="en-US" sz="1600" u="none" cap="none" strike="noStrike">
                  <a:solidFill>
                    <a:srgbClr val="FF0000"/>
                  </a:solidFill>
                  <a:latin typeface="Calibri"/>
                  <a:ea typeface="Calibri"/>
                  <a:cs typeface="Calibri"/>
                  <a:sym typeface="Calibri"/>
                </a:rPr>
                <a:t>th</a:t>
              </a:r>
              <a:r>
                <a:rPr b="1" i="0" lang="en-US" sz="1600" u="none" cap="none" strike="noStrike">
                  <a:solidFill>
                    <a:srgbClr val="FF0000"/>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Phase  (2015 -2020)</a:t>
              </a:r>
              <a:endParaRPr/>
            </a:p>
          </p:txBody>
        </p:sp>
        <p:sp>
          <p:nvSpPr>
            <p:cNvPr id="594" name="Google Shape;594;p6"/>
            <p:cNvSpPr txBox="1"/>
            <p:nvPr/>
          </p:nvSpPr>
          <p:spPr>
            <a:xfrm>
              <a:off x="8177206" y="1463209"/>
              <a:ext cx="4016984" cy="2183760"/>
            </a:xfrm>
            <a:prstGeom prst="rect">
              <a:avLst/>
            </a:prstGeom>
            <a:noFill/>
            <a:ln>
              <a:noFill/>
            </a:ln>
          </p:spPr>
          <p:txBody>
            <a:bodyPr anchorCtr="0" anchor="ctr" bIns="45700" lIns="0" spcFirstLastPara="1" rIns="0" wrap="square" tIns="45700">
              <a:spAutoFit/>
            </a:bodyPr>
            <a:lstStyle/>
            <a:p>
              <a:pPr indent="-76200" lvl="0" marL="0" marR="0" rtl="0" algn="just">
                <a:spcBef>
                  <a:spcPts val="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Bloom’s Taxonomy</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 In race with industries to adopt new technologies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 Modes of learning to support Extra/Co-curricular Activities-ABL,PBL,TBL</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Feedback by students on Lab and project conduct</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Lab development for domain of ML &amp; AI and Web Technology &amp; e-commerce in tie up with IBM</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Application and design based assignment </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Agile methodology and GA mapping of projects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Academic Autonomy for 10 years</a:t>
              </a:r>
              <a:endParaRPr/>
            </a:p>
            <a:p>
              <a:pPr indent="-88900" lvl="0" marL="0" marR="0" rtl="0" algn="just">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Curriculum Design &amp; Development</a:t>
              </a:r>
              <a:endParaRPr/>
            </a:p>
            <a:p>
              <a:pPr indent="0" lvl="0" marL="0" marR="0" rtl="0" algn="just">
                <a:spcBef>
                  <a:spcPts val="0"/>
                </a:spcBef>
                <a:spcAft>
                  <a:spcPts val="0"/>
                </a:spcAft>
                <a:buNone/>
              </a:pPr>
              <a:r>
                <a:rPr b="1" i="0" lang="en-US" sz="1400" u="none" cap="none" strike="noStrike">
                  <a:solidFill>
                    <a:schemeClr val="dk1"/>
                  </a:solidFill>
                  <a:latin typeface="Calibri"/>
                  <a:ea typeface="Calibri"/>
                  <a:cs typeface="Calibri"/>
                  <a:sym typeface="Calibri"/>
                </a:rPr>
                <a:t>  </a:t>
              </a:r>
              <a:endParaRPr b="1" i="0" sz="1200" u="none" cap="none" strike="noStrike">
                <a:solidFill>
                  <a:schemeClr val="dk1"/>
                </a:solidFill>
                <a:latin typeface="Calibri"/>
                <a:ea typeface="Calibri"/>
                <a:cs typeface="Calibri"/>
                <a:sym typeface="Calibri"/>
              </a:endParaRPr>
            </a:p>
          </p:txBody>
        </p:sp>
      </p:grpSp>
      <p:sp>
        <p:nvSpPr>
          <p:cNvPr id="595" name="Google Shape;595;p6"/>
          <p:cNvSpPr/>
          <p:nvPr/>
        </p:nvSpPr>
        <p:spPr>
          <a:xfrm>
            <a:off x="7674935" y="2273952"/>
            <a:ext cx="2142150" cy="922715"/>
          </a:xfrm>
          <a:custGeom>
            <a:rect b="b" l="l" r="r" t="t"/>
            <a:pathLst>
              <a:path extrusionOk="0" h="2920" w="5040">
                <a:moveTo>
                  <a:pt x="2415" y="2920"/>
                </a:moveTo>
                <a:lnTo>
                  <a:pt x="0" y="1516"/>
                </a:lnTo>
                <a:lnTo>
                  <a:pt x="2625" y="0"/>
                </a:lnTo>
                <a:lnTo>
                  <a:pt x="5040" y="1403"/>
                </a:lnTo>
                <a:lnTo>
                  <a:pt x="2415" y="2920"/>
                </a:lnTo>
                <a:close/>
              </a:path>
            </a:pathLst>
          </a:custGeom>
          <a:solidFill>
            <a:srgbClr val="FF0000"/>
          </a:solidFill>
          <a:ln cap="flat" cmpd="sng" w="19050">
            <a:solidFill>
              <a:schemeClr val="lt1"/>
            </a:solidFill>
            <a:prstDash val="solid"/>
            <a:miter lim="800000"/>
            <a:headEnd len="sm" w="sm" type="none"/>
            <a:tailEnd len="sm" w="sm" type="none"/>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sp>
        <p:nvSpPr>
          <p:cNvPr id="596" name="Google Shape;596;p6"/>
          <p:cNvSpPr/>
          <p:nvPr/>
        </p:nvSpPr>
        <p:spPr>
          <a:xfrm>
            <a:off x="7609185" y="2680532"/>
            <a:ext cx="1028003" cy="760763"/>
          </a:xfrm>
          <a:custGeom>
            <a:rect b="b" l="l" r="r" t="t"/>
            <a:pathLst>
              <a:path extrusionOk="0" h="2409" w="2418">
                <a:moveTo>
                  <a:pt x="2418" y="2409"/>
                </a:moveTo>
                <a:lnTo>
                  <a:pt x="3" y="1005"/>
                </a:lnTo>
                <a:lnTo>
                  <a:pt x="0" y="0"/>
                </a:lnTo>
                <a:lnTo>
                  <a:pt x="2415" y="1404"/>
                </a:lnTo>
                <a:lnTo>
                  <a:pt x="2418" y="2409"/>
                </a:lnTo>
                <a:close/>
              </a:path>
            </a:pathLst>
          </a:custGeom>
          <a:solidFill>
            <a:srgbClr val="7F6000"/>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pic>
        <p:nvPicPr>
          <p:cNvPr descr="Trophy" id="597" name="Google Shape;597;p6"/>
          <p:cNvPicPr preferRelativeResize="0"/>
          <p:nvPr/>
        </p:nvPicPr>
        <p:blipFill rotWithShape="1">
          <a:blip r:embed="rId6">
            <a:alphaModFix/>
          </a:blip>
          <a:srcRect b="0" l="0" r="0" t="0"/>
          <a:stretch/>
        </p:blipFill>
        <p:spPr>
          <a:xfrm>
            <a:off x="8389224" y="2413546"/>
            <a:ext cx="713571" cy="529404"/>
          </a:xfrm>
          <a:prstGeom prst="rect">
            <a:avLst/>
          </a:prstGeom>
          <a:noFill/>
          <a:ln>
            <a:noFill/>
          </a:ln>
        </p:spPr>
      </p:pic>
      <p:pic>
        <p:nvPicPr>
          <p:cNvPr descr="Run" id="598" name="Google Shape;598;p6"/>
          <p:cNvPicPr preferRelativeResize="0"/>
          <p:nvPr/>
        </p:nvPicPr>
        <p:blipFill rotWithShape="1">
          <a:blip r:embed="rId5">
            <a:alphaModFix/>
          </a:blip>
          <a:srcRect b="0" l="0" r="0" t="0"/>
          <a:stretch/>
        </p:blipFill>
        <p:spPr>
          <a:xfrm>
            <a:off x="7152770" y="3184774"/>
            <a:ext cx="713571" cy="529404"/>
          </a:xfrm>
          <a:prstGeom prst="rect">
            <a:avLst/>
          </a:prstGeom>
          <a:noFill/>
          <a:ln>
            <a:noFill/>
          </a:ln>
        </p:spPr>
      </p:pic>
      <p:grpSp>
        <p:nvGrpSpPr>
          <p:cNvPr id="599" name="Google Shape;599;p6"/>
          <p:cNvGrpSpPr/>
          <p:nvPr/>
        </p:nvGrpSpPr>
        <p:grpSpPr>
          <a:xfrm>
            <a:off x="9869741" y="1420968"/>
            <a:ext cx="3306835" cy="3058008"/>
            <a:chOff x="8389913" y="-831166"/>
            <a:chExt cx="3130833" cy="4036441"/>
          </a:xfrm>
        </p:grpSpPr>
        <p:sp>
          <p:nvSpPr>
            <p:cNvPr id="600" name="Google Shape;600;p6"/>
            <p:cNvSpPr txBox="1"/>
            <p:nvPr/>
          </p:nvSpPr>
          <p:spPr>
            <a:xfrm>
              <a:off x="8622201" y="-831166"/>
              <a:ext cx="1847259" cy="93438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b="1" baseline="30000" i="0" lang="en-US" sz="2400" u="none" cap="none" strike="noStrike">
                  <a:solidFill>
                    <a:srgbClr val="FF0000"/>
                  </a:solidFill>
                  <a:latin typeface="Calibri"/>
                  <a:ea typeface="Calibri"/>
                  <a:cs typeface="Calibri"/>
                  <a:sym typeface="Calibri"/>
                </a:rPr>
                <a:t>5th</a:t>
              </a:r>
              <a:r>
                <a:rPr b="1" i="0" lang="en-US" sz="2400" u="none" cap="none" strike="noStrike">
                  <a:solidFill>
                    <a:srgbClr val="FF0000"/>
                  </a:solidFill>
                  <a:latin typeface="Calibri"/>
                  <a:ea typeface="Calibri"/>
                  <a:cs typeface="Calibri"/>
                  <a:sym typeface="Calibri"/>
                </a:rPr>
                <a:t> </a:t>
              </a:r>
              <a:endParaRPr/>
            </a:p>
            <a:p>
              <a:pPr indent="0" lvl="0" marL="0" marR="0" rtl="0" algn="ctr">
                <a:spcBef>
                  <a:spcPts val="0"/>
                </a:spcBef>
                <a:spcAft>
                  <a:spcPts val="0"/>
                </a:spcAft>
                <a:buNone/>
              </a:pPr>
              <a:r>
                <a:rPr b="1" i="1" lang="en-US" sz="1600" u="none" cap="none" strike="noStrike">
                  <a:solidFill>
                    <a:srgbClr val="FF0000"/>
                  </a:solidFill>
                  <a:latin typeface="Calibri"/>
                  <a:ea typeface="Calibri"/>
                  <a:cs typeface="Calibri"/>
                  <a:sym typeface="Calibri"/>
                </a:rPr>
                <a:t>Phase </a:t>
              </a:r>
              <a:r>
                <a:rPr b="1" i="1" lang="en-US" sz="1600" u="none" cap="none" strike="noStrike">
                  <a:solidFill>
                    <a:schemeClr val="dk1"/>
                  </a:solidFill>
                  <a:latin typeface="Calibri"/>
                  <a:ea typeface="Calibri"/>
                  <a:cs typeface="Calibri"/>
                  <a:sym typeface="Calibri"/>
                </a:rPr>
                <a:t> </a:t>
              </a:r>
              <a:r>
                <a:rPr b="1" i="1" lang="en-US" sz="1600" u="none" cap="none" strike="noStrike">
                  <a:solidFill>
                    <a:srgbClr val="FF0000"/>
                  </a:solidFill>
                  <a:latin typeface="Calibri"/>
                  <a:ea typeface="Calibri"/>
                  <a:cs typeface="Calibri"/>
                  <a:sym typeface="Calibri"/>
                </a:rPr>
                <a:t>(2020-2025)</a:t>
              </a:r>
              <a:endParaRPr/>
            </a:p>
          </p:txBody>
        </p:sp>
        <p:sp>
          <p:nvSpPr>
            <p:cNvPr id="601" name="Google Shape;601;p6"/>
            <p:cNvSpPr txBox="1"/>
            <p:nvPr/>
          </p:nvSpPr>
          <p:spPr>
            <a:xfrm>
              <a:off x="8389913" y="849013"/>
              <a:ext cx="3130833" cy="2356262"/>
            </a:xfrm>
            <a:prstGeom prst="rect">
              <a:avLst/>
            </a:prstGeom>
            <a:noFill/>
            <a:ln>
              <a:noFill/>
            </a:ln>
          </p:spPr>
          <p:txBody>
            <a:bodyPr anchorCtr="0" anchor="ctr" bIns="45700" lIns="0" spcFirstLastPara="1" rIns="0" wrap="square" tIns="45700">
              <a:spAutoFit/>
            </a:bodyPr>
            <a:lstStyle/>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Autonomy Curriculum-design </a:t>
              </a:r>
              <a:endParaRPr/>
            </a:p>
            <a:p>
              <a:pPr indent="0" lvl="0" marL="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 and implementation</a:t>
              </a:r>
              <a:endParaRPr/>
            </a:p>
            <a:p>
              <a:pPr indent="-171450" lvl="0" marL="17145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ESD, Internship </a:t>
              </a:r>
              <a:endParaRPr/>
            </a:p>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 Copyrights</a:t>
              </a:r>
              <a:endParaRPr/>
            </a:p>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Patents </a:t>
              </a:r>
              <a:endParaRPr/>
            </a:p>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Book chapters </a:t>
              </a:r>
              <a:endParaRPr/>
            </a:p>
            <a:p>
              <a:pPr indent="-88900" lvl="0" marL="0" marR="0" rtl="0" algn="l">
                <a:spcBef>
                  <a:spcPts val="0"/>
                </a:spcBef>
                <a:spcAft>
                  <a:spcPts val="0"/>
                </a:spcAft>
                <a:buClr>
                  <a:schemeClr val="dk1"/>
                </a:buClr>
                <a:buSzPts val="1400"/>
                <a:buFont typeface="Arial"/>
                <a:buChar char="•"/>
              </a:pPr>
              <a:r>
                <a:rPr b="1" i="0" lang="en-US" sz="1400" u="none" cap="none" strike="noStrike">
                  <a:solidFill>
                    <a:schemeClr val="dk1"/>
                  </a:solidFill>
                  <a:latin typeface="Calibri"/>
                  <a:ea typeface="Calibri"/>
                  <a:cs typeface="Calibri"/>
                  <a:sym typeface="Calibri"/>
                </a:rPr>
                <a:t>SIH , Awards </a:t>
              </a:r>
              <a:endParaRPr/>
            </a:p>
            <a:p>
              <a:pPr indent="0" lvl="0" marL="0" marR="0" rtl="0" algn="l">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p:txBody>
        </p:sp>
      </p:grpSp>
      <p:sp>
        <p:nvSpPr>
          <p:cNvPr id="602" name="Google Shape;602;p6"/>
          <p:cNvSpPr txBox="1"/>
          <p:nvPr/>
        </p:nvSpPr>
        <p:spPr>
          <a:xfrm>
            <a:off x="222559" y="4508680"/>
            <a:ext cx="3173820" cy="307777"/>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C00000"/>
                </a:solidFill>
                <a:latin typeface="Calibri"/>
                <a:ea typeface="Calibri"/>
                <a:cs typeface="Calibri"/>
                <a:sym typeface="Calibri"/>
              </a:rPr>
              <a:t>Continuous strengthening on Trainings</a:t>
            </a:r>
            <a:endParaRPr b="1" i="0" sz="2800" u="none" cap="none" strike="noStrike">
              <a:solidFill>
                <a:srgbClr val="C00000"/>
              </a:solidFill>
              <a:latin typeface="Calibri"/>
              <a:ea typeface="Calibri"/>
              <a:cs typeface="Calibri"/>
              <a:sym typeface="Calibri"/>
            </a:endParaRPr>
          </a:p>
        </p:txBody>
      </p:sp>
      <p:sp>
        <p:nvSpPr>
          <p:cNvPr id="603" name="Google Shape;603;p6"/>
          <p:cNvSpPr txBox="1"/>
          <p:nvPr/>
        </p:nvSpPr>
        <p:spPr>
          <a:xfrm>
            <a:off x="4490426" y="6303463"/>
            <a:ext cx="2454541" cy="52322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C00000"/>
                </a:solidFill>
                <a:latin typeface="Calibri"/>
                <a:ea typeface="Calibri"/>
                <a:cs typeface="Calibri"/>
                <a:sym typeface="Calibri"/>
              </a:rPr>
              <a:t>Continuous strengthening on dept. establishment</a:t>
            </a:r>
            <a:endParaRPr/>
          </a:p>
        </p:txBody>
      </p:sp>
      <p:sp>
        <p:nvSpPr>
          <p:cNvPr id="604" name="Google Shape;604;p6"/>
          <p:cNvSpPr txBox="1"/>
          <p:nvPr/>
        </p:nvSpPr>
        <p:spPr>
          <a:xfrm>
            <a:off x="3287717" y="1184377"/>
            <a:ext cx="3404228" cy="52322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C00000"/>
                </a:solidFill>
                <a:latin typeface="Calibri"/>
                <a:ea typeface="Calibri"/>
                <a:cs typeface="Calibri"/>
                <a:sym typeface="Calibri"/>
              </a:rPr>
              <a:t>Continuous strengthening on R&amp;D and inclusive growth</a:t>
            </a:r>
            <a:endParaRPr sz="1400">
              <a:solidFill>
                <a:srgbClr val="C00000"/>
              </a:solidFill>
              <a:latin typeface="Calibri"/>
              <a:ea typeface="Calibri"/>
              <a:cs typeface="Calibri"/>
              <a:sym typeface="Calibri"/>
            </a:endParaRPr>
          </a:p>
        </p:txBody>
      </p:sp>
      <p:sp>
        <p:nvSpPr>
          <p:cNvPr id="605" name="Google Shape;605;p6"/>
          <p:cNvSpPr txBox="1"/>
          <p:nvPr/>
        </p:nvSpPr>
        <p:spPr>
          <a:xfrm>
            <a:off x="6968436" y="4650374"/>
            <a:ext cx="1822082" cy="738664"/>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none">
                <a:solidFill>
                  <a:srgbClr val="C00000"/>
                </a:solidFill>
                <a:latin typeface="Calibri"/>
                <a:ea typeface="Calibri"/>
                <a:cs typeface="Calibri"/>
                <a:sym typeface="Calibri"/>
              </a:rPr>
              <a:t>Continuous strengthening on Placement</a:t>
            </a:r>
            <a:endParaRPr/>
          </a:p>
        </p:txBody>
      </p:sp>
      <p:sp>
        <p:nvSpPr>
          <p:cNvPr id="606" name="Google Shape;606;p6"/>
          <p:cNvSpPr txBox="1"/>
          <p:nvPr/>
        </p:nvSpPr>
        <p:spPr>
          <a:xfrm>
            <a:off x="10146143" y="2141470"/>
            <a:ext cx="1965728" cy="646331"/>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u="none">
                <a:solidFill>
                  <a:srgbClr val="C00000"/>
                </a:solidFill>
                <a:latin typeface="Calibri"/>
                <a:ea typeface="Calibri"/>
                <a:cs typeface="Calibri"/>
                <a:sym typeface="Calibri"/>
              </a:rPr>
              <a:t>Continuous strengthening on IPR  creations , Technical event Enrichments</a:t>
            </a:r>
            <a:endParaRPr/>
          </a:p>
        </p:txBody>
      </p:sp>
      <p:cxnSp>
        <p:nvCxnSpPr>
          <p:cNvPr id="607" name="Google Shape;607;p6"/>
          <p:cNvCxnSpPr/>
          <p:nvPr/>
        </p:nvCxnSpPr>
        <p:spPr>
          <a:xfrm flipH="1" rot="10800000">
            <a:off x="8431410" y="2333301"/>
            <a:ext cx="1711200" cy="4545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
        <p:nvSpPr>
          <p:cNvPr id="608" name="Google Shape;608;p6"/>
          <p:cNvSpPr txBox="1"/>
          <p:nvPr>
            <p:ph idx="12" type="sldNum"/>
          </p:nvPr>
        </p:nvSpPr>
        <p:spPr>
          <a:xfrm>
            <a:off x="8611391" y="634101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60"/>
          <p:cNvSpPr txBox="1"/>
          <p:nvPr>
            <p:ph idx="4294967295" type="title"/>
          </p:nvPr>
        </p:nvSpPr>
        <p:spPr>
          <a:xfrm>
            <a:off x="2343150" y="87313"/>
            <a:ext cx="7334250" cy="493712"/>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1616"/>
              </a:buClr>
              <a:buSzPct val="100000"/>
              <a:buFont typeface="Calibri"/>
              <a:buNone/>
            </a:pPr>
            <a:r>
              <a:rPr b="1" lang="en-US" cap="none">
                <a:solidFill>
                  <a:srgbClr val="171616"/>
                </a:solidFill>
                <a:latin typeface="Calibri"/>
                <a:ea typeface="Calibri"/>
                <a:cs typeface="Calibri"/>
                <a:sym typeface="Calibri"/>
              </a:rPr>
              <a:t>Program Outcomes</a:t>
            </a:r>
            <a:endParaRPr/>
          </a:p>
        </p:txBody>
      </p:sp>
      <p:graphicFrame>
        <p:nvGraphicFramePr>
          <p:cNvPr id="1549" name="Google Shape;1549;p60"/>
          <p:cNvGraphicFramePr/>
          <p:nvPr/>
        </p:nvGraphicFramePr>
        <p:xfrm>
          <a:off x="1352550" y="784225"/>
          <a:ext cx="3000000" cy="3000000"/>
        </p:xfrm>
        <a:graphic>
          <a:graphicData uri="http://schemas.openxmlformats.org/drawingml/2006/table">
            <a:tbl>
              <a:tblPr firstRow="1">
                <a:noFill/>
                <a:tableStyleId>{A5789F4F-51D6-4D7E-A4C2-E371BF2CD345}</a:tableStyleId>
              </a:tblPr>
              <a:tblGrid>
                <a:gridCol w="590000"/>
                <a:gridCol w="9047600"/>
              </a:tblGrid>
              <a:tr h="334600">
                <a:tc>
                  <a:txBody>
                    <a:bodyPr/>
                    <a:lstStyle/>
                    <a:p>
                      <a:pPr indent="0" lvl="0" marL="0" marR="0" rtl="0" algn="l">
                        <a:spcBef>
                          <a:spcPts val="0"/>
                        </a:spcBef>
                        <a:spcAft>
                          <a:spcPts val="0"/>
                        </a:spcAft>
                        <a:buNone/>
                      </a:pPr>
                      <a:r>
                        <a:rPr lang="en-US" sz="1800"/>
                        <a:t>No.</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Listing of POs</a:t>
                      </a:r>
                      <a:endParaRPr/>
                    </a:p>
                  </a:txBody>
                  <a:tcPr marT="45725" marB="45725" marR="91450" marL="91450"/>
                </a:tc>
              </a:tr>
              <a:tr h="152400">
                <a:tc>
                  <a:txBody>
                    <a:bodyPr/>
                    <a:lstStyle/>
                    <a:p>
                      <a:pPr indent="0" lvl="0" marL="0" marR="0" rtl="0" algn="just">
                        <a:lnSpc>
                          <a:spcPct val="107000"/>
                        </a:lnSpc>
                        <a:spcBef>
                          <a:spcPts val="0"/>
                        </a:spcBef>
                        <a:spcAft>
                          <a:spcPts val="0"/>
                        </a:spcAft>
                        <a:buNone/>
                      </a:pPr>
                      <a:r>
                        <a:rPr lang="en-US" sz="1200">
                          <a:solidFill>
                            <a:srgbClr val="000000"/>
                          </a:solidFill>
                        </a:rPr>
                        <a:t>PO 1</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ENGINEERING KNOWLEDGE: Apply</a:t>
                      </a:r>
                      <a:r>
                        <a:rPr lang="en-US" sz="1200">
                          <a:solidFill>
                            <a:srgbClr val="000000"/>
                          </a:solidFill>
                        </a:rPr>
                        <a:t> Knowledge of Mathematics, Science, engineering fundamentals and an engineering specialization to the </a:t>
                      </a:r>
                      <a:r>
                        <a:rPr b="1" lang="en-US" sz="1200">
                          <a:solidFill>
                            <a:srgbClr val="000000"/>
                          </a:solidFill>
                        </a:rPr>
                        <a:t>solution</a:t>
                      </a:r>
                      <a:r>
                        <a:rPr lang="en-US" sz="1200">
                          <a:solidFill>
                            <a:srgbClr val="000000"/>
                          </a:solidFill>
                        </a:rPr>
                        <a:t> of </a:t>
                      </a:r>
                      <a:r>
                        <a:rPr b="1" lang="en-US" sz="1200">
                          <a:solidFill>
                            <a:srgbClr val="000000"/>
                          </a:solidFill>
                        </a:rPr>
                        <a:t>complex</a:t>
                      </a:r>
                      <a:r>
                        <a:rPr lang="en-US" sz="1200">
                          <a:solidFill>
                            <a:srgbClr val="000000"/>
                          </a:solidFill>
                        </a:rPr>
                        <a:t> engineering </a:t>
                      </a:r>
                      <a:r>
                        <a:rPr b="1" lang="en-US" sz="1200">
                          <a:solidFill>
                            <a:srgbClr val="000000"/>
                          </a:solidFill>
                        </a:rPr>
                        <a:t>problems.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2</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PROBLEM ANALYSIS: Identify,</a:t>
                      </a:r>
                      <a:r>
                        <a:rPr lang="en-US" sz="1200">
                          <a:solidFill>
                            <a:srgbClr val="000000"/>
                          </a:solidFill>
                        </a:rPr>
                        <a:t> F</a:t>
                      </a:r>
                      <a:r>
                        <a:rPr b="1" lang="en-US" sz="1200">
                          <a:solidFill>
                            <a:srgbClr val="000000"/>
                          </a:solidFill>
                        </a:rPr>
                        <a:t>ormulate, Research</a:t>
                      </a:r>
                      <a:r>
                        <a:rPr lang="en-US" sz="1200">
                          <a:solidFill>
                            <a:srgbClr val="000000"/>
                          </a:solidFill>
                        </a:rPr>
                        <a:t> Literature and </a:t>
                      </a:r>
                      <a:r>
                        <a:rPr b="1" lang="en-US" sz="1200">
                          <a:solidFill>
                            <a:srgbClr val="000000"/>
                          </a:solidFill>
                        </a:rPr>
                        <a:t>Analyze</a:t>
                      </a:r>
                      <a:r>
                        <a:rPr lang="en-US" sz="1200">
                          <a:solidFill>
                            <a:srgbClr val="000000"/>
                          </a:solidFill>
                        </a:rPr>
                        <a:t> Complex engineering problems reaching substantiated conclusions using first principles of mathematics, natural sciences and engineering sciences.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3</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DESIGN / DEVELOPMENT OF SOLUTIONS: Design</a:t>
                      </a:r>
                      <a:r>
                        <a:rPr lang="en-US" sz="1200">
                          <a:solidFill>
                            <a:srgbClr val="000000"/>
                          </a:solidFill>
                        </a:rPr>
                        <a:t> solutions for complex engineering problems and design system components or processes that meet specified needs with appropriate consideration for public health and safety, cultural, societal and environmental considerations.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4</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CONDUCT INVESTIGATIONS OF COMPLEX PROBLEMS:</a:t>
                      </a:r>
                      <a:r>
                        <a:rPr lang="en-US" sz="1200">
                          <a:solidFill>
                            <a:srgbClr val="000000"/>
                          </a:solidFill>
                        </a:rPr>
                        <a:t> Using research based knowledge and research methods including design of experiments, analysis and interpretation of data and synthesis of information to provide valid conclusions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5</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MODERN TOOL USAGE: Create</a:t>
                      </a:r>
                      <a:r>
                        <a:rPr lang="en-US" sz="1200">
                          <a:solidFill>
                            <a:srgbClr val="000000"/>
                          </a:solidFill>
                        </a:rPr>
                        <a:t>, </a:t>
                      </a:r>
                      <a:r>
                        <a:rPr b="1" lang="en-US" sz="1200">
                          <a:solidFill>
                            <a:srgbClr val="000000"/>
                          </a:solidFill>
                        </a:rPr>
                        <a:t>select</a:t>
                      </a:r>
                      <a:r>
                        <a:rPr lang="en-US" sz="1200">
                          <a:solidFill>
                            <a:srgbClr val="000000"/>
                          </a:solidFill>
                        </a:rPr>
                        <a:t> and </a:t>
                      </a:r>
                      <a:r>
                        <a:rPr b="1" lang="en-US" sz="1200">
                          <a:solidFill>
                            <a:srgbClr val="000000"/>
                          </a:solidFill>
                        </a:rPr>
                        <a:t>apply</a:t>
                      </a:r>
                      <a:r>
                        <a:rPr lang="en-US" sz="1200">
                          <a:solidFill>
                            <a:srgbClr val="000000"/>
                          </a:solidFill>
                        </a:rPr>
                        <a:t> appropriate techniques, resources and modern engineering and IT tools including prediction and modelling to complex engineering activities with an understanding of limitations.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6</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THE ENGINEER AND SOCIETY: Apply</a:t>
                      </a:r>
                      <a:r>
                        <a:rPr lang="en-US" sz="1200">
                          <a:solidFill>
                            <a:srgbClr val="000000"/>
                          </a:solidFill>
                        </a:rPr>
                        <a:t> reasoning informed by contextual knowledge to </a:t>
                      </a:r>
                      <a:r>
                        <a:rPr b="1" lang="en-US" sz="1200">
                          <a:solidFill>
                            <a:srgbClr val="000000"/>
                          </a:solidFill>
                        </a:rPr>
                        <a:t>assess</a:t>
                      </a:r>
                      <a:r>
                        <a:rPr lang="en-US" sz="1200">
                          <a:solidFill>
                            <a:srgbClr val="000000"/>
                          </a:solidFill>
                        </a:rPr>
                        <a:t> societal, health, safety, legal and cultural issues and the consequent responsibilities relevant to professional engineering practice.</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7</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ENVIRONMENT AND SUSTAINABILITY: Understand</a:t>
                      </a:r>
                      <a:r>
                        <a:rPr lang="en-US" sz="1200">
                          <a:solidFill>
                            <a:srgbClr val="000000"/>
                          </a:solidFill>
                        </a:rPr>
                        <a:t> the impact of professional engineering solutions in societal and environmental contexts and </a:t>
                      </a:r>
                      <a:r>
                        <a:rPr b="1" lang="en-US" sz="1200">
                          <a:solidFill>
                            <a:srgbClr val="000000"/>
                          </a:solidFill>
                        </a:rPr>
                        <a:t>demonstrate</a:t>
                      </a:r>
                      <a:r>
                        <a:rPr lang="en-US" sz="1200">
                          <a:solidFill>
                            <a:srgbClr val="000000"/>
                          </a:solidFill>
                        </a:rPr>
                        <a:t> knowledge of and need for sustainable development.</a:t>
                      </a:r>
                      <a:endParaRPr sz="1600">
                        <a:latin typeface="Calibri"/>
                        <a:ea typeface="Calibri"/>
                        <a:cs typeface="Calibri"/>
                        <a:sym typeface="Calibri"/>
                      </a:endParaRPr>
                    </a:p>
                  </a:txBody>
                  <a:tcPr marT="47625" marB="47625" marR="76200" marL="76200"/>
                </a:tc>
              </a:tr>
              <a:tr h="294175">
                <a:tc>
                  <a:txBody>
                    <a:bodyPr/>
                    <a:lstStyle/>
                    <a:p>
                      <a:pPr indent="0" lvl="0" marL="0" marR="0" rtl="0" algn="just">
                        <a:lnSpc>
                          <a:spcPct val="107000"/>
                        </a:lnSpc>
                        <a:spcBef>
                          <a:spcPts val="0"/>
                        </a:spcBef>
                        <a:spcAft>
                          <a:spcPts val="0"/>
                        </a:spcAft>
                        <a:buNone/>
                      </a:pPr>
                      <a:r>
                        <a:rPr lang="en-US" sz="1200">
                          <a:solidFill>
                            <a:srgbClr val="000000"/>
                          </a:solidFill>
                        </a:rPr>
                        <a:t>PO 8</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ETHICS: Apply</a:t>
                      </a:r>
                      <a:r>
                        <a:rPr lang="en-US" sz="1200">
                          <a:solidFill>
                            <a:srgbClr val="000000"/>
                          </a:solidFill>
                        </a:rPr>
                        <a:t> ethical principles and commit to professional ethics and responsibilities and norms of engineering practices.</a:t>
                      </a:r>
                      <a:endParaRPr sz="1600">
                        <a:latin typeface="Calibri"/>
                        <a:ea typeface="Calibri"/>
                        <a:cs typeface="Calibri"/>
                        <a:sym typeface="Calibri"/>
                      </a:endParaRPr>
                    </a:p>
                  </a:txBody>
                  <a:tcPr marT="47625" marB="47625" marR="76200" marL="76200"/>
                </a:tc>
              </a:tr>
              <a:tr h="294175">
                <a:tc>
                  <a:txBody>
                    <a:bodyPr/>
                    <a:lstStyle/>
                    <a:p>
                      <a:pPr indent="0" lvl="0" marL="0" marR="0" rtl="0" algn="just">
                        <a:lnSpc>
                          <a:spcPct val="107000"/>
                        </a:lnSpc>
                        <a:spcBef>
                          <a:spcPts val="0"/>
                        </a:spcBef>
                        <a:spcAft>
                          <a:spcPts val="0"/>
                        </a:spcAft>
                        <a:buNone/>
                      </a:pPr>
                      <a:r>
                        <a:rPr lang="en-US" sz="1200">
                          <a:solidFill>
                            <a:srgbClr val="000000"/>
                          </a:solidFill>
                        </a:rPr>
                        <a:t>PO 9</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INDIVIDUAL AND TEAM WORK: Function</a:t>
                      </a:r>
                      <a:r>
                        <a:rPr lang="en-US" sz="1200">
                          <a:solidFill>
                            <a:srgbClr val="000000"/>
                          </a:solidFill>
                        </a:rPr>
                        <a:t> effectively as an individual, and as a member of leader in diverse teams and in multi-disciplinary settings.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10</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COMMUNICATION: Communicate</a:t>
                      </a:r>
                      <a:r>
                        <a:rPr lang="en-US" sz="1200">
                          <a:solidFill>
                            <a:srgbClr val="000000"/>
                          </a:solidFill>
                        </a:rPr>
                        <a:t> effectively on complex engineering activities with the engineering community and with society at large, such as being </a:t>
                      </a:r>
                      <a:r>
                        <a:rPr b="1" lang="en-US" sz="1200">
                          <a:solidFill>
                            <a:srgbClr val="000000"/>
                          </a:solidFill>
                        </a:rPr>
                        <a:t>able</a:t>
                      </a:r>
                      <a:r>
                        <a:rPr lang="en-US" sz="1200">
                          <a:solidFill>
                            <a:srgbClr val="000000"/>
                          </a:solidFill>
                        </a:rPr>
                        <a:t> to comprehend and write effective reports and design documentation, make effective presentations and give and receive clear instructions.</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11</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LIFE-LONG LEARNING: Recognize</a:t>
                      </a:r>
                      <a:r>
                        <a:rPr lang="en-US" sz="1200">
                          <a:solidFill>
                            <a:srgbClr val="000000"/>
                          </a:solidFill>
                        </a:rPr>
                        <a:t> the </a:t>
                      </a:r>
                      <a:r>
                        <a:rPr lang="en-US" sz="1200" u="none">
                          <a:solidFill>
                            <a:srgbClr val="000000"/>
                          </a:solidFill>
                        </a:rPr>
                        <a:t>need</a:t>
                      </a:r>
                      <a:r>
                        <a:rPr lang="en-US" sz="1200">
                          <a:solidFill>
                            <a:srgbClr val="000000"/>
                          </a:solidFill>
                        </a:rPr>
                        <a:t> for and have the preparation and </a:t>
                      </a:r>
                      <a:r>
                        <a:rPr b="1" lang="en-US" sz="1200">
                          <a:solidFill>
                            <a:srgbClr val="000000"/>
                          </a:solidFill>
                        </a:rPr>
                        <a:t>ability</a:t>
                      </a:r>
                      <a:r>
                        <a:rPr lang="en-US" sz="1200">
                          <a:solidFill>
                            <a:srgbClr val="000000"/>
                          </a:solidFill>
                        </a:rPr>
                        <a:t> to engage in </a:t>
                      </a:r>
                      <a:r>
                        <a:rPr lang="en-US" sz="1200" u="none">
                          <a:solidFill>
                            <a:srgbClr val="000000"/>
                          </a:solidFill>
                        </a:rPr>
                        <a:t>independent</a:t>
                      </a:r>
                      <a:r>
                        <a:rPr lang="en-US" sz="1200">
                          <a:solidFill>
                            <a:srgbClr val="000000"/>
                          </a:solidFill>
                        </a:rPr>
                        <a:t> and </a:t>
                      </a:r>
                      <a:r>
                        <a:rPr lang="en-US" sz="1200" u="none">
                          <a:solidFill>
                            <a:srgbClr val="000000"/>
                          </a:solidFill>
                        </a:rPr>
                        <a:t>life-long learning </a:t>
                      </a:r>
                      <a:r>
                        <a:rPr lang="en-US" sz="1200">
                          <a:solidFill>
                            <a:srgbClr val="000000"/>
                          </a:solidFill>
                        </a:rPr>
                        <a:t>in the broadest context of technological change.</a:t>
                      </a:r>
                      <a:endParaRPr sz="1600">
                        <a:latin typeface="Calibri"/>
                        <a:ea typeface="Calibri"/>
                        <a:cs typeface="Calibri"/>
                        <a:sym typeface="Calibri"/>
                      </a:endParaRPr>
                    </a:p>
                  </a:txBody>
                  <a:tcPr marT="47625" marB="47625" marR="76200" marL="76200"/>
                </a:tc>
              </a:tr>
              <a:tr h="437300">
                <a:tc>
                  <a:txBody>
                    <a:bodyPr/>
                    <a:lstStyle/>
                    <a:p>
                      <a:pPr indent="0" lvl="0" marL="0" marR="0" rtl="0" algn="just">
                        <a:lnSpc>
                          <a:spcPct val="107000"/>
                        </a:lnSpc>
                        <a:spcBef>
                          <a:spcPts val="0"/>
                        </a:spcBef>
                        <a:spcAft>
                          <a:spcPts val="0"/>
                        </a:spcAft>
                        <a:buNone/>
                      </a:pPr>
                      <a:r>
                        <a:rPr lang="en-US" sz="1200">
                          <a:solidFill>
                            <a:srgbClr val="000000"/>
                          </a:solidFill>
                        </a:rPr>
                        <a:t>PO 12</a:t>
                      </a:r>
                      <a:endParaRPr sz="1600">
                        <a:latin typeface="Calibri"/>
                        <a:ea typeface="Calibri"/>
                        <a:cs typeface="Calibri"/>
                        <a:sym typeface="Calibri"/>
                      </a:endParaRPr>
                    </a:p>
                  </a:txBody>
                  <a:tcPr marT="47625" marB="47625" marR="76200" marL="76200"/>
                </a:tc>
                <a:tc>
                  <a:txBody>
                    <a:bodyPr/>
                    <a:lstStyle/>
                    <a:p>
                      <a:pPr indent="0" lvl="0" marL="0" marR="0" rtl="0" algn="just">
                        <a:lnSpc>
                          <a:spcPct val="107000"/>
                        </a:lnSpc>
                        <a:spcBef>
                          <a:spcPts val="0"/>
                        </a:spcBef>
                        <a:spcAft>
                          <a:spcPts val="0"/>
                        </a:spcAft>
                        <a:buNone/>
                      </a:pPr>
                      <a:r>
                        <a:rPr b="1" lang="en-US" sz="1200">
                          <a:solidFill>
                            <a:srgbClr val="000000"/>
                          </a:solidFill>
                        </a:rPr>
                        <a:t>PROJECT MANAGEMENT &amp; FINANCE: Demonstrate </a:t>
                      </a:r>
                      <a:r>
                        <a:rPr lang="en-US" sz="1200" u="none">
                          <a:solidFill>
                            <a:srgbClr val="000000"/>
                          </a:solidFill>
                        </a:rPr>
                        <a:t>knowledge and understanding </a:t>
                      </a:r>
                      <a:r>
                        <a:rPr lang="en-US" sz="1200">
                          <a:solidFill>
                            <a:srgbClr val="000000"/>
                          </a:solidFill>
                        </a:rPr>
                        <a:t>of engineering and management and leaders in a team to manage projects and in multidisciplinary environments.</a:t>
                      </a:r>
                      <a:endParaRPr sz="1600">
                        <a:latin typeface="Calibri"/>
                        <a:ea typeface="Calibri"/>
                        <a:cs typeface="Calibri"/>
                        <a:sym typeface="Calibri"/>
                      </a:endParaRPr>
                    </a:p>
                  </a:txBody>
                  <a:tcPr marT="47625" marB="47625" marR="76200" marL="76200"/>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61"/>
          <p:cNvSpPr txBox="1"/>
          <p:nvPr>
            <p:ph idx="4294967295" type="title"/>
          </p:nvPr>
        </p:nvSpPr>
        <p:spPr>
          <a:xfrm>
            <a:off x="2009775" y="393700"/>
            <a:ext cx="8324850" cy="630238"/>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1616"/>
              </a:buClr>
              <a:buSzPct val="100000"/>
              <a:buFont typeface="Calibri"/>
              <a:buNone/>
            </a:pPr>
            <a:r>
              <a:rPr b="1" lang="en-US" cap="none">
                <a:solidFill>
                  <a:srgbClr val="171616"/>
                </a:solidFill>
                <a:latin typeface="Calibri"/>
                <a:ea typeface="Calibri"/>
                <a:cs typeface="Calibri"/>
                <a:sym typeface="Calibri"/>
              </a:rPr>
              <a:t>Program Specific Outcomes</a:t>
            </a:r>
            <a:endParaRPr/>
          </a:p>
        </p:txBody>
      </p:sp>
      <p:graphicFrame>
        <p:nvGraphicFramePr>
          <p:cNvPr id="1555" name="Google Shape;1555;p61"/>
          <p:cNvGraphicFramePr/>
          <p:nvPr/>
        </p:nvGraphicFramePr>
        <p:xfrm>
          <a:off x="559984" y="2289175"/>
          <a:ext cx="3000000" cy="3000000"/>
        </p:xfrm>
        <a:graphic>
          <a:graphicData uri="http://schemas.openxmlformats.org/drawingml/2006/table">
            <a:tbl>
              <a:tblPr firstRow="1">
                <a:noFill/>
                <a:tableStyleId>{A5789F4F-51D6-4D7E-A4C2-E371BF2CD345}</a:tableStyleId>
              </a:tblPr>
              <a:tblGrid>
                <a:gridCol w="1043025"/>
                <a:gridCol w="10029025"/>
              </a:tblGrid>
              <a:tr h="820825">
                <a:tc>
                  <a:txBody>
                    <a:bodyPr/>
                    <a:lstStyle/>
                    <a:p>
                      <a:pPr indent="0" lvl="0" marL="0" marR="0" rtl="0" algn="ctr">
                        <a:lnSpc>
                          <a:spcPct val="107000"/>
                        </a:lnSpc>
                        <a:spcBef>
                          <a:spcPts val="0"/>
                        </a:spcBef>
                        <a:spcAft>
                          <a:spcPts val="0"/>
                        </a:spcAft>
                        <a:buNone/>
                      </a:pPr>
                      <a:r>
                        <a:rPr lang="en-US" sz="2000">
                          <a:solidFill>
                            <a:srgbClr val="000000"/>
                          </a:solidFill>
                        </a:rPr>
                        <a:t>PSO 1</a:t>
                      </a:r>
                      <a:endParaRPr sz="2000">
                        <a:latin typeface="Calibri"/>
                        <a:ea typeface="Calibri"/>
                        <a:cs typeface="Calibri"/>
                        <a:sym typeface="Calibri"/>
                      </a:endParaRPr>
                    </a:p>
                  </a:txBody>
                  <a:tcPr marT="47625" marB="47625" marR="64600" marL="64600"/>
                </a:tc>
                <a:tc>
                  <a:txBody>
                    <a:bodyPr/>
                    <a:lstStyle/>
                    <a:p>
                      <a:pPr indent="0" lvl="0" marL="0" marR="0" rtl="0" algn="l">
                        <a:lnSpc>
                          <a:spcPct val="107000"/>
                        </a:lnSpc>
                        <a:spcBef>
                          <a:spcPts val="0"/>
                        </a:spcBef>
                        <a:spcAft>
                          <a:spcPts val="0"/>
                        </a:spcAft>
                        <a:buNone/>
                      </a:pPr>
                      <a:r>
                        <a:rPr lang="en-US" sz="2000">
                          <a:solidFill>
                            <a:srgbClr val="000000"/>
                          </a:solidFill>
                        </a:rPr>
                        <a:t>To develop the culture of augmenting existing technologies to create </a:t>
                      </a:r>
                      <a:r>
                        <a:rPr b="1" lang="en-US" sz="2000">
                          <a:solidFill>
                            <a:srgbClr val="000000"/>
                          </a:solidFill>
                        </a:rPr>
                        <a:t>scalable IT solutions</a:t>
                      </a:r>
                      <a:r>
                        <a:rPr lang="en-US" sz="2000">
                          <a:solidFill>
                            <a:srgbClr val="000000"/>
                          </a:solidFill>
                        </a:rPr>
                        <a:t>.</a:t>
                      </a:r>
                      <a:endParaRPr sz="2000">
                        <a:latin typeface="Calibri"/>
                        <a:ea typeface="Calibri"/>
                        <a:cs typeface="Calibri"/>
                        <a:sym typeface="Calibri"/>
                      </a:endParaRPr>
                    </a:p>
                  </a:txBody>
                  <a:tcPr marT="47625" marB="47625" marR="64600" marL="64600"/>
                </a:tc>
              </a:tr>
              <a:tr h="820825">
                <a:tc>
                  <a:txBody>
                    <a:bodyPr/>
                    <a:lstStyle/>
                    <a:p>
                      <a:pPr indent="0" lvl="0" marL="0" marR="0" rtl="0" algn="ctr">
                        <a:lnSpc>
                          <a:spcPct val="107000"/>
                        </a:lnSpc>
                        <a:spcBef>
                          <a:spcPts val="0"/>
                        </a:spcBef>
                        <a:spcAft>
                          <a:spcPts val="0"/>
                        </a:spcAft>
                        <a:buNone/>
                      </a:pPr>
                      <a:r>
                        <a:rPr lang="en-US" sz="2000">
                          <a:solidFill>
                            <a:srgbClr val="000000"/>
                          </a:solidFill>
                        </a:rPr>
                        <a:t>PSO 2</a:t>
                      </a:r>
                      <a:endParaRPr sz="2000">
                        <a:latin typeface="Calibri"/>
                        <a:ea typeface="Calibri"/>
                        <a:cs typeface="Calibri"/>
                        <a:sym typeface="Calibri"/>
                      </a:endParaRPr>
                    </a:p>
                  </a:txBody>
                  <a:tcPr marT="47625" marB="47625" marR="64600" marL="64600"/>
                </a:tc>
                <a:tc>
                  <a:txBody>
                    <a:bodyPr/>
                    <a:lstStyle/>
                    <a:p>
                      <a:pPr indent="0" lvl="0" marL="0" marR="0" rtl="0" algn="l">
                        <a:lnSpc>
                          <a:spcPct val="107000"/>
                        </a:lnSpc>
                        <a:spcBef>
                          <a:spcPts val="0"/>
                        </a:spcBef>
                        <a:spcAft>
                          <a:spcPts val="0"/>
                        </a:spcAft>
                        <a:buNone/>
                      </a:pPr>
                      <a:r>
                        <a:rPr lang="en-US" sz="2000">
                          <a:solidFill>
                            <a:srgbClr val="000000"/>
                          </a:solidFill>
                        </a:rPr>
                        <a:t>To combine various technologies like IoT, Cloud and Analytics to provide integrated </a:t>
                      </a:r>
                      <a:r>
                        <a:rPr b="1" lang="en-US" sz="2000">
                          <a:solidFill>
                            <a:srgbClr val="000000"/>
                          </a:solidFill>
                        </a:rPr>
                        <a:t>solutions to real time problems of government /industries</a:t>
                      </a:r>
                      <a:r>
                        <a:rPr lang="en-US" sz="2000">
                          <a:solidFill>
                            <a:srgbClr val="000000"/>
                          </a:solidFill>
                        </a:rPr>
                        <a:t>.</a:t>
                      </a:r>
                      <a:endParaRPr sz="2000">
                        <a:latin typeface="Calibri"/>
                        <a:ea typeface="Calibri"/>
                        <a:cs typeface="Calibri"/>
                        <a:sym typeface="Calibri"/>
                      </a:endParaRPr>
                    </a:p>
                  </a:txBody>
                  <a:tcPr marT="47625" marB="47625" marR="64600" marL="64600"/>
                </a:tc>
              </a:tr>
              <a:tr h="820825">
                <a:tc>
                  <a:txBody>
                    <a:bodyPr/>
                    <a:lstStyle/>
                    <a:p>
                      <a:pPr indent="0" lvl="0" marL="0" marR="0" rtl="0" algn="ctr">
                        <a:lnSpc>
                          <a:spcPct val="107000"/>
                        </a:lnSpc>
                        <a:spcBef>
                          <a:spcPts val="0"/>
                        </a:spcBef>
                        <a:spcAft>
                          <a:spcPts val="0"/>
                        </a:spcAft>
                        <a:buNone/>
                      </a:pPr>
                      <a:r>
                        <a:rPr lang="en-US" sz="2000">
                          <a:solidFill>
                            <a:srgbClr val="000000"/>
                          </a:solidFill>
                        </a:rPr>
                        <a:t>PSO 3</a:t>
                      </a:r>
                      <a:endParaRPr sz="2000">
                        <a:latin typeface="Calibri"/>
                        <a:ea typeface="Calibri"/>
                        <a:cs typeface="Calibri"/>
                        <a:sym typeface="Calibri"/>
                      </a:endParaRPr>
                    </a:p>
                  </a:txBody>
                  <a:tcPr marT="47625" marB="47625" marR="64600" marL="64600"/>
                </a:tc>
                <a:tc>
                  <a:txBody>
                    <a:bodyPr/>
                    <a:lstStyle/>
                    <a:p>
                      <a:pPr indent="0" lvl="0" marL="0" marR="0" rtl="0" algn="l">
                        <a:lnSpc>
                          <a:spcPct val="107000"/>
                        </a:lnSpc>
                        <a:spcBef>
                          <a:spcPts val="0"/>
                        </a:spcBef>
                        <a:spcAft>
                          <a:spcPts val="0"/>
                        </a:spcAft>
                        <a:buNone/>
                      </a:pPr>
                      <a:r>
                        <a:rPr lang="en-US" sz="2000">
                          <a:solidFill>
                            <a:srgbClr val="000000"/>
                          </a:solidFill>
                        </a:rPr>
                        <a:t>To master in molding any problem into a </a:t>
                      </a:r>
                      <a:r>
                        <a:rPr b="1" lang="en-US" sz="2000">
                          <a:solidFill>
                            <a:srgbClr val="000000"/>
                          </a:solidFill>
                        </a:rPr>
                        <a:t>web/internet based solutions</a:t>
                      </a:r>
                      <a:r>
                        <a:rPr lang="en-US" sz="2000">
                          <a:solidFill>
                            <a:srgbClr val="000000"/>
                          </a:solidFill>
                        </a:rPr>
                        <a:t>.</a:t>
                      </a:r>
                      <a:endParaRPr sz="2000">
                        <a:latin typeface="Calibri"/>
                        <a:ea typeface="Calibri"/>
                        <a:cs typeface="Calibri"/>
                        <a:sym typeface="Calibri"/>
                      </a:endParaRPr>
                    </a:p>
                  </a:txBody>
                  <a:tcPr marT="47625" marB="47625" marR="64600" marL="64600"/>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62"/>
          <p:cNvSpPr txBox="1"/>
          <p:nvPr>
            <p:ph type="title"/>
          </p:nvPr>
        </p:nvSpPr>
        <p:spPr>
          <a:xfrm>
            <a:off x="1143000" y="136525"/>
            <a:ext cx="10515600" cy="4127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t>Measurements PO wise</a:t>
            </a:r>
            <a:endParaRPr/>
          </a:p>
        </p:txBody>
      </p:sp>
      <p:sp>
        <p:nvSpPr>
          <p:cNvPr id="1561" name="Google Shape;156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562" name="Google Shape;1562;p62"/>
          <p:cNvGraphicFramePr/>
          <p:nvPr/>
        </p:nvGraphicFramePr>
        <p:xfrm>
          <a:off x="601472" y="757872"/>
          <a:ext cx="3000000" cy="3000000"/>
        </p:xfrm>
        <a:graphic>
          <a:graphicData uri="http://schemas.openxmlformats.org/drawingml/2006/table">
            <a:tbl>
              <a:tblPr bandRow="1" firstRow="1">
                <a:noFill/>
                <a:tableStyleId>{A5789F4F-51D6-4D7E-A4C2-E371BF2CD345}</a:tableStyleId>
              </a:tblPr>
              <a:tblGrid>
                <a:gridCol w="2857500"/>
                <a:gridCol w="1304925"/>
                <a:gridCol w="2514600"/>
                <a:gridCol w="2449700"/>
                <a:gridCol w="1625600"/>
              </a:tblGrid>
              <a:tr h="370850">
                <a:tc>
                  <a:txBody>
                    <a:bodyPr/>
                    <a:lstStyle/>
                    <a:p>
                      <a:pPr indent="0" lvl="0" marL="0" marR="0" rtl="0" algn="l">
                        <a:spcBef>
                          <a:spcPts val="0"/>
                        </a:spcBef>
                        <a:spcAft>
                          <a:spcPts val="0"/>
                        </a:spcAft>
                        <a:buNone/>
                      </a:pPr>
                      <a:r>
                        <a:rPr lang="en-US" sz="1200"/>
                        <a:t>PO details</a:t>
                      </a:r>
                      <a:endParaRPr/>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a:t>Activities</a:t>
                      </a:r>
                      <a:endParaRPr/>
                    </a:p>
                  </a:txBody>
                  <a:tcPr marT="45725" marB="45725" marR="91450" marL="91450"/>
                </a:tc>
                <a:tc>
                  <a:txBody>
                    <a:bodyPr/>
                    <a:lstStyle/>
                    <a:p>
                      <a:pPr indent="0" lvl="0" marL="0" marR="0" rtl="0" algn="l">
                        <a:spcBef>
                          <a:spcPts val="0"/>
                        </a:spcBef>
                        <a:spcAft>
                          <a:spcPts val="0"/>
                        </a:spcAft>
                        <a:buNone/>
                      </a:pPr>
                      <a:r>
                        <a:rPr lang="en-US" sz="1200"/>
                        <a:t>Measurement</a:t>
                      </a:r>
                      <a:endParaRPr/>
                    </a:p>
                  </a:txBody>
                  <a:tcPr marT="45725" marB="45725" marR="91450" marL="91450"/>
                </a:tc>
                <a:tc>
                  <a:txBody>
                    <a:bodyPr/>
                    <a:lstStyle/>
                    <a:p>
                      <a:pPr indent="0" lvl="0" marL="0" marR="0" rtl="0" algn="l">
                        <a:spcBef>
                          <a:spcPts val="0"/>
                        </a:spcBef>
                        <a:spcAft>
                          <a:spcPts val="0"/>
                        </a:spcAft>
                        <a:buNone/>
                      </a:pPr>
                      <a:r>
                        <a:rPr lang="en-US" sz="1200"/>
                        <a:t>Outcomes</a:t>
                      </a:r>
                      <a:endParaRPr/>
                    </a:p>
                  </a:txBody>
                  <a:tcPr marT="45725" marB="45725" marR="91450" marL="91450"/>
                </a:tc>
                <a:tc>
                  <a:txBody>
                    <a:bodyPr/>
                    <a:lstStyle/>
                    <a:p>
                      <a:pPr indent="0" lvl="0" marL="0" marR="0" rtl="0" algn="l">
                        <a:spcBef>
                          <a:spcPts val="0"/>
                        </a:spcBef>
                        <a:spcAft>
                          <a:spcPts val="0"/>
                        </a:spcAft>
                        <a:buNone/>
                      </a:pPr>
                      <a:r>
                        <a:rPr lang="en-US" sz="1200"/>
                        <a:t>Direct/Indirect tools used</a:t>
                      </a:r>
                      <a:endParaRPr/>
                    </a:p>
                  </a:txBody>
                  <a:tcPr marT="45725" marB="45725" marR="91450" marL="91450"/>
                </a:tc>
              </a:tr>
              <a:tr h="370850">
                <a:tc>
                  <a:txBody>
                    <a:bodyPr/>
                    <a:lstStyle/>
                    <a:p>
                      <a:pPr indent="0" lvl="0" marL="0" marR="0" rtl="0" algn="l">
                        <a:spcBef>
                          <a:spcPts val="0"/>
                        </a:spcBef>
                        <a:spcAft>
                          <a:spcPts val="0"/>
                        </a:spcAft>
                        <a:buNone/>
                      </a:pPr>
                      <a:r>
                        <a:rPr lang="en-US" sz="1200"/>
                        <a:t>Engineering Knowledge</a:t>
                      </a:r>
                      <a:endParaRPr/>
                    </a:p>
                  </a:txBody>
                  <a:tcPr marT="45725" marB="45725" marR="91450" marL="91450"/>
                </a:tc>
                <a:tc>
                  <a:txBody>
                    <a:bodyPr/>
                    <a:lstStyle/>
                    <a:p>
                      <a:pPr indent="0" lvl="0" marL="0" marR="0" rtl="0" algn="l">
                        <a:spcBef>
                          <a:spcPts val="0"/>
                        </a:spcBef>
                        <a:spcAft>
                          <a:spcPts val="0"/>
                        </a:spcAft>
                        <a:buNone/>
                      </a:pPr>
                      <a:r>
                        <a:rPr lang="en-US" sz="1200"/>
                        <a:t>Program based examination </a:t>
                      </a:r>
                      <a:endParaRPr/>
                    </a:p>
                  </a:txBody>
                  <a:tcPr marT="45725" marB="45725" marR="91450" marL="91450"/>
                </a:tc>
                <a:tc>
                  <a:txBody>
                    <a:bodyPr/>
                    <a:lstStyle/>
                    <a:p>
                      <a:pPr indent="0" lvl="0" marL="0" marR="0" rtl="0" algn="l">
                        <a:spcBef>
                          <a:spcPts val="0"/>
                        </a:spcBef>
                        <a:spcAft>
                          <a:spcPts val="0"/>
                        </a:spcAft>
                        <a:buNone/>
                      </a:pPr>
                      <a:r>
                        <a:rPr lang="en-US" sz="1200"/>
                        <a:t>Exam conduct based on GATE questions </a:t>
                      </a:r>
                      <a:endParaRPr/>
                    </a:p>
                  </a:txBody>
                  <a:tcPr marT="45725" marB="45725" marR="91450" marL="91450"/>
                </a:tc>
                <a:tc>
                  <a:txBody>
                    <a:bodyPr/>
                    <a:lstStyle/>
                    <a:p>
                      <a:pPr indent="0" lvl="0" marL="0" marR="0" rtl="0" algn="l">
                        <a:spcBef>
                          <a:spcPts val="0"/>
                        </a:spcBef>
                        <a:spcAft>
                          <a:spcPts val="0"/>
                        </a:spcAft>
                        <a:buNone/>
                      </a:pPr>
                      <a:r>
                        <a:rPr lang="en-US" sz="1200"/>
                        <a:t>SE result 95%, TE 96%, 52%</a:t>
                      </a:r>
                      <a:endParaRPr/>
                    </a:p>
                  </a:txBody>
                  <a:tcPr marT="45725" marB="45725" marR="91450" marL="91450"/>
                </a:tc>
                <a:tc>
                  <a:txBody>
                    <a:bodyPr/>
                    <a:lstStyle/>
                    <a:p>
                      <a:pPr indent="0" lvl="0" marL="0" marR="0" rtl="0" algn="l">
                        <a:spcBef>
                          <a:spcPts val="0"/>
                        </a:spcBef>
                        <a:spcAft>
                          <a:spcPts val="0"/>
                        </a:spcAft>
                        <a:buNone/>
                      </a:pPr>
                      <a:r>
                        <a:rPr lang="en-US" sz="1200"/>
                        <a:t>Direct </a:t>
                      </a:r>
                      <a:endParaRPr/>
                    </a:p>
                  </a:txBody>
                  <a:tcPr marT="45725" marB="45725" marR="91450" marL="91450"/>
                </a:tc>
              </a:tr>
              <a:tr h="370850">
                <a:tc>
                  <a:txBody>
                    <a:bodyPr/>
                    <a:lstStyle/>
                    <a:p>
                      <a:pPr indent="0" lvl="0" marL="0" marR="0" rtl="0" algn="l">
                        <a:spcBef>
                          <a:spcPts val="0"/>
                        </a:spcBef>
                        <a:spcAft>
                          <a:spcPts val="0"/>
                        </a:spcAft>
                        <a:buNone/>
                      </a:pPr>
                      <a:r>
                        <a:rPr lang="en-US" sz="1200"/>
                        <a:t>Problem Analysis</a:t>
                      </a:r>
                      <a:endParaRPr/>
                    </a:p>
                  </a:txBody>
                  <a:tcPr marT="45725" marB="45725" marR="91450" marL="91450"/>
                </a:tc>
                <a:tc>
                  <a:txBody>
                    <a:bodyPr/>
                    <a:lstStyle/>
                    <a:p>
                      <a:pPr indent="0" lvl="0" marL="0" marR="0" rtl="0" algn="l">
                        <a:spcBef>
                          <a:spcPts val="0"/>
                        </a:spcBef>
                        <a:spcAft>
                          <a:spcPts val="0"/>
                        </a:spcAft>
                        <a:buNone/>
                      </a:pPr>
                      <a:r>
                        <a:rPr lang="en-US" sz="1200"/>
                        <a:t>SIH</a:t>
                      </a:r>
                      <a:endParaRPr/>
                    </a:p>
                  </a:txBody>
                  <a:tcPr marT="45725" marB="45725" marR="91450" marL="91450"/>
                </a:tc>
                <a:tc>
                  <a:txBody>
                    <a:bodyPr/>
                    <a:lstStyle/>
                    <a:p>
                      <a:pPr indent="0" lvl="0" marL="0" marR="0" rtl="0" algn="l">
                        <a:spcBef>
                          <a:spcPts val="0"/>
                        </a:spcBef>
                        <a:spcAft>
                          <a:spcPts val="0"/>
                        </a:spcAft>
                        <a:buNone/>
                      </a:pPr>
                      <a:r>
                        <a:rPr lang="en-US" sz="1200"/>
                        <a:t>Two events of internal evaluation for SIH selection process</a:t>
                      </a:r>
                      <a:endParaRPr/>
                    </a:p>
                  </a:txBody>
                  <a:tcPr marT="45725" marB="45725" marR="91450" marL="91450"/>
                </a:tc>
                <a:tc>
                  <a:txBody>
                    <a:bodyPr/>
                    <a:lstStyle/>
                    <a:p>
                      <a:pPr indent="0" lvl="0" marL="0" marR="0" rtl="0" algn="l">
                        <a:spcBef>
                          <a:spcPts val="0"/>
                        </a:spcBef>
                        <a:spcAft>
                          <a:spcPts val="0"/>
                        </a:spcAft>
                        <a:buNone/>
                      </a:pPr>
                      <a:r>
                        <a:rPr lang="en-US" sz="1200"/>
                        <a:t>Participation at national level SIH</a:t>
                      </a:r>
                      <a:endParaRPr/>
                    </a:p>
                  </a:txBody>
                  <a:tcPr marT="45725" marB="45725" marR="91450" marL="91450"/>
                </a:tc>
                <a:tc>
                  <a:txBody>
                    <a:bodyPr/>
                    <a:lstStyle/>
                    <a:p>
                      <a:pPr indent="0" lvl="0" marL="0" marR="0" rtl="0" algn="l">
                        <a:spcBef>
                          <a:spcPts val="0"/>
                        </a:spcBef>
                        <a:spcAft>
                          <a:spcPts val="0"/>
                        </a:spcAft>
                        <a:buNone/>
                      </a:pPr>
                      <a:r>
                        <a:rPr lang="en-US" sz="1200"/>
                        <a:t>Indirect</a:t>
                      </a:r>
                      <a:endParaRPr/>
                    </a:p>
                  </a:txBody>
                  <a:tcPr marT="45725" marB="45725" marR="91450" marL="91450"/>
                </a:tc>
              </a:tr>
              <a:tr h="370850">
                <a:tc>
                  <a:txBody>
                    <a:bodyPr/>
                    <a:lstStyle/>
                    <a:p>
                      <a:pPr indent="0" lvl="0" marL="0" marR="0" rtl="0" algn="l">
                        <a:spcBef>
                          <a:spcPts val="0"/>
                        </a:spcBef>
                        <a:spcAft>
                          <a:spcPts val="0"/>
                        </a:spcAft>
                        <a:buNone/>
                      </a:pPr>
                      <a:r>
                        <a:rPr lang="en-US" sz="1200"/>
                        <a:t>Design Development of solutions</a:t>
                      </a:r>
                      <a:endParaRPr/>
                    </a:p>
                  </a:txBody>
                  <a:tcPr marT="45725" marB="45725" marR="91450" marL="91450"/>
                </a:tc>
                <a:tc>
                  <a:txBody>
                    <a:bodyPr/>
                    <a:lstStyle/>
                    <a:p>
                      <a:pPr indent="0" lvl="0" marL="0" marR="0" rtl="0" algn="l">
                        <a:spcBef>
                          <a:spcPts val="0"/>
                        </a:spcBef>
                        <a:spcAft>
                          <a:spcPts val="0"/>
                        </a:spcAft>
                        <a:buNone/>
                      </a:pPr>
                      <a:r>
                        <a:rPr lang="en-US" sz="1200"/>
                        <a:t>RBL</a:t>
                      </a:r>
                      <a:endParaRPr/>
                    </a:p>
                  </a:txBody>
                  <a:tcPr marT="45725" marB="45725" marR="91450" marL="91450"/>
                </a:tc>
                <a:tc>
                  <a:txBody>
                    <a:bodyPr/>
                    <a:lstStyle/>
                    <a:p>
                      <a:pPr indent="0" lvl="0" marL="0" marR="0" rtl="0" algn="l">
                        <a:spcBef>
                          <a:spcPts val="0"/>
                        </a:spcBef>
                        <a:spcAft>
                          <a:spcPts val="0"/>
                        </a:spcAft>
                        <a:buNone/>
                      </a:pPr>
                      <a:r>
                        <a:rPr lang="en-US" sz="1200"/>
                        <a:t>Rubrics for business canvas, paper   presentation , industry linkage</a:t>
                      </a:r>
                      <a:endParaRPr/>
                    </a:p>
                  </a:txBody>
                  <a:tcPr marT="45725" marB="45725" marR="91450" marL="91450"/>
                </a:tc>
                <a:tc>
                  <a:txBody>
                    <a:bodyPr/>
                    <a:lstStyle/>
                    <a:p>
                      <a:pPr indent="0" lvl="0" marL="0" marR="0" rtl="0" algn="l">
                        <a:spcBef>
                          <a:spcPts val="0"/>
                        </a:spcBef>
                        <a:spcAft>
                          <a:spcPts val="0"/>
                        </a:spcAft>
                        <a:buNone/>
                      </a:pPr>
                      <a:r>
                        <a:rPr lang="en-US" sz="1200"/>
                        <a:t>Enable students to identify &amp; formulate the problem Statement</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Conduct investigation of complex problems</a:t>
                      </a:r>
                      <a:endParaRPr/>
                    </a:p>
                  </a:txBody>
                  <a:tcPr marT="45725" marB="45725" marR="91450" marL="91450"/>
                </a:tc>
                <a:tc>
                  <a:txBody>
                    <a:bodyPr/>
                    <a:lstStyle/>
                    <a:p>
                      <a:pPr indent="0" lvl="0" marL="0" marR="0" rtl="0" algn="l">
                        <a:spcBef>
                          <a:spcPts val="0"/>
                        </a:spcBef>
                        <a:spcAft>
                          <a:spcPts val="0"/>
                        </a:spcAft>
                        <a:buNone/>
                      </a:pPr>
                      <a:r>
                        <a:rPr lang="en-US" sz="1200"/>
                        <a:t>Capstone Project</a:t>
                      </a:r>
                      <a:endParaRPr/>
                    </a:p>
                  </a:txBody>
                  <a:tcPr marT="45725" marB="45725" marR="91450" marL="91450"/>
                </a:tc>
                <a:tc>
                  <a:txBody>
                    <a:bodyPr/>
                    <a:lstStyle/>
                    <a:p>
                      <a:pPr indent="0" lvl="0" marL="0" marR="0" rtl="0" algn="l">
                        <a:spcBef>
                          <a:spcPts val="0"/>
                        </a:spcBef>
                        <a:spcAft>
                          <a:spcPts val="0"/>
                        </a:spcAft>
                        <a:buNone/>
                      </a:pPr>
                      <a:r>
                        <a:rPr lang="en-US" sz="1200"/>
                        <a:t>OR exam </a:t>
                      </a:r>
                      <a:endParaRPr/>
                    </a:p>
                  </a:txBody>
                  <a:tcPr marT="45725" marB="45725" marR="91450" marL="91450"/>
                </a:tc>
                <a:tc>
                  <a:txBody>
                    <a:bodyPr/>
                    <a:lstStyle/>
                    <a:p>
                      <a:pPr indent="0" lvl="0" marL="0" marR="0" rtl="0" algn="l">
                        <a:spcBef>
                          <a:spcPts val="0"/>
                        </a:spcBef>
                        <a:spcAft>
                          <a:spcPts val="0"/>
                        </a:spcAft>
                        <a:buNone/>
                      </a:pPr>
                      <a:r>
                        <a:rPr lang="en-US" sz="1200"/>
                        <a:t>Providing solution for complex problem using NoSQL</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Modern Tool usage</a:t>
                      </a:r>
                      <a:endParaRPr/>
                    </a:p>
                  </a:txBody>
                  <a:tcPr marT="45725" marB="45725" marR="91450" marL="91450"/>
                </a:tc>
                <a:tc>
                  <a:txBody>
                    <a:bodyPr/>
                    <a:lstStyle/>
                    <a:p>
                      <a:pPr indent="0" lvl="0" marL="0" marR="0" rtl="0" algn="l">
                        <a:spcBef>
                          <a:spcPts val="0"/>
                        </a:spcBef>
                        <a:spcAft>
                          <a:spcPts val="0"/>
                        </a:spcAft>
                        <a:buNone/>
                      </a:pPr>
                      <a:r>
                        <a:rPr lang="en-US" sz="1200"/>
                        <a:t>GCR</a:t>
                      </a:r>
                      <a:endParaRPr/>
                    </a:p>
                  </a:txBody>
                  <a:tcPr marT="45725" marB="45725" marR="91450" marL="91450"/>
                </a:tc>
                <a:tc>
                  <a:txBody>
                    <a:bodyPr/>
                    <a:lstStyle/>
                    <a:p>
                      <a:pPr indent="0" lvl="0" marL="0" marR="0" rtl="0" algn="l">
                        <a:spcBef>
                          <a:spcPts val="0"/>
                        </a:spcBef>
                        <a:spcAft>
                          <a:spcPts val="0"/>
                        </a:spcAft>
                        <a:buNone/>
                      </a:pPr>
                      <a:r>
                        <a:rPr lang="en-US" sz="1200"/>
                        <a:t>Conduct and evolution of exam</a:t>
                      </a:r>
                      <a:endParaRPr/>
                    </a:p>
                  </a:txBody>
                  <a:tcPr marT="45725" marB="45725" marR="91450" marL="91450"/>
                </a:tc>
                <a:tc>
                  <a:txBody>
                    <a:bodyPr/>
                    <a:lstStyle/>
                    <a:p>
                      <a:pPr indent="0" lvl="0" marL="0" marR="0" rtl="0" algn="l">
                        <a:spcBef>
                          <a:spcPts val="0"/>
                        </a:spcBef>
                        <a:spcAft>
                          <a:spcPts val="0"/>
                        </a:spcAft>
                        <a:buNone/>
                      </a:pPr>
                      <a:r>
                        <a:rPr lang="en-US" sz="1200"/>
                        <a:t>Accuracy in result generation  </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Engineer &amp; Society</a:t>
                      </a:r>
                      <a:endParaRPr/>
                    </a:p>
                  </a:txBody>
                  <a:tcPr marT="45725" marB="45725" marR="91450" marL="91450"/>
                </a:tc>
                <a:tc>
                  <a:txBody>
                    <a:bodyPr/>
                    <a:lstStyle/>
                    <a:p>
                      <a:pPr indent="0" lvl="0" marL="0" marR="0" rtl="0" algn="l">
                        <a:spcBef>
                          <a:spcPts val="0"/>
                        </a:spcBef>
                        <a:spcAft>
                          <a:spcPts val="0"/>
                        </a:spcAft>
                        <a:buNone/>
                      </a:pPr>
                      <a:r>
                        <a:rPr lang="en-US" sz="1200"/>
                        <a:t>Ezine</a:t>
                      </a:r>
                      <a:endParaRPr/>
                    </a:p>
                  </a:txBody>
                  <a:tcPr marT="45725" marB="45725" marR="91450" marL="91450"/>
                </a:tc>
                <a:tc>
                  <a:txBody>
                    <a:bodyPr/>
                    <a:lstStyle/>
                    <a:p>
                      <a:pPr indent="0" lvl="0" marL="0" marR="0" rtl="0" algn="l">
                        <a:spcBef>
                          <a:spcPts val="0"/>
                        </a:spcBef>
                        <a:spcAft>
                          <a:spcPts val="0"/>
                        </a:spcAft>
                        <a:buNone/>
                      </a:pPr>
                      <a:r>
                        <a:rPr lang="en-US" sz="1200"/>
                        <a:t>Number of articles by all stakeholders </a:t>
                      </a:r>
                      <a:endParaRPr/>
                    </a:p>
                  </a:txBody>
                  <a:tcPr marT="45725" marB="45725" marR="91450" marL="91450"/>
                </a:tc>
                <a:tc>
                  <a:txBody>
                    <a:bodyPr/>
                    <a:lstStyle/>
                    <a:p>
                      <a:pPr indent="0" lvl="0" marL="0" marR="0" rtl="0" algn="l">
                        <a:spcBef>
                          <a:spcPts val="0"/>
                        </a:spcBef>
                        <a:spcAft>
                          <a:spcPts val="0"/>
                        </a:spcAft>
                        <a:buNone/>
                      </a:pPr>
                      <a:r>
                        <a:rPr lang="en-US" sz="1200"/>
                        <a:t>Social problems are identified and possible ideas and solutions are discussed </a:t>
                      </a:r>
                      <a:endParaRPr/>
                    </a:p>
                  </a:txBody>
                  <a:tcPr marT="45725" marB="45725" marR="91450" marL="91450"/>
                </a:tc>
                <a:tc>
                  <a:txBody>
                    <a:bodyPr/>
                    <a:lstStyle/>
                    <a:p>
                      <a:pPr indent="0" lvl="0" marL="0" marR="0" rtl="0" algn="l">
                        <a:spcBef>
                          <a:spcPts val="0"/>
                        </a:spcBef>
                        <a:spcAft>
                          <a:spcPts val="0"/>
                        </a:spcAft>
                        <a:buNone/>
                      </a:pPr>
                      <a:r>
                        <a:rPr lang="en-US" sz="1200"/>
                        <a:t>Indirect</a:t>
                      </a:r>
                      <a:endParaRPr/>
                    </a:p>
                  </a:txBody>
                  <a:tcPr marT="45725" marB="45725" marR="91450" marL="91450"/>
                </a:tc>
              </a:tr>
              <a:tr h="370850">
                <a:tc>
                  <a:txBody>
                    <a:bodyPr/>
                    <a:lstStyle/>
                    <a:p>
                      <a:pPr indent="0" lvl="0" marL="0" marR="0" rtl="0" algn="l">
                        <a:spcBef>
                          <a:spcPts val="0"/>
                        </a:spcBef>
                        <a:spcAft>
                          <a:spcPts val="0"/>
                        </a:spcAft>
                        <a:buNone/>
                      </a:pPr>
                      <a:r>
                        <a:rPr lang="en-US" sz="1200"/>
                        <a:t>Environment &amp; Sustainability</a:t>
                      </a:r>
                      <a:endParaRPr/>
                    </a:p>
                  </a:txBody>
                  <a:tcPr marT="45725" marB="45725" marR="91450" marL="91450"/>
                </a:tc>
                <a:tc>
                  <a:txBody>
                    <a:bodyPr/>
                    <a:lstStyle/>
                    <a:p>
                      <a:pPr indent="0" lvl="0" marL="0" marR="0" rtl="0" algn="l">
                        <a:spcBef>
                          <a:spcPts val="0"/>
                        </a:spcBef>
                        <a:spcAft>
                          <a:spcPts val="0"/>
                        </a:spcAft>
                        <a:buNone/>
                      </a:pPr>
                      <a:r>
                        <a:rPr lang="en-US" sz="1200"/>
                        <a:t>EVS project </a:t>
                      </a:r>
                      <a:endParaRPr/>
                    </a:p>
                  </a:txBody>
                  <a:tcPr marT="45725" marB="45725" marR="91450" marL="91450"/>
                </a:tc>
                <a:tc>
                  <a:txBody>
                    <a:bodyPr/>
                    <a:lstStyle/>
                    <a:p>
                      <a:pPr indent="0" lvl="0" marL="0" marR="0" rtl="0" algn="l">
                        <a:spcBef>
                          <a:spcPts val="0"/>
                        </a:spcBef>
                        <a:spcAft>
                          <a:spcPts val="0"/>
                        </a:spcAft>
                        <a:buNone/>
                      </a:pPr>
                      <a:r>
                        <a:rPr lang="en-US" sz="1200"/>
                        <a:t>Environment sustainability viz. waste management </a:t>
                      </a:r>
                      <a:endParaRPr/>
                    </a:p>
                  </a:txBody>
                  <a:tcPr marT="45725" marB="45725" marR="91450" marL="91450"/>
                </a:tc>
                <a:tc>
                  <a:txBody>
                    <a:bodyPr/>
                    <a:lstStyle/>
                    <a:p>
                      <a:pPr indent="0" lvl="0" marL="0" marR="0" rtl="0" algn="l">
                        <a:spcBef>
                          <a:spcPts val="0"/>
                        </a:spcBef>
                        <a:spcAft>
                          <a:spcPts val="0"/>
                        </a:spcAft>
                        <a:buNone/>
                      </a:pPr>
                      <a:r>
                        <a:rPr lang="en-US" sz="1200"/>
                        <a:t>Mechanism to provide solutions of environment problem </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Ethics</a:t>
                      </a:r>
                      <a:endParaRPr/>
                    </a:p>
                  </a:txBody>
                  <a:tcPr marT="45725" marB="45725" marR="91450" marL="91450"/>
                </a:tc>
                <a:tc>
                  <a:txBody>
                    <a:bodyPr/>
                    <a:lstStyle/>
                    <a:p>
                      <a:pPr indent="0" lvl="0" marL="0" marR="0" rtl="0" algn="l">
                        <a:spcBef>
                          <a:spcPts val="0"/>
                        </a:spcBef>
                        <a:spcAft>
                          <a:spcPts val="0"/>
                        </a:spcAft>
                        <a:buNone/>
                      </a:pPr>
                      <a:r>
                        <a:rPr lang="en-US" sz="1200"/>
                        <a:t>Plagiarism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Plagiarism check for BE project report, permissible % of Plagiarism </a:t>
                      </a:r>
                      <a:endParaRPr/>
                    </a:p>
                  </a:txBody>
                  <a:tcPr marT="45725" marB="45725" marR="91450" marL="91450"/>
                </a:tc>
                <a:tc>
                  <a:txBody>
                    <a:bodyPr/>
                    <a:lstStyle/>
                    <a:p>
                      <a:pPr indent="0" lvl="0" marL="0" marR="0" rtl="0" algn="l">
                        <a:spcBef>
                          <a:spcPts val="0"/>
                        </a:spcBef>
                        <a:spcAft>
                          <a:spcPts val="0"/>
                        </a:spcAft>
                        <a:buNone/>
                      </a:pPr>
                      <a:r>
                        <a:rPr lang="en-US" sz="1200"/>
                        <a:t>Original contents of reports </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Individual &amp; Team work</a:t>
                      </a:r>
                      <a:endParaRPr/>
                    </a:p>
                  </a:txBody>
                  <a:tcPr marT="45725" marB="45725" marR="91450" marL="91450"/>
                </a:tc>
                <a:tc>
                  <a:txBody>
                    <a:bodyPr/>
                    <a:lstStyle/>
                    <a:p>
                      <a:pPr indent="0" lvl="0" marL="0" marR="0" rtl="0" algn="l">
                        <a:spcBef>
                          <a:spcPts val="0"/>
                        </a:spcBef>
                        <a:spcAft>
                          <a:spcPts val="0"/>
                        </a:spcAft>
                        <a:buNone/>
                      </a:pPr>
                      <a:r>
                        <a:rPr lang="en-US" sz="1200"/>
                        <a:t>Internship </a:t>
                      </a:r>
                      <a:endParaRPr/>
                    </a:p>
                  </a:txBody>
                  <a:tcPr marT="45725" marB="45725" marR="91450" marL="91450"/>
                </a:tc>
                <a:tc>
                  <a:txBody>
                    <a:bodyPr/>
                    <a:lstStyle/>
                    <a:p>
                      <a:pPr indent="0" lvl="0" marL="0" marR="0" rtl="0" algn="l">
                        <a:spcBef>
                          <a:spcPts val="0"/>
                        </a:spcBef>
                        <a:spcAft>
                          <a:spcPts val="0"/>
                        </a:spcAft>
                        <a:buNone/>
                      </a:pPr>
                      <a:r>
                        <a:rPr lang="en-US" sz="1200"/>
                        <a:t>Group assignment </a:t>
                      </a:r>
                      <a:endParaRPr/>
                    </a:p>
                  </a:txBody>
                  <a:tcPr marT="45725" marB="45725" marR="91450" marL="91450"/>
                </a:tc>
                <a:tc>
                  <a:txBody>
                    <a:bodyPr/>
                    <a:lstStyle/>
                    <a:p>
                      <a:pPr indent="0" lvl="0" marL="0" marR="0" rtl="0" algn="l">
                        <a:spcBef>
                          <a:spcPts val="0"/>
                        </a:spcBef>
                        <a:spcAft>
                          <a:spcPts val="0"/>
                        </a:spcAft>
                        <a:buNone/>
                      </a:pPr>
                      <a:r>
                        <a:rPr lang="en-US" sz="1200"/>
                        <a:t>Collaborative learning and functioning effectively in team </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Communication</a:t>
                      </a:r>
                      <a:endParaRPr/>
                    </a:p>
                  </a:txBody>
                  <a:tcPr marT="45725" marB="45725" marR="91450" marL="91450"/>
                </a:tc>
                <a:tc>
                  <a:txBody>
                    <a:bodyPr/>
                    <a:lstStyle/>
                    <a:p>
                      <a:pPr indent="0" lvl="0" marL="0" marR="0" rtl="0" algn="l">
                        <a:spcBef>
                          <a:spcPts val="0"/>
                        </a:spcBef>
                        <a:spcAft>
                          <a:spcPts val="0"/>
                        </a:spcAft>
                        <a:buNone/>
                      </a:pPr>
                      <a:r>
                        <a:rPr lang="en-US" sz="1200"/>
                        <a:t>Industrial Visit</a:t>
                      </a:r>
                      <a:endParaRPr/>
                    </a:p>
                  </a:txBody>
                  <a:tcPr marT="45725" marB="45725" marR="91450" marL="91450"/>
                </a:tc>
                <a:tc>
                  <a:txBody>
                    <a:bodyPr/>
                    <a:lstStyle/>
                    <a:p>
                      <a:pPr indent="0" lvl="0" marL="0" marR="0" rtl="0" algn="l">
                        <a:spcBef>
                          <a:spcPts val="0"/>
                        </a:spcBef>
                        <a:spcAft>
                          <a:spcPts val="0"/>
                        </a:spcAft>
                        <a:buNone/>
                      </a:pPr>
                      <a:r>
                        <a:rPr lang="en-US" sz="1200"/>
                        <a:t>IV report with interaction with outside word </a:t>
                      </a:r>
                      <a:endParaRPr/>
                    </a:p>
                  </a:txBody>
                  <a:tcPr marT="45725" marB="45725" marR="91450" marL="91450"/>
                </a:tc>
                <a:tc>
                  <a:txBody>
                    <a:bodyPr/>
                    <a:lstStyle/>
                    <a:p>
                      <a:pPr indent="0" lvl="0" marL="0" marR="0" rtl="0" algn="l">
                        <a:spcBef>
                          <a:spcPts val="0"/>
                        </a:spcBef>
                        <a:spcAft>
                          <a:spcPts val="0"/>
                        </a:spcAft>
                        <a:buNone/>
                      </a:pPr>
                      <a:r>
                        <a:rPr lang="en-US" sz="1200"/>
                        <a:t>Improvement Writing and communication skills</a:t>
                      </a:r>
                      <a:endParaRPr/>
                    </a:p>
                  </a:txBody>
                  <a:tcPr marT="45725" marB="45725" marR="91450" marL="91450"/>
                </a:tc>
                <a:tc>
                  <a:txBody>
                    <a:bodyPr/>
                    <a:lstStyle/>
                    <a:p>
                      <a:pPr indent="0" lvl="0" marL="0" marR="0" rtl="0" algn="l">
                        <a:spcBef>
                          <a:spcPts val="0"/>
                        </a:spcBef>
                        <a:spcAft>
                          <a:spcPts val="0"/>
                        </a:spcAft>
                        <a:buNone/>
                      </a:pPr>
                      <a:r>
                        <a:rPr lang="en-US" sz="1200"/>
                        <a:t>Indirect</a:t>
                      </a:r>
                      <a:endParaRPr/>
                    </a:p>
                  </a:txBody>
                  <a:tcPr marT="45725" marB="45725" marR="91450" marL="91450"/>
                </a:tc>
              </a:tr>
              <a:tr h="370850">
                <a:tc>
                  <a:txBody>
                    <a:bodyPr/>
                    <a:lstStyle/>
                    <a:p>
                      <a:pPr indent="0" lvl="0" marL="0" marR="0" rtl="0" algn="l">
                        <a:spcBef>
                          <a:spcPts val="0"/>
                        </a:spcBef>
                        <a:spcAft>
                          <a:spcPts val="0"/>
                        </a:spcAft>
                        <a:buNone/>
                      </a:pPr>
                      <a:r>
                        <a:rPr lang="en-US" sz="1200"/>
                        <a:t>Life Long learning</a:t>
                      </a:r>
                      <a:endParaRPr/>
                    </a:p>
                  </a:txBody>
                  <a:tcPr marT="45725" marB="45725" marR="91450" marL="91450"/>
                </a:tc>
                <a:tc>
                  <a:txBody>
                    <a:bodyPr/>
                    <a:lstStyle/>
                    <a:p>
                      <a:pPr indent="0" lvl="0" marL="0" marR="0" rtl="0" algn="l">
                        <a:spcBef>
                          <a:spcPts val="0"/>
                        </a:spcBef>
                        <a:spcAft>
                          <a:spcPts val="0"/>
                        </a:spcAft>
                        <a:buNone/>
                      </a:pPr>
                      <a:r>
                        <a:rPr lang="en-US" sz="1200"/>
                        <a:t>BE Project</a:t>
                      </a:r>
                      <a:endParaRPr/>
                    </a:p>
                  </a:txBody>
                  <a:tcPr marT="45725" marB="45725" marR="91450" marL="91450"/>
                </a:tc>
                <a:tc>
                  <a:txBody>
                    <a:bodyPr/>
                    <a:lstStyle/>
                    <a:p>
                      <a:pPr indent="0" lvl="0" marL="0" marR="0" rtl="0" algn="l">
                        <a:spcBef>
                          <a:spcPts val="0"/>
                        </a:spcBef>
                        <a:spcAft>
                          <a:spcPts val="0"/>
                        </a:spcAft>
                        <a:buNone/>
                      </a:pPr>
                      <a:r>
                        <a:rPr lang="en-US" sz="1200"/>
                        <a:t>Incorporation of problems from SIH, TV2035, NEP 2020</a:t>
                      </a:r>
                      <a:endParaRPr/>
                    </a:p>
                  </a:txBody>
                  <a:tcPr marT="45725" marB="45725" marR="91450" marL="91450"/>
                </a:tc>
                <a:tc>
                  <a:txBody>
                    <a:bodyPr/>
                    <a:lstStyle/>
                    <a:p>
                      <a:pPr indent="0" lvl="0" marL="0" marR="0" rtl="0" algn="l">
                        <a:spcBef>
                          <a:spcPts val="0"/>
                        </a:spcBef>
                        <a:spcAft>
                          <a:spcPts val="0"/>
                        </a:spcAft>
                        <a:buNone/>
                      </a:pPr>
                      <a:r>
                        <a:rPr lang="en-US" sz="1200"/>
                        <a:t>Paper presentation, Project competition </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r h="370850">
                <a:tc>
                  <a:txBody>
                    <a:bodyPr/>
                    <a:lstStyle/>
                    <a:p>
                      <a:pPr indent="0" lvl="0" marL="0" marR="0" rtl="0" algn="l">
                        <a:spcBef>
                          <a:spcPts val="0"/>
                        </a:spcBef>
                        <a:spcAft>
                          <a:spcPts val="0"/>
                        </a:spcAft>
                        <a:buNone/>
                      </a:pPr>
                      <a:r>
                        <a:rPr lang="en-US" sz="1200"/>
                        <a:t>Project management &amp; Finance</a:t>
                      </a:r>
                      <a:endParaRPr/>
                    </a:p>
                  </a:txBody>
                  <a:tcPr marT="45725" marB="45725" marR="91450" marL="91450"/>
                </a:tc>
                <a:tc>
                  <a:txBody>
                    <a:bodyPr/>
                    <a:lstStyle/>
                    <a:p>
                      <a:pPr indent="0" lvl="0" marL="0" marR="0" rtl="0" algn="l">
                        <a:spcBef>
                          <a:spcPts val="0"/>
                        </a:spcBef>
                        <a:spcAft>
                          <a:spcPts val="0"/>
                        </a:spcAft>
                        <a:buNone/>
                      </a:pPr>
                      <a:r>
                        <a:rPr lang="en-US" sz="1200"/>
                        <a:t>Grants for IT</a:t>
                      </a:r>
                      <a:endParaRPr/>
                    </a:p>
                  </a:txBody>
                  <a:tcPr marT="45725" marB="45725" marR="91450" marL="91450"/>
                </a:tc>
                <a:tc>
                  <a:txBody>
                    <a:bodyPr/>
                    <a:lstStyle/>
                    <a:p>
                      <a:pPr indent="0" lvl="0" marL="0" marR="0" rtl="0" algn="l">
                        <a:spcBef>
                          <a:spcPts val="0"/>
                        </a:spcBef>
                        <a:spcAft>
                          <a:spcPts val="0"/>
                        </a:spcAft>
                        <a:buNone/>
                      </a:pPr>
                      <a:r>
                        <a:rPr lang="en-US" sz="1200"/>
                        <a:t>ISE, FA, ESE, case study</a:t>
                      </a:r>
                      <a:endParaRPr/>
                    </a:p>
                  </a:txBody>
                  <a:tcPr marT="45725" marB="45725" marR="91450" marL="91450"/>
                </a:tc>
                <a:tc>
                  <a:txBody>
                    <a:bodyPr/>
                    <a:lstStyle/>
                    <a:p>
                      <a:pPr indent="0" lvl="0" marL="0" marR="0" rtl="0" algn="l">
                        <a:spcBef>
                          <a:spcPts val="0"/>
                        </a:spcBef>
                        <a:spcAft>
                          <a:spcPts val="0"/>
                        </a:spcAft>
                        <a:buNone/>
                      </a:pPr>
                      <a:r>
                        <a:rPr lang="en-US" sz="1200"/>
                        <a:t>Understanding mechanism of financial planning</a:t>
                      </a:r>
                      <a:endParaRPr/>
                    </a:p>
                  </a:txBody>
                  <a:tcPr marT="45725" marB="45725" marR="91450" marL="91450"/>
                </a:tc>
                <a:tc>
                  <a:txBody>
                    <a:bodyPr/>
                    <a:lstStyle/>
                    <a:p>
                      <a:pPr indent="0" lvl="0" marL="0" marR="0" rtl="0" algn="l">
                        <a:spcBef>
                          <a:spcPts val="0"/>
                        </a:spcBef>
                        <a:spcAft>
                          <a:spcPts val="0"/>
                        </a:spcAft>
                        <a:buNone/>
                      </a:pPr>
                      <a:r>
                        <a:rPr lang="en-US" sz="1200"/>
                        <a:t>Direct</a:t>
                      </a:r>
                      <a:endParaRPr/>
                    </a:p>
                  </a:txBody>
                  <a:tcPr marT="45725" marB="45725" marR="91450" marL="91450"/>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63"/>
          <p:cNvSpPr txBox="1"/>
          <p:nvPr>
            <p:ph idx="4294967295" type="title"/>
          </p:nvPr>
        </p:nvSpPr>
        <p:spPr>
          <a:xfrm>
            <a:off x="1407886" y="295535"/>
            <a:ext cx="9445528" cy="83512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sz="3200">
                <a:solidFill>
                  <a:srgbClr val="002060"/>
                </a:solidFill>
                <a:latin typeface="Calibri"/>
                <a:ea typeface="Calibri"/>
                <a:cs typeface="Calibri"/>
                <a:sym typeface="Calibri"/>
              </a:rPr>
              <a:t>Comparative PO-PSO Attainment for last 3 Pass out Batches </a:t>
            </a:r>
            <a:endParaRPr/>
          </a:p>
        </p:txBody>
      </p:sp>
      <p:graphicFrame>
        <p:nvGraphicFramePr>
          <p:cNvPr id="1568" name="Google Shape;1568;p63"/>
          <p:cNvGraphicFramePr/>
          <p:nvPr/>
        </p:nvGraphicFramePr>
        <p:xfrm>
          <a:off x="400050" y="1447799"/>
          <a:ext cx="3000000" cy="3000000"/>
        </p:xfrm>
        <a:graphic>
          <a:graphicData uri="http://schemas.openxmlformats.org/drawingml/2006/table">
            <a:tbl>
              <a:tblPr firstCol="1" firstRow="1">
                <a:noFill/>
                <a:tableStyleId>{1AC4637D-C7FE-47FA-BA13-AF7045C1CEC3}</a:tableStyleId>
              </a:tblPr>
              <a:tblGrid>
                <a:gridCol w="1084650"/>
                <a:gridCol w="601700"/>
                <a:gridCol w="601700"/>
                <a:gridCol w="601700"/>
                <a:gridCol w="601700"/>
                <a:gridCol w="601700"/>
                <a:gridCol w="601700"/>
                <a:gridCol w="601700"/>
                <a:gridCol w="601700"/>
                <a:gridCol w="601700"/>
                <a:gridCol w="601700"/>
                <a:gridCol w="601700"/>
                <a:gridCol w="601700"/>
                <a:gridCol w="601700"/>
                <a:gridCol w="601700"/>
                <a:gridCol w="601700"/>
                <a:gridCol w="601700"/>
              </a:tblGrid>
              <a:tr h="672475">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PO/PSO</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PO1</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PO2</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PO3</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PO4</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PO5</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PO6</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PO7</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PO8</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PO9</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PO10</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PO11</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PO12</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PSO1</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PSO2</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Calibri"/>
                          <a:ea typeface="Calibri"/>
                          <a:cs typeface="Calibri"/>
                          <a:sym typeface="Calibri"/>
                        </a:rPr>
                        <a:t>PSO3</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600">
                          <a:latin typeface="Calibri"/>
                          <a:ea typeface="Calibri"/>
                          <a:cs typeface="Calibri"/>
                          <a:sym typeface="Calibri"/>
                        </a:rPr>
                        <a:t>Avg.</a:t>
                      </a:r>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72475">
                <a:tc>
                  <a:txBody>
                    <a:bodyPr/>
                    <a:lstStyle/>
                    <a:p>
                      <a:pPr indent="0" lvl="0" marL="0" marR="0" rtl="0" algn="ctr">
                        <a:lnSpc>
                          <a:spcPct val="107000"/>
                        </a:lnSpc>
                        <a:spcBef>
                          <a:spcPts val="0"/>
                        </a:spcBef>
                        <a:spcAft>
                          <a:spcPts val="0"/>
                        </a:spcAft>
                        <a:buNone/>
                      </a:pPr>
                      <a:r>
                        <a:rPr lang="en-US" sz="1200">
                          <a:latin typeface="Calibri"/>
                          <a:ea typeface="Calibri"/>
                          <a:cs typeface="Calibri"/>
                          <a:sym typeface="Calibri"/>
                        </a:rPr>
                        <a:t>2015-19 Batch</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2.02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1.49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1.48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1.43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1.63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C00000"/>
                          </a:solidFill>
                          <a:latin typeface="Calibri"/>
                          <a:ea typeface="Calibri"/>
                          <a:cs typeface="Calibri"/>
                          <a:sym typeface="Calibri"/>
                        </a:rPr>
                        <a:t>1.72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72475">
                <a:tc>
                  <a:txBody>
                    <a:bodyPr/>
                    <a:lstStyle/>
                    <a:p>
                      <a:pPr indent="0" lvl="0" marL="0" marR="0" rtl="0" algn="ctr">
                        <a:lnSpc>
                          <a:spcPct val="107000"/>
                        </a:lnSpc>
                        <a:spcBef>
                          <a:spcPts val="0"/>
                        </a:spcBef>
                        <a:spcAft>
                          <a:spcPts val="0"/>
                        </a:spcAft>
                        <a:buNone/>
                      </a:pPr>
                      <a:r>
                        <a:rPr lang="en-US" sz="1200">
                          <a:latin typeface="Calibri"/>
                          <a:ea typeface="Calibri"/>
                          <a:cs typeface="Calibri"/>
                          <a:sym typeface="Calibri"/>
                        </a:rPr>
                        <a:t>2016-20 Batch</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2.10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1.47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1.70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1.65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1.71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1.74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C00000"/>
                          </a:solidFill>
                          <a:latin typeface="Calibri"/>
                          <a:ea typeface="Calibri"/>
                          <a:cs typeface="Calibri"/>
                          <a:sym typeface="Calibri"/>
                        </a:rPr>
                        <a:t>1.79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72475">
                <a:tc>
                  <a:txBody>
                    <a:bodyPr/>
                    <a:lstStyle/>
                    <a:p>
                      <a:pPr indent="0" lvl="0" marL="0" marR="0" rtl="0" algn="ctr">
                        <a:lnSpc>
                          <a:spcPct val="107000"/>
                        </a:lnSpc>
                        <a:spcBef>
                          <a:spcPts val="0"/>
                        </a:spcBef>
                        <a:spcAft>
                          <a:spcPts val="0"/>
                        </a:spcAft>
                        <a:buNone/>
                      </a:pPr>
                      <a:r>
                        <a:rPr lang="en-US" sz="1200">
                          <a:latin typeface="Calibri"/>
                          <a:ea typeface="Calibri"/>
                          <a:cs typeface="Calibri"/>
                          <a:sym typeface="Calibri"/>
                        </a:rPr>
                        <a:t>2017-21 Batch</a:t>
                      </a:r>
                      <a:endParaRPr sz="1600">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2.45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2.50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2.49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2.26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2.30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1.99</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2.04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2.17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2.18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1.90</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1.88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C00000"/>
                          </a:solidFill>
                          <a:latin typeface="Calibri"/>
                          <a:ea typeface="Calibri"/>
                          <a:cs typeface="Calibri"/>
                          <a:sym typeface="Calibri"/>
                        </a:rPr>
                        <a:t>2.11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72475">
                <a:tc>
                  <a:txBody>
                    <a:bodyPr/>
                    <a:lstStyle/>
                    <a:p>
                      <a:pPr indent="0" lvl="0" marL="0" marR="0" rtl="0" algn="ctr">
                        <a:lnSpc>
                          <a:spcPct val="107000"/>
                        </a:lnSpc>
                        <a:spcBef>
                          <a:spcPts val="0"/>
                        </a:spcBef>
                        <a:spcAft>
                          <a:spcPts val="0"/>
                        </a:spcAft>
                        <a:buNone/>
                      </a:pPr>
                      <a:r>
                        <a:rPr lang="en-US" sz="1200">
                          <a:latin typeface="Calibri"/>
                          <a:ea typeface="Calibri"/>
                          <a:cs typeface="Calibri"/>
                          <a:sym typeface="Calibri"/>
                        </a:rPr>
                        <a:t>2018-22 batch </a:t>
                      </a:r>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2.51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2.64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2.66</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2.62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1.74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2.47</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2.53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2.48</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1.42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000000"/>
                          </a:solidFill>
                          <a:latin typeface="Calibri"/>
                          <a:ea typeface="Calibri"/>
                          <a:cs typeface="Calibri"/>
                          <a:sym typeface="Calibri"/>
                        </a:rPr>
                        <a:t>2.11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600" u="none" strike="noStrike">
                          <a:solidFill>
                            <a:srgbClr val="C00000"/>
                          </a:solidFill>
                          <a:latin typeface="Calibri"/>
                          <a:ea typeface="Calibri"/>
                          <a:cs typeface="Calibri"/>
                          <a:sym typeface="Calibri"/>
                        </a:rPr>
                        <a:t>2.42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69" name="Google Shape;1569;p63"/>
          <p:cNvSpPr txBox="1"/>
          <p:nvPr/>
        </p:nvSpPr>
        <p:spPr>
          <a:xfrm>
            <a:off x="894948" y="5290265"/>
            <a:ext cx="10058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Calibri"/>
                <a:ea typeface="Calibri"/>
                <a:cs typeface="Calibri"/>
                <a:sym typeface="Calibri"/>
              </a:rPr>
              <a:t>Final attainment comprises of 80% attainment from direct tools &amp; 20% from indirect tools</a:t>
            </a:r>
            <a:endParaRPr/>
          </a:p>
        </p:txBody>
      </p:sp>
      <p:sp>
        <p:nvSpPr>
          <p:cNvPr id="1570" name="Google Shape;1570;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576" name="Google Shape;1576;p64"/>
          <p:cNvGraphicFramePr/>
          <p:nvPr/>
        </p:nvGraphicFramePr>
        <p:xfrm>
          <a:off x="1076325" y="797869"/>
          <a:ext cx="3000000" cy="3000000"/>
        </p:xfrm>
        <a:graphic>
          <a:graphicData uri="http://schemas.openxmlformats.org/drawingml/2006/table">
            <a:tbl>
              <a:tblPr firstRow="1">
                <a:noFill/>
                <a:tableStyleId>{A5789F4F-51D6-4D7E-A4C2-E371BF2CD345}</a:tableStyleId>
              </a:tblPr>
              <a:tblGrid>
                <a:gridCol w="911475"/>
                <a:gridCol w="1346975"/>
                <a:gridCol w="1620425"/>
                <a:gridCol w="1904000"/>
                <a:gridCol w="4942275"/>
              </a:tblGrid>
              <a:tr h="512125">
                <a:tc>
                  <a:txBody>
                    <a:bodyPr/>
                    <a:lstStyle/>
                    <a:p>
                      <a:pPr indent="0" lvl="0" marL="0" marR="0" rtl="0" algn="ctr">
                        <a:spcBef>
                          <a:spcPts val="0"/>
                        </a:spcBef>
                        <a:spcAft>
                          <a:spcPts val="0"/>
                        </a:spcAft>
                        <a:buNone/>
                      </a:pPr>
                      <a:r>
                        <a:rPr lang="en-US" sz="1200"/>
                        <a:t>PO</a:t>
                      </a:r>
                      <a:endParaRPr/>
                    </a:p>
                  </a:txBody>
                  <a:tcPr marT="45725" marB="45725" marR="91450" marL="91450" anchor="ctr"/>
                </a:tc>
                <a:tc>
                  <a:txBody>
                    <a:bodyPr/>
                    <a:lstStyle/>
                    <a:p>
                      <a:pPr indent="0" lvl="0" marL="0" marR="0" rtl="0" algn="ctr">
                        <a:spcBef>
                          <a:spcPts val="0"/>
                        </a:spcBef>
                        <a:spcAft>
                          <a:spcPts val="0"/>
                        </a:spcAft>
                        <a:buNone/>
                      </a:pPr>
                      <a:r>
                        <a:rPr b="1" i="0" lang="en-US" sz="1400" u="none" strike="noStrike">
                          <a:solidFill>
                            <a:srgbClr val="0C0C0C"/>
                          </a:solidFill>
                          <a:latin typeface="Calibri"/>
                          <a:ea typeface="Calibri"/>
                          <a:cs typeface="Calibri"/>
                          <a:sym typeface="Calibri"/>
                        </a:rPr>
                        <a:t>2017-21 Batch</a:t>
                      </a:r>
                      <a:endParaRPr/>
                    </a:p>
                  </a:txBody>
                  <a:tcPr marT="7625" marB="0" marR="7625" marL="7625" anchor="ctr"/>
                </a:tc>
                <a:tc>
                  <a:txBody>
                    <a:bodyPr/>
                    <a:lstStyle/>
                    <a:p>
                      <a:pPr indent="0" lvl="0" marL="0" marR="0" rtl="0" algn="ctr">
                        <a:spcBef>
                          <a:spcPts val="0"/>
                        </a:spcBef>
                        <a:spcAft>
                          <a:spcPts val="0"/>
                        </a:spcAft>
                        <a:buNone/>
                      </a:pPr>
                      <a:r>
                        <a:rPr b="1" i="0" lang="en-US" sz="1400" u="none" strike="noStrike">
                          <a:solidFill>
                            <a:srgbClr val="000000"/>
                          </a:solidFill>
                          <a:latin typeface="Calibri"/>
                          <a:ea typeface="Calibri"/>
                          <a:cs typeface="Calibri"/>
                          <a:sym typeface="Calibri"/>
                        </a:rPr>
                        <a:t>2018-22 batch </a:t>
                      </a:r>
                      <a:endParaRPr/>
                    </a:p>
                  </a:txBody>
                  <a:tcPr marT="7625" marB="0" marR="7625" marL="7625" anchor="ctr"/>
                </a:tc>
                <a:tc>
                  <a:txBody>
                    <a:bodyPr/>
                    <a:lstStyle/>
                    <a:p>
                      <a:pPr indent="0" lvl="0" marL="0" marR="0" rtl="0" algn="ctr">
                        <a:spcBef>
                          <a:spcPts val="0"/>
                        </a:spcBef>
                        <a:spcAft>
                          <a:spcPts val="0"/>
                        </a:spcAft>
                        <a:buNone/>
                      </a:pPr>
                      <a:r>
                        <a:rPr lang="en-US" sz="1400"/>
                        <a:t>PO value Difference               (2018-2017 Batch) </a:t>
                      </a:r>
                      <a:endParaRPr/>
                    </a:p>
                  </a:txBody>
                  <a:tcPr marT="45725" marB="45725" marR="91450" marL="91450" anchor="ctr"/>
                </a:tc>
                <a:tc>
                  <a:txBody>
                    <a:bodyPr/>
                    <a:lstStyle/>
                    <a:p>
                      <a:pPr indent="0" lvl="0" marL="0" marR="0" rtl="0" algn="ctr">
                        <a:spcBef>
                          <a:spcPts val="0"/>
                        </a:spcBef>
                        <a:spcAft>
                          <a:spcPts val="0"/>
                        </a:spcAft>
                        <a:buNone/>
                      </a:pPr>
                      <a:r>
                        <a:rPr lang="en-US" sz="1400"/>
                        <a:t>Remarks </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PO1</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2.45</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2.51</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+0.06</a:t>
                      </a:r>
                      <a:endParaRPr/>
                    </a:p>
                  </a:txBody>
                  <a:tcPr marT="45725" marB="45725" marR="91450" marL="91450" anchor="ctr"/>
                </a:tc>
                <a:tc>
                  <a:txBody>
                    <a:bodyPr/>
                    <a:lstStyle/>
                    <a:p>
                      <a:pPr indent="0" lvl="0" marL="0" marR="0" rtl="0" algn="l">
                        <a:spcBef>
                          <a:spcPts val="0"/>
                        </a:spcBef>
                        <a:spcAft>
                          <a:spcPts val="0"/>
                        </a:spcAft>
                        <a:buNone/>
                      </a:pPr>
                      <a:r>
                        <a:rPr lang="en-US" sz="1000"/>
                        <a:t>Technical Improvement among students appearing for competitive exams</a:t>
                      </a:r>
                      <a:endParaRPr/>
                    </a:p>
                  </a:txBody>
                  <a:tcPr marT="45725" marB="45725" marR="91450" marL="91450" anchor="ctr"/>
                </a:tc>
              </a:tr>
              <a:tr h="3838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PO2</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2.5</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2.64</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+0.14</a:t>
                      </a:r>
                      <a:endParaRPr/>
                    </a:p>
                  </a:txBody>
                  <a:tcPr marT="45725" marB="45725" marR="91450" marL="91450" anchor="ctr"/>
                </a:tc>
                <a:tc>
                  <a:txBody>
                    <a:bodyPr/>
                    <a:lstStyle/>
                    <a:p>
                      <a:pPr indent="0" lvl="0" marL="0" marR="0" rtl="0" algn="l">
                        <a:spcBef>
                          <a:spcPts val="0"/>
                        </a:spcBef>
                        <a:spcAft>
                          <a:spcPts val="0"/>
                        </a:spcAft>
                        <a:buNone/>
                      </a:pPr>
                      <a:r>
                        <a:rPr lang="en-US" sz="1000"/>
                        <a:t>Improvement in students participation with awareness for competing in SIH, Toy Hackathon etc.</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PO3</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2.49</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2.66</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+0.17</a:t>
                      </a:r>
                      <a:endParaRPr/>
                    </a:p>
                  </a:txBody>
                  <a:tcPr marT="45725" marB="45725" marR="91450" marL="91450" anchor="ctr"/>
                </a:tc>
                <a:tc>
                  <a:txBody>
                    <a:bodyPr/>
                    <a:lstStyle/>
                    <a:p>
                      <a:pPr indent="0" lvl="0" marL="0" marR="0" rtl="0" algn="l">
                        <a:spcBef>
                          <a:spcPts val="0"/>
                        </a:spcBef>
                        <a:spcAft>
                          <a:spcPts val="0"/>
                        </a:spcAft>
                        <a:buNone/>
                      </a:pPr>
                      <a:r>
                        <a:rPr lang="en-US" sz="1000"/>
                        <a:t>Successful implementation of RBL projects during TE,BE as per rubrics</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PO4</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2.26</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2.62</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+0.36</a:t>
                      </a:r>
                      <a:endParaRPr/>
                    </a:p>
                  </a:txBody>
                  <a:tcPr marT="45725" marB="45725" marR="91450" marL="91450" anchor="ctr"/>
                </a:tc>
                <a:tc>
                  <a:txBody>
                    <a:bodyPr/>
                    <a:lstStyle/>
                    <a:p>
                      <a:pPr indent="0" lvl="0" marL="0" marR="0" rtl="0" algn="l">
                        <a:spcBef>
                          <a:spcPts val="0"/>
                        </a:spcBef>
                        <a:spcAft>
                          <a:spcPts val="0"/>
                        </a:spcAft>
                        <a:buNone/>
                      </a:pPr>
                      <a:r>
                        <a:rPr lang="en-US" sz="1000"/>
                        <a:t>Clarity in continuous implementation of Capstone projects in Courses, Open electives</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PO5</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2.3</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2.50</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+0.2</a:t>
                      </a:r>
                      <a:endParaRPr/>
                    </a:p>
                  </a:txBody>
                  <a:tcPr marT="45725" marB="45725" marR="91450" marL="91450" anchor="ctr"/>
                </a:tc>
                <a:tc>
                  <a:txBody>
                    <a:bodyPr/>
                    <a:lstStyle/>
                    <a:p>
                      <a:pPr indent="0" lvl="0" marL="0" marR="0" rtl="0" algn="l">
                        <a:spcBef>
                          <a:spcPts val="0"/>
                        </a:spcBef>
                        <a:spcAft>
                          <a:spcPts val="0"/>
                        </a:spcAft>
                        <a:buNone/>
                      </a:pPr>
                      <a:r>
                        <a:rPr lang="en-US" sz="1000"/>
                        <a:t>Improved awareness of using modern tools for conduct of exam with its evaluation</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PO6</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1.93</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chemeClr val="dk1"/>
                          </a:solidFill>
                          <a:latin typeface="Calibri"/>
                          <a:ea typeface="Calibri"/>
                          <a:cs typeface="Calibri"/>
                          <a:sym typeface="Calibri"/>
                        </a:rPr>
                        <a:t>1.74</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-0.19</a:t>
                      </a:r>
                      <a:endParaRPr/>
                    </a:p>
                  </a:txBody>
                  <a:tcPr marT="45725" marB="45725" marR="91450" marL="91450" anchor="ctr"/>
                </a:tc>
                <a:tc>
                  <a:txBody>
                    <a:bodyPr/>
                    <a:lstStyle/>
                    <a:p>
                      <a:pPr indent="0" lvl="0" marL="0" marR="0" rtl="0" algn="l">
                        <a:spcBef>
                          <a:spcPts val="0"/>
                        </a:spcBef>
                        <a:spcAft>
                          <a:spcPts val="0"/>
                        </a:spcAft>
                        <a:buNone/>
                      </a:pPr>
                      <a:r>
                        <a:rPr lang="en-US" sz="1000"/>
                        <a:t>Lack of industry/parents articles for each version/vol.of Ezine magazine</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PO7</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1.99</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chemeClr val="dk1"/>
                          </a:solidFill>
                          <a:latin typeface="Calibri"/>
                          <a:ea typeface="Calibri"/>
                          <a:cs typeface="Calibri"/>
                          <a:sym typeface="Calibri"/>
                        </a:rPr>
                        <a:t>1.50</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-0.49</a:t>
                      </a:r>
                      <a:endParaRPr/>
                    </a:p>
                  </a:txBody>
                  <a:tcPr marT="45725" marB="45725" marR="91450" marL="91450" anchor="ctr"/>
                </a:tc>
                <a:tc>
                  <a:txBody>
                    <a:bodyPr/>
                    <a:lstStyle/>
                    <a:p>
                      <a:pPr indent="0" lvl="0" marL="0" marR="0" rtl="0" algn="l">
                        <a:spcBef>
                          <a:spcPts val="0"/>
                        </a:spcBef>
                        <a:spcAft>
                          <a:spcPts val="0"/>
                        </a:spcAft>
                        <a:buNone/>
                      </a:pPr>
                      <a:r>
                        <a:rPr lang="en-US" sz="1000"/>
                        <a:t>Need more awareness on EVS projects, e-waste management etc.</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PO8</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1.86</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chemeClr val="dk1"/>
                          </a:solidFill>
                          <a:latin typeface="Calibri"/>
                          <a:ea typeface="Calibri"/>
                          <a:cs typeface="Calibri"/>
                          <a:sym typeface="Calibri"/>
                        </a:rPr>
                        <a:t>1.25</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-0.61</a:t>
                      </a:r>
                      <a:endParaRPr/>
                    </a:p>
                  </a:txBody>
                  <a:tcPr marT="45725" marB="45725" marR="91450" marL="91450" anchor="ctr"/>
                </a:tc>
                <a:tc>
                  <a:txBody>
                    <a:bodyPr/>
                    <a:lstStyle/>
                    <a:p>
                      <a:pPr indent="0" lvl="0" marL="0" marR="0" rtl="0" algn="l">
                        <a:spcBef>
                          <a:spcPts val="0"/>
                        </a:spcBef>
                        <a:spcAft>
                          <a:spcPts val="0"/>
                        </a:spcAft>
                        <a:buNone/>
                      </a:pPr>
                      <a:r>
                        <a:rPr lang="en-US" sz="1000"/>
                        <a:t>Lack of improvement is required for Plagiarism of reports of all UG projects</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PO9</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1.85</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2.25</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+0.4</a:t>
                      </a:r>
                      <a:endParaRPr/>
                    </a:p>
                  </a:txBody>
                  <a:tcPr marT="45725" marB="45725" marR="91450" marL="91450" anchor="ctr"/>
                </a:tc>
                <a:tc>
                  <a:txBody>
                    <a:bodyPr/>
                    <a:lstStyle/>
                    <a:p>
                      <a:pPr indent="0" lvl="0" marL="0" marR="0" rtl="0" algn="l">
                        <a:spcBef>
                          <a:spcPts val="0"/>
                        </a:spcBef>
                        <a:spcAft>
                          <a:spcPts val="0"/>
                        </a:spcAft>
                        <a:buNone/>
                      </a:pPr>
                      <a:r>
                        <a:rPr lang="en-US" sz="1000"/>
                        <a:t>Improved participation of students for carrying out internship as per AICTE internship policy</a:t>
                      </a:r>
                      <a:endParaRPr/>
                    </a:p>
                  </a:txBody>
                  <a:tcPr marT="45725" marB="45725" marR="91450" marL="91450" anchor="ctr"/>
                </a:tc>
              </a:tr>
              <a:tr h="3838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PO10</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1.84</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2.40</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+0.56</a:t>
                      </a:r>
                      <a:endParaRPr/>
                    </a:p>
                  </a:txBody>
                  <a:tcPr marT="45725" marB="45725" marR="91450" marL="91450" anchor="ctr"/>
                </a:tc>
                <a:tc>
                  <a:txBody>
                    <a:bodyPr/>
                    <a:lstStyle/>
                    <a:p>
                      <a:pPr indent="0" lvl="0" marL="0" marR="0" rtl="0" algn="l">
                        <a:spcBef>
                          <a:spcPts val="0"/>
                        </a:spcBef>
                        <a:spcAft>
                          <a:spcPts val="0"/>
                        </a:spcAft>
                        <a:buNone/>
                      </a:pPr>
                      <a:r>
                        <a:rPr lang="en-US" sz="1000"/>
                        <a:t>Improvement /more understanding on technological tools during local &amp; outstation industrial visits</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PO11</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2.04</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2.47</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+0.43</a:t>
                      </a:r>
                      <a:endParaRPr/>
                    </a:p>
                  </a:txBody>
                  <a:tcPr marT="45725" marB="45725" marR="91450" marL="91450" anchor="ctr"/>
                </a:tc>
                <a:tc>
                  <a:txBody>
                    <a:bodyPr/>
                    <a:lstStyle/>
                    <a:p>
                      <a:pPr indent="0" lvl="0" marL="0" marR="0" rtl="0" algn="l">
                        <a:spcBef>
                          <a:spcPts val="0"/>
                        </a:spcBef>
                        <a:spcAft>
                          <a:spcPts val="0"/>
                        </a:spcAft>
                        <a:buNone/>
                      </a:pPr>
                      <a:r>
                        <a:rPr lang="en-US" sz="1000"/>
                        <a:t>Successful completion of BE projects among students in all domains</a:t>
                      </a:r>
                      <a:endParaRPr/>
                    </a:p>
                  </a:txBody>
                  <a:tcPr marT="45725" marB="45725" marR="91450" marL="91450" anchor="ctr"/>
                </a:tc>
              </a:tr>
              <a:tr h="3838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PO12</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2.17</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2.53</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+0.36</a:t>
                      </a:r>
                      <a:endParaRPr/>
                    </a:p>
                  </a:txBody>
                  <a:tcPr marT="45725" marB="45725" marR="91450" marL="91450" anchor="ctr"/>
                </a:tc>
                <a:tc>
                  <a:txBody>
                    <a:bodyPr/>
                    <a:lstStyle/>
                    <a:p>
                      <a:pPr indent="0" lvl="0" marL="0" marR="0" rtl="0" algn="l">
                        <a:spcBef>
                          <a:spcPts val="0"/>
                        </a:spcBef>
                        <a:spcAft>
                          <a:spcPts val="0"/>
                        </a:spcAft>
                        <a:buNone/>
                      </a:pPr>
                      <a:r>
                        <a:rPr lang="en-US" sz="1000"/>
                        <a:t>Grants received from various agencies received are more and completion of projects has improved</a:t>
                      </a:r>
                      <a:endParaRPr/>
                    </a:p>
                  </a:txBody>
                  <a:tcPr marT="45725" marB="45725" marR="91450" marL="91450" anchor="ctr"/>
                </a:tc>
              </a:tr>
              <a:tr h="319675">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PSO1</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2.18</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2.48</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+0.3</a:t>
                      </a:r>
                      <a:endParaRPr/>
                    </a:p>
                  </a:txBody>
                  <a:tcPr marT="45725" marB="45725" marR="91450" marL="91450" anchor="ctr"/>
                </a:tc>
                <a:tc>
                  <a:txBody>
                    <a:bodyPr/>
                    <a:lstStyle/>
                    <a:p>
                      <a:pPr indent="0" lvl="0" marL="0" marR="0" rtl="0" algn="l">
                        <a:spcBef>
                          <a:spcPts val="0"/>
                        </a:spcBef>
                        <a:spcAft>
                          <a:spcPts val="0"/>
                        </a:spcAft>
                        <a:buNone/>
                      </a:pPr>
                      <a:r>
                        <a:rPr lang="en-US" sz="1000"/>
                        <a:t>Students through projects have achieved more IT scalable solutions</a:t>
                      </a:r>
                      <a:endParaRPr/>
                    </a:p>
                  </a:txBody>
                  <a:tcPr marT="45725" marB="45725" marR="91450" marL="91450" anchor="ctr"/>
                </a:tc>
              </a:tr>
              <a:tr h="531500">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PSO2</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1.9</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chemeClr val="dk1"/>
                          </a:solidFill>
                          <a:latin typeface="Calibri"/>
                          <a:ea typeface="Calibri"/>
                          <a:cs typeface="Calibri"/>
                          <a:sym typeface="Calibri"/>
                        </a:rPr>
                        <a:t>1.42</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-0.48</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000"/>
                        <a:buFont typeface="Calibri"/>
                        <a:buNone/>
                      </a:pPr>
                      <a:r>
                        <a:rPr b="0" lang="en-US" sz="1000"/>
                        <a:t>Lack of</a:t>
                      </a:r>
                      <a:r>
                        <a:rPr b="1" lang="en-US" sz="1000"/>
                        <a:t> </a:t>
                      </a:r>
                      <a:r>
                        <a:rPr b="0" lang="en-US" sz="1000"/>
                        <a:t>IoT projects enable to combine IoT, Cloud and analytics to provide integrated solution to real time problem</a:t>
                      </a:r>
                      <a:endParaRPr sz="1000"/>
                    </a:p>
                    <a:p>
                      <a:pPr indent="0" lvl="0" marL="0" marR="0" rtl="0" algn="l">
                        <a:spcBef>
                          <a:spcPts val="0"/>
                        </a:spcBef>
                        <a:spcAft>
                          <a:spcPts val="0"/>
                        </a:spcAft>
                        <a:buNone/>
                      </a:pPr>
                      <a:r>
                        <a:t/>
                      </a:r>
                      <a:endParaRPr sz="1000"/>
                    </a:p>
                  </a:txBody>
                  <a:tcPr marT="45725" marB="45725" marR="91450" marL="91450" anchor="ctr"/>
                </a:tc>
              </a:tr>
              <a:tr h="531500">
                <a:tc>
                  <a:txBody>
                    <a:bodyPr/>
                    <a:lstStyle/>
                    <a:p>
                      <a:pPr indent="0" lvl="0" marL="0" marR="0" rtl="0" algn="ctr">
                        <a:spcBef>
                          <a:spcPts val="0"/>
                        </a:spcBef>
                        <a:spcAft>
                          <a:spcPts val="0"/>
                        </a:spcAft>
                        <a:buNone/>
                      </a:pPr>
                      <a:r>
                        <a:rPr b="1" i="0" lang="en-US" sz="1050" u="none" strike="noStrike">
                          <a:solidFill>
                            <a:srgbClr val="0C0C0C"/>
                          </a:solidFill>
                          <a:latin typeface="Calibri"/>
                          <a:ea typeface="Calibri"/>
                          <a:cs typeface="Calibri"/>
                          <a:sym typeface="Calibri"/>
                        </a:rPr>
                        <a:t>PSO3</a:t>
                      </a:r>
                      <a:endParaRPr/>
                    </a:p>
                  </a:txBody>
                  <a:tcPr marT="7625" marB="0" marR="7625" marL="7625" anchor="ctr"/>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1.88</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2.11</a:t>
                      </a:r>
                      <a:endParaRPr/>
                    </a:p>
                  </a:txBody>
                  <a:tcPr marT="7625" marB="0" marR="7625" marL="7625" anchor="b"/>
                </a:tc>
                <a:tc>
                  <a:txBody>
                    <a:bodyPr/>
                    <a:lstStyle/>
                    <a:p>
                      <a:pPr indent="0" lvl="0" marL="0" marR="0" rtl="0" algn="ctr">
                        <a:spcBef>
                          <a:spcPts val="0"/>
                        </a:spcBef>
                        <a:spcAft>
                          <a:spcPts val="0"/>
                        </a:spcAft>
                        <a:buNone/>
                      </a:pPr>
                      <a:r>
                        <a:rPr b="1" i="0" lang="en-US" sz="1200" u="none" strike="noStrike">
                          <a:solidFill>
                            <a:srgbClr val="000000"/>
                          </a:solidFill>
                          <a:latin typeface="Calibri"/>
                          <a:ea typeface="Calibri"/>
                          <a:cs typeface="Calibri"/>
                          <a:sym typeface="Calibri"/>
                        </a:rPr>
                        <a:t>+0.53</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000"/>
                        <a:buFont typeface="Calibri"/>
                        <a:buNone/>
                      </a:pPr>
                      <a:r>
                        <a:rPr b="0" lang="en-US" sz="1000"/>
                        <a:t>Improvement in understanding of Web programming subject which helps students in moulding any problem into internet/web based solution</a:t>
                      </a:r>
                      <a:endParaRPr b="0" sz="1000"/>
                    </a:p>
                    <a:p>
                      <a:pPr indent="0" lvl="0" marL="0" marR="0" rtl="0" algn="ctr">
                        <a:spcBef>
                          <a:spcPts val="0"/>
                        </a:spcBef>
                        <a:spcAft>
                          <a:spcPts val="0"/>
                        </a:spcAft>
                        <a:buNone/>
                      </a:pPr>
                      <a:r>
                        <a:t/>
                      </a:r>
                      <a:endParaRPr sz="1000"/>
                    </a:p>
                  </a:txBody>
                  <a:tcPr marT="45725" marB="45725" marR="91450" marL="91450" anchor="ctr"/>
                </a:tc>
              </a:tr>
            </a:tbl>
          </a:graphicData>
        </a:graphic>
      </p:graphicFrame>
      <p:sp>
        <p:nvSpPr>
          <p:cNvPr id="1577" name="Google Shape;1577;p64"/>
          <p:cNvSpPr txBox="1"/>
          <p:nvPr/>
        </p:nvSpPr>
        <p:spPr>
          <a:xfrm>
            <a:off x="1373236" y="136526"/>
            <a:ext cx="9445528" cy="5588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rgbClr val="002060"/>
              </a:buClr>
              <a:buSzPct val="100000"/>
              <a:buFont typeface="Calibri"/>
              <a:buNone/>
            </a:pPr>
            <a:r>
              <a:rPr b="1" lang="en-US" sz="3200">
                <a:solidFill>
                  <a:srgbClr val="002060"/>
                </a:solidFill>
                <a:latin typeface="Calibri"/>
                <a:ea typeface="Calibri"/>
                <a:cs typeface="Calibri"/>
                <a:sym typeface="Calibri"/>
              </a:rPr>
              <a:t>Comparison of POs for last two batches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65"/>
          <p:cNvSpPr txBox="1"/>
          <p:nvPr>
            <p:ph type="title"/>
          </p:nvPr>
        </p:nvSpPr>
        <p:spPr>
          <a:xfrm>
            <a:off x="2298700" y="293687"/>
            <a:ext cx="8439150" cy="81597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dk1"/>
                </a:solidFill>
                <a:latin typeface="Calibri"/>
                <a:ea typeface="Calibri"/>
                <a:cs typeface="Calibri"/>
                <a:sym typeface="Calibri"/>
              </a:rPr>
              <a:t>Action for POs/PSOs Improvement</a:t>
            </a:r>
            <a:endParaRPr/>
          </a:p>
        </p:txBody>
      </p:sp>
      <p:sp>
        <p:nvSpPr>
          <p:cNvPr id="1583" name="Google Shape;1583;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84" name="Google Shape;1584;p65"/>
          <p:cNvSpPr/>
          <p:nvPr/>
        </p:nvSpPr>
        <p:spPr>
          <a:xfrm>
            <a:off x="2470150" y="1120245"/>
            <a:ext cx="8439150" cy="541866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254000" lvl="1" marL="114300" marR="0" rtl="0" algn="l">
              <a:lnSpc>
                <a:spcPct val="75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PO 6</a:t>
            </a:r>
            <a:endParaRPr/>
          </a:p>
          <a:p>
            <a:pPr indent="-114300" lvl="2" marL="228600" marR="0" rtl="0" algn="l">
              <a:lnSpc>
                <a:spcPct val="75000"/>
              </a:lnSpc>
              <a:spcBef>
                <a:spcPts val="4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Ezine</a:t>
            </a:r>
            <a:endParaRPr/>
          </a:p>
          <a:p>
            <a:pPr indent="-114300" lvl="2" marL="2286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Social internship with credits</a:t>
            </a:r>
            <a:endParaRPr/>
          </a:p>
          <a:p>
            <a:pPr indent="-114300" lvl="2" marL="2286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Inclusion of Indian constitution in curriculum  </a:t>
            </a:r>
            <a:endParaRPr/>
          </a:p>
          <a:p>
            <a:pPr indent="-25400" lvl="2" marL="228600" marR="0" rtl="0" algn="l">
              <a:lnSpc>
                <a:spcPct val="75000"/>
              </a:lnSpc>
              <a:spcBef>
                <a:spcPts val="16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54000" lvl="1" marL="114300" marR="0" rtl="0" algn="l">
              <a:lnSpc>
                <a:spcPct val="75000"/>
              </a:lnSpc>
              <a:spcBef>
                <a:spcPts val="14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PO 7</a:t>
            </a:r>
            <a:endParaRPr/>
          </a:p>
          <a:p>
            <a:pPr indent="-114300" lvl="2" marL="228600" marR="0" rtl="0" algn="l">
              <a:lnSpc>
                <a:spcPct val="75000"/>
              </a:lnSpc>
              <a:spcBef>
                <a:spcPts val="40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Inclusion of EVS in curriculum with case study measurements </a:t>
            </a:r>
            <a:endParaRPr/>
          </a:p>
          <a:p>
            <a:pPr indent="-25400" lvl="2" marL="228600" marR="0" rtl="0" algn="l">
              <a:lnSpc>
                <a:spcPct val="75000"/>
              </a:lnSpc>
              <a:spcBef>
                <a:spcPts val="14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228600" lvl="1" marL="114300" marR="0" rtl="0" algn="l">
              <a:lnSpc>
                <a:spcPct val="75000"/>
              </a:lnSpc>
              <a:spcBef>
                <a:spcPts val="14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PSO2</a:t>
            </a:r>
            <a:endParaRPr/>
          </a:p>
          <a:p>
            <a:pPr indent="-114300" lvl="2" marL="228600" marR="0" rtl="0" algn="l">
              <a:lnSpc>
                <a:spcPct val="75000"/>
              </a:lnSpc>
              <a:spcBef>
                <a:spcPts val="36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Environment sustainability projects based on IoT viz. e-waste management</a:t>
            </a:r>
            <a:endParaRPr/>
          </a:p>
          <a:p>
            <a:pPr indent="-114300" lvl="2" marL="228600" marR="0" rtl="0" algn="l">
              <a:lnSpc>
                <a:spcPct val="75000"/>
              </a:lnSpc>
              <a:spcBef>
                <a:spcPts val="14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Use of more cloud services for project implementation   </a:t>
            </a:r>
            <a:endParaRPr/>
          </a:p>
          <a:p>
            <a:pPr indent="-254000" lvl="1" marL="114300" marR="0" rtl="0" algn="l">
              <a:lnSpc>
                <a:spcPct val="75000"/>
              </a:lnSpc>
              <a:spcBef>
                <a:spcPts val="14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PO 8</a:t>
            </a:r>
            <a:endParaRPr/>
          </a:p>
          <a:p>
            <a:pPr indent="-114300" lvl="2" marL="228600" marR="0" rtl="0" algn="l">
              <a:lnSpc>
                <a:spcPct val="75000"/>
              </a:lnSpc>
              <a:spcBef>
                <a:spcPts val="40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Plagiarism quality check </a:t>
            </a:r>
            <a:endParaRPr/>
          </a:p>
          <a:p>
            <a:pPr indent="-114300" lvl="2" marL="228600" marR="0" rtl="0" algn="l">
              <a:lnSpc>
                <a:spcPct val="75000"/>
              </a:lnSpc>
              <a:spcBef>
                <a:spcPts val="14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Inclusion of Value education and Professional ethics &amp; CSR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66"/>
          <p:cNvSpPr txBox="1"/>
          <p:nvPr>
            <p:ph idx="4294967295" type="title"/>
          </p:nvPr>
        </p:nvSpPr>
        <p:spPr>
          <a:xfrm>
            <a:off x="1809749" y="379412"/>
            <a:ext cx="8391525" cy="60325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1616"/>
              </a:buClr>
              <a:buSzPct val="100000"/>
              <a:buFont typeface="Calibri"/>
              <a:buNone/>
            </a:pPr>
            <a:r>
              <a:rPr b="1" lang="en-US" cap="none">
                <a:solidFill>
                  <a:srgbClr val="171616"/>
                </a:solidFill>
                <a:latin typeface="Calibri"/>
                <a:ea typeface="Calibri"/>
                <a:cs typeface="Calibri"/>
                <a:sym typeface="Calibri"/>
              </a:rPr>
              <a:t>CO Assessment Processes</a:t>
            </a:r>
            <a:endParaRPr/>
          </a:p>
        </p:txBody>
      </p:sp>
      <p:sp>
        <p:nvSpPr>
          <p:cNvPr id="1590" name="Google Shape;1590;p66"/>
          <p:cNvSpPr/>
          <p:nvPr/>
        </p:nvSpPr>
        <p:spPr>
          <a:xfrm>
            <a:off x="561975" y="1460500"/>
            <a:ext cx="11630025" cy="47164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Course Outcome Assessment</a:t>
            </a:r>
            <a:endParaRPr/>
          </a:p>
          <a:p>
            <a:pPr indent="-114300" lvl="2" marL="228600" marR="0" rtl="0" algn="l">
              <a:lnSpc>
                <a:spcPct val="75000"/>
              </a:lnSpc>
              <a:spcBef>
                <a:spcPts val="18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Direct Assessment</a:t>
            </a:r>
            <a:endParaRPr/>
          </a:p>
          <a:p>
            <a:pPr indent="-114300" lvl="3" marL="342900" marR="0" rtl="0" algn="l">
              <a:lnSpc>
                <a:spcPct val="75000"/>
              </a:lnSpc>
              <a:spcBef>
                <a:spcPts val="18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Formative Assessment</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3" marL="3429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Practical Assessment</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3" marL="3429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Internal Assessment Test</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3" marL="3429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End Semester Examination</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3" marL="3429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BE Project</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2" marL="2286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Indirect Assessment</a:t>
            </a:r>
            <a:endParaRPr/>
          </a:p>
          <a:p>
            <a:pPr indent="-114300" lvl="3" marL="342900" marR="0" rtl="0" algn="l">
              <a:lnSpc>
                <a:spcPct val="75000"/>
              </a:lnSpc>
              <a:spcBef>
                <a:spcPts val="18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Course Survey</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114300" lvl="3" marL="342900" marR="0" rtl="0" algn="l">
              <a:lnSpc>
                <a:spcPct val="75000"/>
              </a:lnSpc>
              <a:spcBef>
                <a:spcPts val="200"/>
              </a:spcBef>
              <a:spcAft>
                <a:spcPts val="0"/>
              </a:spcAft>
              <a:buClr>
                <a:srgbClr val="171616"/>
              </a:buClr>
              <a:buSzPts val="1800"/>
              <a:buFont typeface="Calibri"/>
              <a:buChar char="•"/>
            </a:pPr>
            <a:r>
              <a:rPr b="0" i="0" lang="en-US" sz="1800" u="none" cap="none" strike="noStrike">
                <a:solidFill>
                  <a:srgbClr val="171616"/>
                </a:solidFill>
                <a:latin typeface="Calibri"/>
                <a:ea typeface="Calibri"/>
                <a:cs typeface="Calibri"/>
                <a:sym typeface="Calibri"/>
              </a:rPr>
              <a:t>Informal Formative Assessment</a:t>
            </a:r>
            <a:endParaRPr/>
          </a:p>
          <a:p>
            <a:pPr indent="0" lvl="3" marL="342900" marR="0" rtl="0" algn="l">
              <a:lnSpc>
                <a:spcPct val="75000"/>
              </a:lnSpc>
              <a:spcBef>
                <a:spcPts val="18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a:p>
            <a:pPr indent="0" lvl="2" marL="228600" marR="0" rtl="0" algn="l">
              <a:lnSpc>
                <a:spcPct val="75000"/>
              </a:lnSpc>
              <a:spcBef>
                <a:spcPts val="200"/>
              </a:spcBef>
              <a:spcAft>
                <a:spcPts val="0"/>
              </a:spcAft>
              <a:buClr>
                <a:schemeClr val="dk1"/>
              </a:buClr>
              <a:buSzPts val="2000"/>
              <a:buFont typeface="Calibri"/>
              <a:buNone/>
            </a:pPr>
            <a:r>
              <a:t/>
            </a:r>
            <a:endParaRPr b="0" i="0" sz="2000" u="none" cap="none" strike="noStrike">
              <a:solidFill>
                <a:srgbClr val="171616"/>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67"/>
          <p:cNvSpPr txBox="1"/>
          <p:nvPr>
            <p:ph idx="4294967295" type="title"/>
          </p:nvPr>
        </p:nvSpPr>
        <p:spPr>
          <a:xfrm>
            <a:off x="1762125" y="352425"/>
            <a:ext cx="9058275" cy="7620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1616"/>
              </a:buClr>
              <a:buSzPts val="3200"/>
              <a:buFont typeface="Calibri"/>
              <a:buNone/>
            </a:pPr>
            <a:r>
              <a:rPr b="1" lang="en-US" sz="3200" cap="none">
                <a:solidFill>
                  <a:srgbClr val="171616"/>
                </a:solidFill>
                <a:latin typeface="Calibri"/>
                <a:ea typeface="Calibri"/>
                <a:cs typeface="Calibri"/>
                <a:sym typeface="Calibri"/>
              </a:rPr>
              <a:t>Mechanism For Listing Of Course Outcomes</a:t>
            </a:r>
            <a:endParaRPr sz="3200" cap="none">
              <a:solidFill>
                <a:srgbClr val="171616"/>
              </a:solidFill>
            </a:endParaRPr>
          </a:p>
        </p:txBody>
      </p:sp>
      <p:sp>
        <p:nvSpPr>
          <p:cNvPr id="1596" name="Google Shape;1596;p67"/>
          <p:cNvSpPr txBox="1"/>
          <p:nvPr>
            <p:ph idx="4294967295" type="body"/>
          </p:nvPr>
        </p:nvSpPr>
        <p:spPr>
          <a:xfrm>
            <a:off x="285751" y="1409700"/>
            <a:ext cx="11906250" cy="58674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222A35"/>
              </a:buClr>
              <a:buSzPts val="1800"/>
              <a:buChar char="•"/>
            </a:pPr>
            <a:r>
              <a:rPr lang="en-US" sz="1800">
                <a:solidFill>
                  <a:srgbClr val="222A35"/>
                </a:solidFill>
                <a:latin typeface="Calibri"/>
                <a:ea typeface="Calibri"/>
                <a:cs typeface="Calibri"/>
                <a:sym typeface="Calibri"/>
              </a:rPr>
              <a:t>Course Outcomes are the statements that help the learners to identify what he/she will be able to do at the end of the course .</a:t>
            </a:r>
            <a:endParaRPr/>
          </a:p>
          <a:p>
            <a:pPr indent="-228600" lvl="0" marL="228600" rtl="0" algn="just">
              <a:lnSpc>
                <a:spcPct val="90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Course Outcomes are specific and measurable statements that define the knowledge, skills, and attitudes that learners will demonstrate by the completion of a course.</a:t>
            </a:r>
            <a:endParaRPr/>
          </a:p>
          <a:p>
            <a:pPr indent="-228600" lvl="0" marL="228600" rtl="0" algn="just">
              <a:lnSpc>
                <a:spcPct val="90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Course Outcomes are defined by the course instructor.</a:t>
            </a:r>
            <a:endParaRPr/>
          </a:p>
          <a:p>
            <a:pPr indent="-228600" lvl="0" marL="228600" rtl="0" algn="just">
              <a:lnSpc>
                <a:spcPct val="107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All COs must be relevant to the particular course.</a:t>
            </a:r>
            <a:endParaRPr sz="1800">
              <a:solidFill>
                <a:srgbClr val="222A35"/>
              </a:solidFill>
              <a:latin typeface="Calibri"/>
              <a:ea typeface="Calibri"/>
              <a:cs typeface="Calibri"/>
              <a:sym typeface="Calibri"/>
            </a:endParaRPr>
          </a:p>
          <a:p>
            <a:pPr indent="-228600" lvl="0" marL="228600" rtl="0" algn="just">
              <a:lnSpc>
                <a:spcPct val="107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All COs should be written by considering entire syllabus, Teaching Learning Process and assessment tools</a:t>
            </a:r>
            <a:endParaRPr sz="1800">
              <a:solidFill>
                <a:srgbClr val="222A35"/>
              </a:solidFill>
              <a:latin typeface="Calibri"/>
              <a:ea typeface="Calibri"/>
              <a:cs typeface="Calibri"/>
              <a:sym typeface="Calibri"/>
            </a:endParaRPr>
          </a:p>
          <a:p>
            <a:pPr indent="-228600" lvl="0" marL="228600" rtl="0" algn="just">
              <a:lnSpc>
                <a:spcPct val="107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Generally single CO may map to 1 or 2 POs but multiple POs can also be mapped by alternate assessment tools</a:t>
            </a:r>
            <a:endParaRPr sz="1800">
              <a:solidFill>
                <a:srgbClr val="222A35"/>
              </a:solidFill>
              <a:latin typeface="Calibri"/>
              <a:ea typeface="Calibri"/>
              <a:cs typeface="Calibri"/>
              <a:sym typeface="Calibri"/>
            </a:endParaRPr>
          </a:p>
          <a:p>
            <a:pPr indent="-228600" lvl="0" marL="228600" rtl="0" algn="just">
              <a:lnSpc>
                <a:spcPct val="107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COs which are written based on Blooms level 1 or 2 may not map to any PO directly however it can be done in an indirect manner by using appropriate tools.</a:t>
            </a:r>
            <a:endParaRPr sz="1800">
              <a:solidFill>
                <a:srgbClr val="222A35"/>
              </a:solidFill>
              <a:latin typeface="Calibri"/>
              <a:ea typeface="Calibri"/>
              <a:cs typeface="Calibri"/>
              <a:sym typeface="Calibri"/>
            </a:endParaRPr>
          </a:p>
          <a:p>
            <a:pPr indent="-228600" lvl="0" marL="228600" rtl="0" algn="just">
              <a:lnSpc>
                <a:spcPct val="107000"/>
              </a:lnSpc>
              <a:spcBef>
                <a:spcPts val="1000"/>
              </a:spcBef>
              <a:spcAft>
                <a:spcPts val="0"/>
              </a:spcAft>
              <a:buClr>
                <a:srgbClr val="222A35"/>
              </a:buClr>
              <a:buSzPts val="1800"/>
              <a:buChar char="•"/>
            </a:pPr>
            <a:r>
              <a:rPr lang="en-US" sz="1800">
                <a:solidFill>
                  <a:srgbClr val="222A35"/>
                </a:solidFill>
                <a:latin typeface="Calibri"/>
                <a:ea typeface="Calibri"/>
                <a:cs typeface="Calibri"/>
                <a:sym typeface="Calibri"/>
              </a:rPr>
              <a:t>Correlation level (CO-PO/PSO) mapping </a:t>
            </a:r>
            <a:endParaRPr sz="1800">
              <a:solidFill>
                <a:srgbClr val="222A35"/>
              </a:solidFill>
              <a:latin typeface="Calibri"/>
              <a:ea typeface="Calibri"/>
              <a:cs typeface="Calibri"/>
              <a:sym typeface="Calibri"/>
            </a:endParaRPr>
          </a:p>
          <a:p>
            <a:pPr indent="-228600" lvl="1" marL="685800" rtl="0" algn="just">
              <a:lnSpc>
                <a:spcPct val="107000"/>
              </a:lnSpc>
              <a:spcBef>
                <a:spcPts val="500"/>
              </a:spcBef>
              <a:spcAft>
                <a:spcPts val="0"/>
              </a:spcAft>
              <a:buClr>
                <a:srgbClr val="222A35"/>
              </a:buClr>
              <a:buSzPts val="1800"/>
              <a:buChar char="•"/>
            </a:pPr>
            <a:r>
              <a:rPr lang="en-US" sz="1800">
                <a:solidFill>
                  <a:srgbClr val="222A35"/>
                </a:solidFill>
                <a:latin typeface="Calibri"/>
                <a:ea typeface="Calibri"/>
                <a:cs typeface="Calibri"/>
                <a:sym typeface="Calibri"/>
              </a:rPr>
              <a:t>Slightly (Low): 1</a:t>
            </a:r>
            <a:endParaRPr sz="1800">
              <a:solidFill>
                <a:srgbClr val="222A35"/>
              </a:solidFill>
              <a:latin typeface="Calibri"/>
              <a:ea typeface="Calibri"/>
              <a:cs typeface="Calibri"/>
              <a:sym typeface="Calibri"/>
            </a:endParaRPr>
          </a:p>
          <a:p>
            <a:pPr indent="-228600" lvl="1" marL="685800" rtl="0" algn="just">
              <a:lnSpc>
                <a:spcPct val="107000"/>
              </a:lnSpc>
              <a:spcBef>
                <a:spcPts val="500"/>
              </a:spcBef>
              <a:spcAft>
                <a:spcPts val="0"/>
              </a:spcAft>
              <a:buClr>
                <a:srgbClr val="222A35"/>
              </a:buClr>
              <a:buSzPts val="1800"/>
              <a:buChar char="•"/>
            </a:pPr>
            <a:r>
              <a:rPr lang="en-US" sz="1800">
                <a:solidFill>
                  <a:srgbClr val="222A35"/>
                </a:solidFill>
                <a:latin typeface="Calibri"/>
                <a:ea typeface="Calibri"/>
                <a:cs typeface="Calibri"/>
                <a:sym typeface="Calibri"/>
              </a:rPr>
              <a:t>Moderate (Medium) :2</a:t>
            </a:r>
            <a:endParaRPr sz="1800">
              <a:solidFill>
                <a:srgbClr val="222A35"/>
              </a:solidFill>
              <a:latin typeface="Calibri"/>
              <a:ea typeface="Calibri"/>
              <a:cs typeface="Calibri"/>
              <a:sym typeface="Calibri"/>
            </a:endParaRPr>
          </a:p>
          <a:p>
            <a:pPr indent="-228600" lvl="1" marL="685800" rtl="0" algn="just">
              <a:lnSpc>
                <a:spcPct val="107000"/>
              </a:lnSpc>
              <a:spcBef>
                <a:spcPts val="500"/>
              </a:spcBef>
              <a:spcAft>
                <a:spcPts val="0"/>
              </a:spcAft>
              <a:buClr>
                <a:srgbClr val="222A35"/>
              </a:buClr>
              <a:buSzPts val="1800"/>
              <a:buChar char="•"/>
            </a:pPr>
            <a:r>
              <a:rPr lang="en-US" sz="1800">
                <a:solidFill>
                  <a:srgbClr val="222A35"/>
                </a:solidFill>
                <a:latin typeface="Calibri"/>
                <a:ea typeface="Calibri"/>
                <a:cs typeface="Calibri"/>
                <a:sym typeface="Calibri"/>
              </a:rPr>
              <a:t>Substantial (High) : 3</a:t>
            </a:r>
            <a:endParaRPr sz="1800">
              <a:solidFill>
                <a:srgbClr val="222A35"/>
              </a:solidFill>
              <a:latin typeface="Calibri"/>
              <a:ea typeface="Calibri"/>
              <a:cs typeface="Calibri"/>
              <a:sym typeface="Calibri"/>
            </a:endParaRPr>
          </a:p>
          <a:p>
            <a:pPr indent="-25400" lvl="0" marL="228600" rtl="0" algn="l">
              <a:lnSpc>
                <a:spcPct val="90000"/>
              </a:lnSpc>
              <a:spcBef>
                <a:spcPts val="1800"/>
              </a:spcBef>
              <a:spcAft>
                <a:spcPts val="0"/>
              </a:spcAft>
              <a:buClr>
                <a:schemeClr val="dk1"/>
              </a:buClr>
              <a:buSzPts val="3200"/>
              <a:buNone/>
            </a:pPr>
            <a:r>
              <a:t/>
            </a:r>
            <a:endParaRPr sz="3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02" name="Google Shape;1602;p68"/>
          <p:cNvSpPr txBox="1"/>
          <p:nvPr>
            <p:ph idx="4294967295" type="title"/>
          </p:nvPr>
        </p:nvSpPr>
        <p:spPr>
          <a:xfrm>
            <a:off x="1838325" y="408780"/>
            <a:ext cx="8286750" cy="646113"/>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1616"/>
              </a:buClr>
              <a:buSzPts val="3600"/>
              <a:buFont typeface="Calibri"/>
              <a:buNone/>
            </a:pPr>
            <a:r>
              <a:rPr lang="en-US" sz="3600" cap="none">
                <a:solidFill>
                  <a:srgbClr val="171616"/>
                </a:solidFill>
                <a:latin typeface="Calibri"/>
                <a:ea typeface="Calibri"/>
                <a:cs typeface="Calibri"/>
                <a:sym typeface="Calibri"/>
              </a:rPr>
              <a:t>Course Outcomes (Internet Programming)</a:t>
            </a:r>
            <a:endParaRPr/>
          </a:p>
        </p:txBody>
      </p:sp>
      <p:sp>
        <p:nvSpPr>
          <p:cNvPr id="1603" name="Google Shape;1603;p68"/>
          <p:cNvSpPr txBox="1"/>
          <p:nvPr>
            <p:ph idx="4294967295" type="body"/>
          </p:nvPr>
        </p:nvSpPr>
        <p:spPr>
          <a:xfrm>
            <a:off x="733425" y="1752600"/>
            <a:ext cx="10972800"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C352.1 </a:t>
            </a:r>
            <a:r>
              <a:rPr lang="en-US" sz="2400">
                <a:solidFill>
                  <a:srgbClr val="000000"/>
                </a:solidFill>
                <a:latin typeface="Calibri"/>
                <a:ea typeface="Calibri"/>
                <a:cs typeface="Calibri"/>
                <a:sym typeface="Calibri"/>
              </a:rPr>
              <a:t>Implement interactive web page(s) using HTML, CSS and JavaScript.</a:t>
            </a:r>
            <a:endParaRPr sz="2400">
              <a:solidFill>
                <a:srgbClr val="000000"/>
              </a:solidFill>
              <a:latin typeface="Calibri"/>
              <a:ea typeface="Calibri"/>
              <a:cs typeface="Calibri"/>
              <a:sym typeface="Calibri"/>
            </a:endParaRPr>
          </a:p>
          <a:p>
            <a:pPr indent="-228600" lvl="0" marL="228600" rtl="0" algn="l">
              <a:lnSpc>
                <a:spcPct val="107000"/>
              </a:lnSpc>
              <a:spcBef>
                <a:spcPts val="180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C352.2 </a:t>
            </a:r>
            <a:r>
              <a:rPr lang="en-US" sz="2400">
                <a:solidFill>
                  <a:srgbClr val="000000"/>
                </a:solidFill>
                <a:latin typeface="Calibri"/>
                <a:ea typeface="Calibri"/>
                <a:cs typeface="Calibri"/>
                <a:sym typeface="Calibri"/>
              </a:rPr>
              <a:t>Design a responsive web site using HTML5 and CSS3.</a:t>
            </a:r>
            <a:endParaRPr sz="2400">
              <a:solidFill>
                <a:srgbClr val="000000"/>
              </a:solidFill>
              <a:latin typeface="Calibri"/>
              <a:ea typeface="Calibri"/>
              <a:cs typeface="Calibri"/>
              <a:sym typeface="Calibri"/>
            </a:endParaRPr>
          </a:p>
          <a:p>
            <a:pPr indent="-228600" lvl="0" marL="228600" rtl="0" algn="l">
              <a:lnSpc>
                <a:spcPct val="107000"/>
              </a:lnSpc>
              <a:spcBef>
                <a:spcPts val="180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C352.3 </a:t>
            </a:r>
            <a:r>
              <a:rPr lang="en-US" sz="2400">
                <a:solidFill>
                  <a:srgbClr val="000000"/>
                </a:solidFill>
                <a:latin typeface="Calibri"/>
                <a:ea typeface="Calibri"/>
                <a:cs typeface="Calibri"/>
                <a:sym typeface="Calibri"/>
              </a:rPr>
              <a:t>Design and develop web applications using json and JavaScript frameworks.</a:t>
            </a:r>
            <a:endParaRPr sz="2400">
              <a:solidFill>
                <a:srgbClr val="000000"/>
              </a:solidFill>
              <a:latin typeface="Calibri"/>
              <a:ea typeface="Calibri"/>
              <a:cs typeface="Calibri"/>
              <a:sym typeface="Calibri"/>
            </a:endParaRPr>
          </a:p>
          <a:p>
            <a:pPr indent="-228600" lvl="0" marL="228600" rtl="0" algn="l">
              <a:lnSpc>
                <a:spcPct val="107000"/>
              </a:lnSpc>
              <a:spcBef>
                <a:spcPts val="180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C352.4 </a:t>
            </a:r>
            <a:r>
              <a:rPr lang="en-US" sz="2400">
                <a:solidFill>
                  <a:srgbClr val="000000"/>
                </a:solidFill>
                <a:latin typeface="Calibri"/>
                <a:ea typeface="Calibri"/>
                <a:cs typeface="Calibri"/>
                <a:sym typeface="Calibri"/>
              </a:rPr>
              <a:t>Build Dynamic web site using server-side PHP Programming and Database connectivity.</a:t>
            </a:r>
            <a:endParaRPr sz="2400">
              <a:solidFill>
                <a:srgbClr val="000000"/>
              </a:solidFill>
              <a:latin typeface="Calibri"/>
              <a:ea typeface="Calibri"/>
              <a:cs typeface="Calibri"/>
              <a:sym typeface="Calibri"/>
            </a:endParaRPr>
          </a:p>
          <a:p>
            <a:pPr indent="-228600" lvl="0" marL="228600" rtl="0" algn="l">
              <a:lnSpc>
                <a:spcPct val="107000"/>
              </a:lnSpc>
              <a:spcBef>
                <a:spcPts val="180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C352.5 </a:t>
            </a:r>
            <a:r>
              <a:rPr lang="en-US" sz="2400">
                <a:solidFill>
                  <a:srgbClr val="000000"/>
                </a:solidFill>
                <a:latin typeface="Calibri"/>
                <a:ea typeface="Calibri"/>
                <a:cs typeface="Calibri"/>
                <a:sym typeface="Calibri"/>
              </a:rPr>
              <a:t>Describe and differentiate different Web Extensions and Web Services.</a:t>
            </a:r>
            <a:endParaRPr sz="2400">
              <a:solidFill>
                <a:srgbClr val="000000"/>
              </a:solidFill>
              <a:latin typeface="Calibri"/>
              <a:ea typeface="Calibri"/>
              <a:cs typeface="Calibri"/>
              <a:sym typeface="Calibri"/>
            </a:endParaRPr>
          </a:p>
          <a:p>
            <a:pPr indent="-228600" lvl="0" marL="228600" rtl="0" algn="l">
              <a:lnSpc>
                <a:spcPct val="107000"/>
              </a:lnSpc>
              <a:spcBef>
                <a:spcPts val="1800"/>
              </a:spcBef>
              <a:spcAft>
                <a:spcPts val="0"/>
              </a:spcAft>
              <a:buClr>
                <a:srgbClr val="161F28"/>
              </a:buClr>
              <a:buSzPts val="2400"/>
              <a:buChar char="•"/>
            </a:pPr>
            <a:r>
              <a:rPr b="1" i="0" lang="en-US" sz="2400" u="none" strike="noStrike">
                <a:solidFill>
                  <a:srgbClr val="161F28"/>
                </a:solidFill>
                <a:latin typeface="Calibri"/>
                <a:ea typeface="Calibri"/>
                <a:cs typeface="Calibri"/>
                <a:sym typeface="Calibri"/>
              </a:rPr>
              <a:t>C352.6 </a:t>
            </a:r>
            <a:r>
              <a:rPr lang="en-US" sz="2400">
                <a:solidFill>
                  <a:srgbClr val="000000"/>
                </a:solidFill>
                <a:latin typeface="Calibri"/>
                <a:ea typeface="Calibri"/>
                <a:cs typeface="Calibri"/>
                <a:sym typeface="Calibri"/>
              </a:rPr>
              <a:t>Demonstrate web application using Python web Framework-Django</a:t>
            </a:r>
            <a:endParaRPr sz="2400">
              <a:solidFill>
                <a:srgbClr val="000000"/>
              </a:solidFill>
              <a:latin typeface="Calibri"/>
              <a:ea typeface="Calibri"/>
              <a:cs typeface="Calibri"/>
              <a:sym typeface="Calibri"/>
            </a:endParaRPr>
          </a:p>
          <a:p>
            <a:pPr indent="-50800" lvl="0" marL="228600" rtl="0" algn="l">
              <a:lnSpc>
                <a:spcPct val="90000"/>
              </a:lnSpc>
              <a:spcBef>
                <a:spcPts val="1800"/>
              </a:spcBef>
              <a:spcAft>
                <a:spcPts val="0"/>
              </a:spcAft>
              <a:buClr>
                <a:schemeClr val="dk1"/>
              </a:buClr>
              <a:buSzPts val="28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69"/>
          <p:cNvSpPr txBox="1"/>
          <p:nvPr>
            <p:ph idx="4294967295" type="title"/>
          </p:nvPr>
        </p:nvSpPr>
        <p:spPr>
          <a:xfrm>
            <a:off x="1924050" y="275161"/>
            <a:ext cx="8915400" cy="708025"/>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1616"/>
              </a:buClr>
              <a:buSzPts val="4400"/>
              <a:buFont typeface="Calibri"/>
              <a:buNone/>
            </a:pPr>
            <a:r>
              <a:rPr b="1" lang="en-US" cap="none">
                <a:solidFill>
                  <a:srgbClr val="171616"/>
                </a:solidFill>
                <a:latin typeface="Calibri"/>
                <a:ea typeface="Calibri"/>
                <a:cs typeface="Calibri"/>
                <a:sym typeface="Calibri"/>
              </a:rPr>
              <a:t>CO-PO Matrix (</a:t>
            </a:r>
            <a:r>
              <a:rPr lang="en-US" sz="4000" cap="none">
                <a:solidFill>
                  <a:srgbClr val="171616"/>
                </a:solidFill>
                <a:latin typeface="Calibri"/>
                <a:ea typeface="Calibri"/>
                <a:cs typeface="Calibri"/>
                <a:sym typeface="Calibri"/>
              </a:rPr>
              <a:t>Internet </a:t>
            </a:r>
            <a:r>
              <a:rPr b="1" lang="en-US" cap="none">
                <a:solidFill>
                  <a:srgbClr val="171616"/>
                </a:solidFill>
                <a:latin typeface="Calibri"/>
                <a:ea typeface="Calibri"/>
                <a:cs typeface="Calibri"/>
                <a:sym typeface="Calibri"/>
              </a:rPr>
              <a:t> Programming)</a:t>
            </a:r>
            <a:endParaRPr/>
          </a:p>
        </p:txBody>
      </p:sp>
      <p:graphicFrame>
        <p:nvGraphicFramePr>
          <p:cNvPr id="1609" name="Google Shape;1609;p69"/>
          <p:cNvGraphicFramePr/>
          <p:nvPr/>
        </p:nvGraphicFramePr>
        <p:xfrm>
          <a:off x="428625" y="1495429"/>
          <a:ext cx="3000000" cy="3000000"/>
        </p:xfrm>
        <a:graphic>
          <a:graphicData uri="http://schemas.openxmlformats.org/drawingml/2006/table">
            <a:tbl>
              <a:tblPr>
                <a:noFill/>
                <a:tableStyleId>{A5789F4F-51D6-4D7E-A4C2-E371BF2CD345}</a:tableStyleId>
              </a:tblPr>
              <a:tblGrid>
                <a:gridCol w="712950"/>
                <a:gridCol w="713425"/>
                <a:gridCol w="713425"/>
                <a:gridCol w="713425"/>
                <a:gridCol w="713425"/>
                <a:gridCol w="713425"/>
                <a:gridCol w="713425"/>
                <a:gridCol w="713425"/>
                <a:gridCol w="713425"/>
                <a:gridCol w="713425"/>
                <a:gridCol w="713425"/>
                <a:gridCol w="713425"/>
                <a:gridCol w="713425"/>
                <a:gridCol w="713425"/>
                <a:gridCol w="713425"/>
                <a:gridCol w="713425"/>
              </a:tblGrid>
              <a:tr h="300025">
                <a:tc>
                  <a:txBody>
                    <a:bodyPr/>
                    <a:lstStyle/>
                    <a:p>
                      <a:pPr indent="0" lvl="0" marL="0" marR="0" rtl="0" algn="l">
                        <a:spcBef>
                          <a:spcPts val="0"/>
                        </a:spcBef>
                        <a:spcAft>
                          <a:spcPts val="0"/>
                        </a:spcAft>
                        <a:buNone/>
                      </a:pPr>
                      <a:r>
                        <a:rPr b="1" lang="en-US" sz="1600" u="none" strike="noStrike">
                          <a:solidFill>
                            <a:srgbClr val="222A35"/>
                          </a:solidFill>
                        </a:rPr>
                        <a:t>CO</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PO3</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PO4</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PO5</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PO6</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PO7</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PO8</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PO9</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PO10</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PO11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PO12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PSO1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PSO2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l">
                        <a:spcBef>
                          <a:spcPts val="0"/>
                        </a:spcBef>
                        <a:spcAft>
                          <a:spcPts val="0"/>
                        </a:spcAft>
                        <a:buNone/>
                      </a:pPr>
                      <a:r>
                        <a:rPr b="1" lang="en-US" sz="1600" u="none" strike="noStrike">
                          <a:solidFill>
                            <a:srgbClr val="222A35"/>
                          </a:solidFill>
                        </a:rPr>
                        <a:t>PSO3</a:t>
                      </a:r>
                      <a:endParaRPr b="1" i="0" sz="1600" u="none" strike="noStrike">
                        <a:solidFill>
                          <a:srgbClr val="222A35"/>
                        </a:solidFill>
                        <a:latin typeface="Calibri"/>
                        <a:ea typeface="Calibri"/>
                        <a:cs typeface="Calibri"/>
                        <a:sym typeface="Calibri"/>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C352.3</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C352.4</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C352.5</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r>
              <a:tr h="300025">
                <a:tc>
                  <a:txBody>
                    <a:bodyPr/>
                    <a:lstStyle/>
                    <a:p>
                      <a:pPr indent="0" lvl="0" marL="0" marR="0" rtl="0" algn="l">
                        <a:spcBef>
                          <a:spcPts val="0"/>
                        </a:spcBef>
                        <a:spcAft>
                          <a:spcPts val="0"/>
                        </a:spcAft>
                        <a:buNone/>
                      </a:pPr>
                      <a:r>
                        <a:rPr b="1" lang="en-US" sz="1600" u="none" strike="noStrike">
                          <a:solidFill>
                            <a:srgbClr val="222A35"/>
                          </a:solidFill>
                        </a:rPr>
                        <a:t>C352.6</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L</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M</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H</a:t>
                      </a:r>
                      <a:endParaRPr/>
                    </a:p>
                  </a:txBody>
                  <a:tcPr marT="7625" marB="0" marR="7625" marL="7625" anchor="b"/>
                </a:tc>
              </a:tr>
            </a:tbl>
          </a:graphicData>
        </a:graphic>
      </p:graphicFrame>
      <p:graphicFrame>
        <p:nvGraphicFramePr>
          <p:cNvPr id="1610" name="Google Shape;1610;p69"/>
          <p:cNvGraphicFramePr/>
          <p:nvPr/>
        </p:nvGraphicFramePr>
        <p:xfrm>
          <a:off x="75732" y="3940209"/>
          <a:ext cx="3000000" cy="3000000"/>
        </p:xfrm>
        <a:graphic>
          <a:graphicData uri="http://schemas.openxmlformats.org/drawingml/2006/table">
            <a:tbl>
              <a:tblPr>
                <a:noFill/>
                <a:tableStyleId>{A5789F4F-51D6-4D7E-A4C2-E371BF2CD345}</a:tableStyleId>
              </a:tblPr>
              <a:tblGrid>
                <a:gridCol w="1391850"/>
                <a:gridCol w="691675"/>
                <a:gridCol w="691675"/>
                <a:gridCol w="691675"/>
                <a:gridCol w="691675"/>
                <a:gridCol w="691675"/>
                <a:gridCol w="691675"/>
                <a:gridCol w="691675"/>
                <a:gridCol w="691675"/>
                <a:gridCol w="691675"/>
                <a:gridCol w="691675"/>
                <a:gridCol w="691675"/>
                <a:gridCol w="691675"/>
                <a:gridCol w="691675"/>
                <a:gridCol w="691675"/>
                <a:gridCol w="691675"/>
              </a:tblGrid>
              <a:tr h="307025">
                <a:tc>
                  <a:txBody>
                    <a:bodyPr/>
                    <a:lstStyle/>
                    <a:p>
                      <a:pPr indent="0" lvl="0" marL="0" marR="0" rtl="0" algn="ctr">
                        <a:spcBef>
                          <a:spcPts val="0"/>
                        </a:spcBef>
                        <a:spcAft>
                          <a:spcPts val="0"/>
                        </a:spcAft>
                        <a:buNone/>
                      </a:pPr>
                      <a:r>
                        <a:rPr lang="en-US" sz="1600" u="none" strike="noStrike">
                          <a:solidFill>
                            <a:srgbClr val="222A35"/>
                          </a:solidFill>
                        </a:rPr>
                        <a:t>CO</a:t>
                      </a:r>
                      <a:endParaRPr b="0" i="0" sz="16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PO4</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PO5</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PO6</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PO7</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PO8</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PO9</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PO10</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PO11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PO12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PSO1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PSO2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222A35"/>
                          </a:solidFill>
                          <a:latin typeface="Times New Roman"/>
                          <a:ea typeface="Times New Roman"/>
                          <a:cs typeface="Times New Roman"/>
                          <a:sym typeface="Times New Roman"/>
                        </a:rPr>
                        <a:t>PSO3</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C352.3</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C352.4</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C352.5</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C352.6</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1</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2</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 </a:t>
                      </a:r>
                      <a:endParaRPr/>
                    </a:p>
                  </a:txBody>
                  <a:tcPr marT="7625" marB="0" marR="7625" marL="7625" anchor="ctr"/>
                </a:tc>
                <a:tc>
                  <a:txBody>
                    <a:bodyPr/>
                    <a:lstStyle/>
                    <a:p>
                      <a:pPr indent="0" lvl="0" marL="0" marR="0" rtl="0" algn="ctr">
                        <a:spcBef>
                          <a:spcPts val="0"/>
                        </a:spcBef>
                        <a:spcAft>
                          <a:spcPts val="0"/>
                        </a:spcAft>
                        <a:buNone/>
                      </a:pPr>
                      <a:r>
                        <a:rPr b="0" i="0" lang="en-US" sz="1600" u="none" strike="noStrike">
                          <a:solidFill>
                            <a:srgbClr val="161F28"/>
                          </a:solidFill>
                          <a:latin typeface="Times New Roman"/>
                          <a:ea typeface="Times New Roman"/>
                          <a:cs typeface="Times New Roman"/>
                          <a:sym typeface="Times New Roman"/>
                        </a:rPr>
                        <a:t>3</a:t>
                      </a:r>
                      <a:endParaRPr/>
                    </a:p>
                  </a:txBody>
                  <a:tcPr marT="7625" marB="0" marR="7625" marL="7625" anchor="ctr"/>
                </a:tc>
              </a:tr>
              <a:tr h="307025">
                <a:tc>
                  <a:txBody>
                    <a:bodyPr/>
                    <a:lstStyle/>
                    <a:p>
                      <a:pPr indent="0" lvl="0" marL="0" marR="0" rtl="0" algn="l">
                        <a:spcBef>
                          <a:spcPts val="0"/>
                        </a:spcBef>
                        <a:spcAft>
                          <a:spcPts val="0"/>
                        </a:spcAft>
                        <a:buNone/>
                      </a:pPr>
                      <a:r>
                        <a:rPr b="1" lang="en-US" sz="1600" u="none" strike="noStrike">
                          <a:solidFill>
                            <a:srgbClr val="222A35"/>
                          </a:solidFill>
                        </a:rPr>
                        <a:t>Target level </a:t>
                      </a:r>
                      <a:endParaRPr b="1" i="0" sz="1600" u="none" strike="noStrike">
                        <a:solidFill>
                          <a:srgbClr val="222A35"/>
                        </a:solidFill>
                        <a:latin typeface="Times New Roman"/>
                        <a:ea typeface="Times New Roman"/>
                        <a:cs typeface="Times New Roman"/>
                        <a:sym typeface="Times New Roman"/>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2.25</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1.67</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2.67</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1.5</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1.5</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2.00 </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1.33</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 </a:t>
                      </a:r>
                      <a:endParaRPr/>
                    </a:p>
                  </a:txBody>
                  <a:tcPr marT="7625" marB="0" marR="7625" marL="7625" anchor="ctr"/>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2.67</a:t>
                      </a:r>
                      <a:endParaRPr/>
                    </a:p>
                  </a:txBody>
                  <a:tcPr marT="7625" marB="0" marR="7625" marL="7625" anchor="ctr"/>
                </a:tc>
              </a:tr>
              <a:tr h="178025">
                <a:tc>
                  <a:txBody>
                    <a:bodyPr/>
                    <a:lstStyle/>
                    <a:p>
                      <a:pPr indent="0" lvl="0" marL="0" marR="0" rtl="0" algn="l">
                        <a:spcBef>
                          <a:spcPts val="0"/>
                        </a:spcBef>
                        <a:spcAft>
                          <a:spcPts val="0"/>
                        </a:spcAft>
                        <a:buNone/>
                      </a:pPr>
                      <a:r>
                        <a:rPr b="1" i="0" lang="en-US" sz="1400" u="none" strike="noStrike">
                          <a:solidFill>
                            <a:srgbClr val="222A35"/>
                          </a:solidFill>
                          <a:latin typeface="Calibri"/>
                          <a:ea typeface="Calibri"/>
                          <a:cs typeface="Calibri"/>
                          <a:sym typeface="Calibri"/>
                        </a:rPr>
                        <a:t>Attainment Level </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1.77</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2.05</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1.49</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2.45</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1.35</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0.85</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0.89</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0.85</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1.76</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1.34</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1.72</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1.80</a:t>
                      </a:r>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1.21</a:t>
                      </a:r>
                      <a:endParaRPr/>
                    </a:p>
                  </a:txBody>
                  <a:tcPr marT="7625" marB="0" marR="7625" marL="7625" anchor="b"/>
                </a:tc>
                <a:tc>
                  <a:txBody>
                    <a:bodyPr/>
                    <a:lstStyle/>
                    <a:p>
                      <a:pPr indent="0" lvl="0" marL="0" marR="0" rtl="0" algn="ctr">
                        <a:spcBef>
                          <a:spcPts val="0"/>
                        </a:spcBef>
                        <a:spcAft>
                          <a:spcPts val="0"/>
                        </a:spcAft>
                        <a:buNone/>
                      </a:pPr>
                      <a:r>
                        <a:t/>
                      </a:r>
                      <a:endParaRPr b="1" i="0" sz="1600" u="none" strike="noStrike">
                        <a:solidFill>
                          <a:srgbClr val="161F28"/>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1" i="0" lang="en-US" sz="1600" u="none" strike="noStrike">
                          <a:solidFill>
                            <a:srgbClr val="161F28"/>
                          </a:solidFill>
                          <a:latin typeface="Calibri"/>
                          <a:ea typeface="Calibri"/>
                          <a:cs typeface="Calibri"/>
                          <a:sym typeface="Calibri"/>
                        </a:rPr>
                        <a:t>2.42</a:t>
                      </a:r>
                      <a:endParaRPr/>
                    </a:p>
                  </a:txBody>
                  <a:tcPr marT="7625" marB="0" marR="7625" marL="7625" anchor="b"/>
                </a:tc>
              </a:tr>
            </a:tbl>
          </a:graphicData>
        </a:graphic>
      </p:graphicFrame>
      <p:sp>
        <p:nvSpPr>
          <p:cNvPr id="1611" name="Google Shape;1611;p69"/>
          <p:cNvSpPr txBox="1"/>
          <p:nvPr/>
        </p:nvSpPr>
        <p:spPr>
          <a:xfrm>
            <a:off x="1172600" y="1095319"/>
            <a:ext cx="19601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22A35"/>
                </a:solidFill>
                <a:latin typeface="Calibri"/>
                <a:ea typeface="Calibri"/>
                <a:cs typeface="Calibri"/>
                <a:sym typeface="Calibri"/>
              </a:rPr>
              <a:t>CO PO Mapping :</a:t>
            </a:r>
            <a:endParaRPr/>
          </a:p>
        </p:txBody>
      </p:sp>
      <p:sp>
        <p:nvSpPr>
          <p:cNvPr id="1612" name="Google Shape;1612;p69"/>
          <p:cNvSpPr txBox="1"/>
          <p:nvPr/>
        </p:nvSpPr>
        <p:spPr>
          <a:xfrm>
            <a:off x="75729" y="3595637"/>
            <a:ext cx="21937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22A35"/>
                </a:solidFill>
                <a:latin typeface="Calibri"/>
                <a:ea typeface="Calibri"/>
                <a:cs typeface="Calibri"/>
                <a:sym typeface="Calibri"/>
              </a:rPr>
              <a:t>Target Attainment: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
          <p:cNvSpPr txBox="1"/>
          <p:nvPr>
            <p:ph idx="4294967295" type="title"/>
          </p:nvPr>
        </p:nvSpPr>
        <p:spPr>
          <a:xfrm>
            <a:off x="1433031" y="153250"/>
            <a:ext cx="8651282" cy="683877"/>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Calibri"/>
              <a:buNone/>
            </a:pPr>
            <a:r>
              <a:rPr b="1" lang="en-US">
                <a:solidFill>
                  <a:srgbClr val="002060"/>
                </a:solidFill>
                <a:latin typeface="Calibri"/>
                <a:ea typeface="Calibri"/>
                <a:cs typeface="Calibri"/>
                <a:sym typeface="Calibri"/>
              </a:rPr>
              <a:t>Department Profile</a:t>
            </a:r>
            <a:endParaRPr/>
          </a:p>
        </p:txBody>
      </p:sp>
      <p:sp>
        <p:nvSpPr>
          <p:cNvPr id="614" name="Google Shape;614;p7"/>
          <p:cNvSpPr/>
          <p:nvPr/>
        </p:nvSpPr>
        <p:spPr>
          <a:xfrm>
            <a:off x="1171977" y="998996"/>
            <a:ext cx="9994006" cy="5207791"/>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Student</a:t>
            </a:r>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120 Intake + </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12 DSE –(BE)</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18 –(ME)              10- (Ph.D.)</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SE-138,  </a:t>
            </a:r>
            <a:endParaRPr/>
          </a:p>
          <a:p>
            <a:pPr indent="-114300" lvl="2" marL="228600" marR="0" rtl="0" algn="l">
              <a:lnSpc>
                <a:spcPct val="75000"/>
              </a:lnSpc>
              <a:spcBef>
                <a:spcPts val="16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TE-142,    BE-135, </a:t>
            </a:r>
            <a:endParaRPr/>
          </a:p>
          <a:p>
            <a:pPr indent="0" lvl="2" marL="228600" marR="0" rtl="0" algn="l">
              <a:lnSpc>
                <a:spcPct val="75000"/>
              </a:lnSpc>
              <a:spcBef>
                <a:spcPts val="16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Faculty</a:t>
            </a:r>
            <a:endParaRPr/>
          </a:p>
          <a:p>
            <a:pPr indent="-114300" lvl="2" marL="228600" marR="0" rtl="0" algn="l">
              <a:lnSpc>
                <a:spcPct val="75000"/>
              </a:lnSpc>
              <a:spcBef>
                <a:spcPts val="18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Faculty Members:26</a:t>
            </a:r>
            <a:endParaRPr/>
          </a:p>
          <a:p>
            <a:pPr indent="-114300" lvl="2" marL="228600" marR="0" rtl="0" algn="l">
              <a:lnSpc>
                <a:spcPct val="75000"/>
              </a:lnSpc>
              <a:spcBef>
                <a:spcPts val="12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 PG recognized:03</a:t>
            </a:r>
            <a:endParaRPr/>
          </a:p>
          <a:p>
            <a:pPr indent="-114300" lvl="2" marL="228600" marR="0" rtl="0" algn="l">
              <a:lnSpc>
                <a:spcPct val="75000"/>
              </a:lnSpc>
              <a:spcBef>
                <a:spcPts val="12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PhD recognized: 04</a:t>
            </a:r>
            <a:endParaRPr/>
          </a:p>
          <a:p>
            <a:pPr indent="-114300" lvl="2" marL="228600" marR="0" rtl="0" algn="l">
              <a:lnSpc>
                <a:spcPct val="75000"/>
              </a:lnSpc>
              <a:spcBef>
                <a:spcPts val="12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Visiting faculties for Employability Skill Development (ESD)/ Internship </a:t>
            </a:r>
            <a:endParaRPr/>
          </a:p>
          <a:p>
            <a:pPr indent="0" lvl="2" marL="228600" marR="0" rtl="0" algn="l">
              <a:lnSpc>
                <a:spcPct val="75000"/>
              </a:lnSpc>
              <a:spcBef>
                <a:spcPts val="12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Professors:03</a:t>
            </a:r>
            <a:r>
              <a:rPr b="1" i="0" lang="en-US" sz="1400" u="none" cap="none" strike="noStrike">
                <a:solidFill>
                  <a:srgbClr val="FF0000"/>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             Assoc.Profs:02                Assistant Professors:21</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Ph.D. :08,                             Ph.D.(Pursuing): 11,        M.E/M.Tech: 07</a:t>
            </a:r>
            <a:endParaRPr/>
          </a:p>
          <a:p>
            <a:pPr indent="0" lvl="2" marL="228600" marR="0" rtl="0" algn="l">
              <a:lnSpc>
                <a:spcPct val="75000"/>
              </a:lnSpc>
              <a:spcBef>
                <a:spcPts val="14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Approved Ph.D. guides: 04 (University of Mumbai)</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6  Laboratory  Assistants /  </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     Attendants</a:t>
            </a:r>
            <a:endParaRPr b="1" i="0" sz="1400" u="none" cap="none" strike="noStrike">
              <a:solidFill>
                <a:schemeClr val="dk1"/>
              </a:solidFill>
              <a:latin typeface="Calibri"/>
              <a:ea typeface="Calibri"/>
              <a:cs typeface="Calibri"/>
              <a:sym typeface="Calibri"/>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Infrastructure</a:t>
            </a:r>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6 UG Classrooms</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01 ME Classroom</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 Tutorial, Smart Class room </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6 UG Labs( 1 AICTE MODROB virtual lab, IoT Intel s/w Lab)</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 ME LAB</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1 Ph.D. Lab </a:t>
            </a:r>
            <a:r>
              <a:rPr b="0" i="0" lang="en-US" sz="1400" u="none" cap="none" strike="noStrike">
                <a:solidFill>
                  <a:srgbClr val="FF0000"/>
                </a:solidFill>
                <a:latin typeface="Calibri"/>
                <a:ea typeface="Calibri"/>
                <a:cs typeface="Calibri"/>
                <a:sym typeface="Calibri"/>
              </a:rPr>
              <a:t># </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2 Faculty Rooms </a:t>
            </a:r>
            <a:endParaRPr/>
          </a:p>
          <a:p>
            <a:pPr indent="-114300" lvl="2" marL="228600" marR="0" rtl="0" algn="l">
              <a:lnSpc>
                <a:spcPct val="75000"/>
              </a:lnSpc>
              <a:spcBef>
                <a:spcPts val="14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3 Meeting Rooms</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Departmental Library</a:t>
            </a:r>
            <a:endParaRPr/>
          </a:p>
          <a:p>
            <a:pPr indent="0" lvl="2" marL="228600" marR="0" rtl="0" algn="l">
              <a:lnSpc>
                <a:spcPct val="75000"/>
              </a:lnSpc>
              <a:spcBef>
                <a:spcPts val="14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Seminar Halls-3 </a:t>
            </a:r>
            <a:r>
              <a:rPr b="0" i="0" lang="en-US" sz="1200" u="none" cap="none" strike="noStrike">
                <a:solidFill>
                  <a:srgbClr val="FF0000"/>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 </a:t>
            </a:r>
            <a:endParaRPr/>
          </a:p>
          <a:p>
            <a:pPr indent="-114300" lvl="2" marL="228600" marR="0" rtl="0" algn="l">
              <a:lnSpc>
                <a:spcPct val="75000"/>
              </a:lnSpc>
              <a:spcBef>
                <a:spcPts val="12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Multipurpose room </a:t>
            </a:r>
            <a:r>
              <a:rPr b="0" i="0" lang="en-US" sz="1200" u="none" cap="none" strike="noStrike">
                <a:solidFill>
                  <a:srgbClr val="FF0000"/>
                </a:solidFill>
                <a:latin typeface="Calibri"/>
                <a:ea typeface="Calibri"/>
                <a:cs typeface="Calibri"/>
                <a:sym typeface="Calibri"/>
              </a:rPr>
              <a:t>#</a:t>
            </a:r>
            <a:r>
              <a:rPr b="1" i="0" lang="en-US" sz="1200" u="none" cap="none" strike="noStrike">
                <a:solidFill>
                  <a:schemeClr val="dk1"/>
                </a:solidFill>
                <a:latin typeface="Calibri"/>
                <a:ea typeface="Calibri"/>
                <a:cs typeface="Calibri"/>
                <a:sym typeface="Calibri"/>
              </a:rPr>
              <a:t>, </a:t>
            </a:r>
            <a:endParaRPr/>
          </a:p>
          <a:p>
            <a:pPr indent="-114300" lvl="2" marL="228600" marR="0" rtl="0" algn="l">
              <a:lnSpc>
                <a:spcPct val="75000"/>
              </a:lnSpc>
              <a:spcBef>
                <a:spcPts val="12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Digital Library </a:t>
            </a:r>
            <a:r>
              <a:rPr b="0" i="0" lang="en-US" sz="1200" u="none" cap="none" strike="noStrike">
                <a:solidFill>
                  <a:srgbClr val="FF0000"/>
                </a:solidFill>
                <a:latin typeface="Calibri"/>
                <a:ea typeface="Calibri"/>
                <a:cs typeface="Calibri"/>
                <a:sym typeface="Calibri"/>
              </a:rPr>
              <a:t>#</a:t>
            </a:r>
            <a:endParaRPr/>
          </a:p>
          <a:p>
            <a:pPr indent="0" lvl="2" marL="228600" marR="0" rtl="0" algn="l">
              <a:lnSpc>
                <a:spcPct val="75000"/>
              </a:lnSpc>
              <a:spcBef>
                <a:spcPts val="12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 name="Google Shape;615;p7"/>
          <p:cNvSpPr txBox="1"/>
          <p:nvPr>
            <p:ph idx="12" type="sldNum"/>
          </p:nvPr>
        </p:nvSpPr>
        <p:spPr>
          <a:xfrm>
            <a:off x="10336354" y="6579392"/>
            <a:ext cx="38923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6" name="Google Shape;616;p7"/>
          <p:cNvSpPr txBox="1"/>
          <p:nvPr/>
        </p:nvSpPr>
        <p:spPr>
          <a:xfrm>
            <a:off x="3134238" y="6335418"/>
            <a:ext cx="83023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t>
            </a:r>
            <a:r>
              <a:rPr b="1" lang="en-US" sz="1800">
                <a:solidFill>
                  <a:schemeClr val="dk1"/>
                </a:solidFill>
                <a:latin typeface="Calibri"/>
                <a:ea typeface="Calibri"/>
                <a:cs typeface="Calibri"/>
                <a:sym typeface="Calibri"/>
              </a:rPr>
              <a:t>  Common facilities  in sharing mode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70"/>
          <p:cNvSpPr txBox="1"/>
          <p:nvPr>
            <p:ph idx="4294967295" type="title"/>
          </p:nvPr>
        </p:nvSpPr>
        <p:spPr>
          <a:xfrm>
            <a:off x="1759322" y="412750"/>
            <a:ext cx="8963025" cy="423863"/>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1616"/>
              </a:buClr>
              <a:buSzPts val="3600"/>
              <a:buFont typeface="Calibri"/>
              <a:buNone/>
            </a:pPr>
            <a:r>
              <a:rPr lang="en-US" sz="3600" cap="none">
                <a:solidFill>
                  <a:srgbClr val="171616"/>
                </a:solidFill>
                <a:latin typeface="Calibri"/>
                <a:ea typeface="Calibri"/>
                <a:cs typeface="Calibri"/>
                <a:sym typeface="Calibri"/>
              </a:rPr>
              <a:t>Course Attainment of Internet Programming</a:t>
            </a:r>
            <a:endParaRPr b="1" sz="3600" cap="none">
              <a:solidFill>
                <a:srgbClr val="171616"/>
              </a:solidFill>
            </a:endParaRPr>
          </a:p>
        </p:txBody>
      </p:sp>
      <p:graphicFrame>
        <p:nvGraphicFramePr>
          <p:cNvPr id="1618" name="Google Shape;1618;p70"/>
          <p:cNvGraphicFramePr/>
          <p:nvPr/>
        </p:nvGraphicFramePr>
        <p:xfrm>
          <a:off x="857250" y="1504950"/>
          <a:ext cx="3000000" cy="3000000"/>
        </p:xfrm>
        <a:graphic>
          <a:graphicData uri="http://schemas.openxmlformats.org/drawingml/2006/table">
            <a:tbl>
              <a:tblPr firstCol="1" firstRow="1">
                <a:noFill/>
                <a:tableStyleId>{A5789F4F-51D6-4D7E-A4C2-E371BF2CD345}</a:tableStyleId>
              </a:tblPr>
              <a:tblGrid>
                <a:gridCol w="1475225"/>
                <a:gridCol w="772650"/>
                <a:gridCol w="913800"/>
                <a:gridCol w="982775"/>
                <a:gridCol w="772650"/>
                <a:gridCol w="1965550"/>
                <a:gridCol w="1996325"/>
                <a:gridCol w="2036675"/>
              </a:tblGrid>
              <a:tr h="417200">
                <a:tc gridSpan="8">
                  <a:txBody>
                    <a:bodyPr/>
                    <a:lstStyle/>
                    <a:p>
                      <a:pPr indent="0" lvl="0" marL="0" marR="0" rtl="0" algn="ctr">
                        <a:lnSpc>
                          <a:spcPct val="107000"/>
                        </a:lnSpc>
                        <a:spcBef>
                          <a:spcPts val="0"/>
                        </a:spcBef>
                        <a:spcAft>
                          <a:spcPts val="0"/>
                        </a:spcAft>
                        <a:buNone/>
                      </a:pPr>
                      <a:r>
                        <a:rPr lang="en-US" sz="1600">
                          <a:solidFill>
                            <a:srgbClr val="222A35"/>
                          </a:solidFill>
                        </a:rPr>
                        <a:t>SEM V : Internet Programming (C352)</a:t>
                      </a:r>
                      <a:endParaRPr sz="1600">
                        <a:solidFill>
                          <a:srgbClr val="222A35"/>
                        </a:solidFill>
                        <a:latin typeface="Calibri"/>
                        <a:ea typeface="Calibri"/>
                        <a:cs typeface="Calibri"/>
                        <a:sym typeface="Calibri"/>
                      </a:endParaRPr>
                    </a:p>
                  </a:txBody>
                  <a:tcPr marT="0" marB="0" marR="68575" marL="68575" anchor="ctr"/>
                </a:tc>
                <a:tc hMerge="1"/>
                <a:tc hMerge="1"/>
                <a:tc hMerge="1"/>
                <a:tc hMerge="1"/>
                <a:tc hMerge="1"/>
                <a:tc hMerge="1"/>
                <a:tc hMerge="1"/>
              </a:tr>
              <a:tr h="1647750">
                <a:tc>
                  <a:txBody>
                    <a:bodyPr/>
                    <a:lstStyle/>
                    <a:p>
                      <a:pPr indent="0" lvl="0" marL="0" marR="0" rtl="0" algn="ctr">
                        <a:lnSpc>
                          <a:spcPct val="107000"/>
                        </a:lnSpc>
                        <a:spcBef>
                          <a:spcPts val="0"/>
                        </a:spcBef>
                        <a:spcAft>
                          <a:spcPts val="0"/>
                        </a:spcAft>
                        <a:buNone/>
                      </a:pPr>
                      <a:r>
                        <a:rPr lang="en-US" sz="1100">
                          <a:solidFill>
                            <a:srgbClr val="222A35"/>
                          </a:solidFill>
                        </a:rPr>
                        <a:t> </a:t>
                      </a:r>
                      <a:endParaRPr sz="1100">
                        <a:solidFill>
                          <a:srgbClr val="222A35"/>
                        </a:solidFill>
                        <a:latin typeface="Calibri"/>
                        <a:ea typeface="Calibri"/>
                        <a:cs typeface="Calibri"/>
                        <a:sym typeface="Calibri"/>
                      </a:endParaRPr>
                    </a:p>
                  </a:txBody>
                  <a:tcPr marT="0" marB="0" marR="68575" marL="68575" anchor="ctr"/>
                </a:tc>
                <a:tc gridSpan="4">
                  <a:txBody>
                    <a:bodyPr/>
                    <a:lstStyle/>
                    <a:p>
                      <a:pPr indent="0" lvl="0" marL="0" marR="0" rtl="0" algn="ctr">
                        <a:lnSpc>
                          <a:spcPct val="107000"/>
                        </a:lnSpc>
                        <a:spcBef>
                          <a:spcPts val="0"/>
                        </a:spcBef>
                        <a:spcAft>
                          <a:spcPts val="0"/>
                        </a:spcAft>
                        <a:buNone/>
                      </a:pPr>
                      <a:r>
                        <a:rPr b="1" lang="en-US" sz="1400">
                          <a:solidFill>
                            <a:srgbClr val="222A35"/>
                          </a:solidFill>
                        </a:rPr>
                        <a:t>Direct Assessment Tools</a:t>
                      </a:r>
                      <a:endParaRPr b="1" sz="1400">
                        <a:solidFill>
                          <a:srgbClr val="222A35"/>
                        </a:solidFill>
                        <a:latin typeface="Calibri"/>
                        <a:ea typeface="Calibri"/>
                        <a:cs typeface="Calibri"/>
                        <a:sym typeface="Calibri"/>
                      </a:endParaRPr>
                    </a:p>
                  </a:txBody>
                  <a:tcPr marT="0" marB="0" marR="68575" marL="68575" anchor="ctr"/>
                </a:tc>
                <a:tc hMerge="1"/>
                <a:tc hMerge="1"/>
                <a:tc hMerge="1"/>
                <a:tc rowSpan="2">
                  <a:txBody>
                    <a:bodyPr/>
                    <a:lstStyle/>
                    <a:p>
                      <a:pPr indent="0" lvl="0" marL="0" marR="0" rtl="0" algn="ctr">
                        <a:lnSpc>
                          <a:spcPct val="107000"/>
                        </a:lnSpc>
                        <a:spcBef>
                          <a:spcPts val="0"/>
                        </a:spcBef>
                        <a:spcAft>
                          <a:spcPts val="0"/>
                        </a:spcAft>
                        <a:buNone/>
                      </a:pPr>
                      <a:r>
                        <a:rPr b="1" lang="en-US" sz="1400">
                          <a:solidFill>
                            <a:srgbClr val="222A35"/>
                          </a:solidFill>
                        </a:rPr>
                        <a:t>Average Attainment (Direct )</a:t>
                      </a:r>
                      <a:endParaRPr b="1" sz="1400">
                        <a:solidFill>
                          <a:srgbClr val="222A35"/>
                        </a:solidFill>
                        <a:latin typeface="Calibri"/>
                        <a:ea typeface="Calibri"/>
                        <a:cs typeface="Calibri"/>
                        <a:sym typeface="Calibri"/>
                      </a:endParaRPr>
                    </a:p>
                  </a:txBody>
                  <a:tcPr marT="0" marB="0" marR="68575" marL="68575" anchor="ctr"/>
                </a:tc>
                <a:tc rowSpan="2">
                  <a:txBody>
                    <a:bodyPr/>
                    <a:lstStyle/>
                    <a:p>
                      <a:pPr indent="0" lvl="0" marL="0" marR="0" rtl="0" algn="ctr">
                        <a:lnSpc>
                          <a:spcPct val="107000"/>
                        </a:lnSpc>
                        <a:spcBef>
                          <a:spcPts val="0"/>
                        </a:spcBef>
                        <a:spcAft>
                          <a:spcPts val="0"/>
                        </a:spcAft>
                        <a:buNone/>
                      </a:pPr>
                      <a:r>
                        <a:rPr b="1" lang="en-US" sz="1400">
                          <a:solidFill>
                            <a:srgbClr val="222A35"/>
                          </a:solidFill>
                        </a:rPr>
                        <a:t>Indirect Assessment (Course Survey)</a:t>
                      </a:r>
                      <a:endParaRPr b="1" sz="1400">
                        <a:solidFill>
                          <a:srgbClr val="222A35"/>
                        </a:solidFill>
                        <a:latin typeface="Calibri"/>
                        <a:ea typeface="Calibri"/>
                        <a:cs typeface="Calibri"/>
                        <a:sym typeface="Calibri"/>
                      </a:endParaRPr>
                    </a:p>
                  </a:txBody>
                  <a:tcPr marT="0" marB="0" marR="68575" marL="68575" anchor="ctr"/>
                </a:tc>
                <a:tc rowSpan="2">
                  <a:txBody>
                    <a:bodyPr/>
                    <a:lstStyle/>
                    <a:p>
                      <a:pPr indent="0" lvl="0" marL="0" marR="0" rtl="0" algn="ctr">
                        <a:lnSpc>
                          <a:spcPct val="107000"/>
                        </a:lnSpc>
                        <a:spcBef>
                          <a:spcPts val="0"/>
                        </a:spcBef>
                        <a:spcAft>
                          <a:spcPts val="0"/>
                        </a:spcAft>
                        <a:buNone/>
                      </a:pPr>
                      <a:r>
                        <a:rPr b="1" lang="en-US" sz="1400">
                          <a:solidFill>
                            <a:srgbClr val="222A35"/>
                          </a:solidFill>
                        </a:rPr>
                        <a:t>Overall Attainment</a:t>
                      </a:r>
                      <a:endParaRPr b="1" sz="1400">
                        <a:solidFill>
                          <a:srgbClr val="222A35"/>
                        </a:solidFill>
                        <a:latin typeface="Calibri"/>
                        <a:ea typeface="Calibri"/>
                        <a:cs typeface="Calibri"/>
                        <a:sym typeface="Calibri"/>
                      </a:endParaRPr>
                    </a:p>
                  </a:txBody>
                  <a:tcPr marT="0" marB="0" marR="68575" marL="68575" anchor="ctr"/>
                </a:tc>
              </a:tr>
              <a:tr h="417200">
                <a:tc>
                  <a:txBody>
                    <a:bodyPr/>
                    <a:lstStyle/>
                    <a:p>
                      <a:pPr indent="0" lvl="0" marL="0" marR="0" rtl="0" algn="ctr">
                        <a:lnSpc>
                          <a:spcPct val="107000"/>
                        </a:lnSpc>
                        <a:spcBef>
                          <a:spcPts val="0"/>
                        </a:spcBef>
                        <a:spcAft>
                          <a:spcPts val="0"/>
                        </a:spcAft>
                        <a:buNone/>
                      </a:pPr>
                      <a:r>
                        <a:rPr b="1" lang="en-US" sz="1400">
                          <a:solidFill>
                            <a:srgbClr val="222A35"/>
                          </a:solidFill>
                        </a:rPr>
                        <a:t>COs</a:t>
                      </a:r>
                      <a:endParaRPr b="1" sz="1400">
                        <a:solidFill>
                          <a:srgbClr val="222A35"/>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222A35"/>
                          </a:solidFill>
                        </a:rPr>
                        <a:t>ISA</a:t>
                      </a:r>
                      <a:endParaRPr b="1" sz="1400">
                        <a:solidFill>
                          <a:srgbClr val="222A35"/>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222A35"/>
                          </a:solidFill>
                        </a:rPr>
                        <a:t>FA</a:t>
                      </a:r>
                      <a:endParaRPr b="1" sz="1400">
                        <a:solidFill>
                          <a:srgbClr val="222A35"/>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222A35"/>
                          </a:solidFill>
                        </a:rPr>
                        <a:t>PRAC</a:t>
                      </a:r>
                      <a:endParaRPr b="1" sz="1400">
                        <a:solidFill>
                          <a:srgbClr val="222A35"/>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222A35"/>
                          </a:solidFill>
                        </a:rPr>
                        <a:t>ESE</a:t>
                      </a:r>
                      <a:endParaRPr b="1" sz="1400">
                        <a:solidFill>
                          <a:srgbClr val="222A35"/>
                        </a:solidFill>
                        <a:latin typeface="Calibri"/>
                        <a:ea typeface="Calibri"/>
                        <a:cs typeface="Calibri"/>
                        <a:sym typeface="Calibri"/>
                      </a:endParaRPr>
                    </a:p>
                  </a:txBody>
                  <a:tcPr marT="0" marB="0" marR="68575" marL="68575" anchor="ctr"/>
                </a:tc>
                <a:tc vMerge="1"/>
                <a:tc vMerge="1"/>
                <a:tc vMerge="1"/>
              </a:tr>
              <a:tr h="527775">
                <a:tc>
                  <a:txBody>
                    <a:bodyPr/>
                    <a:lstStyle/>
                    <a:p>
                      <a:pPr indent="0" lvl="0" marL="0" marR="0" rtl="0" algn="l">
                        <a:spcBef>
                          <a:spcPts val="0"/>
                        </a:spcBef>
                        <a:spcAft>
                          <a:spcPts val="0"/>
                        </a:spcAft>
                        <a:buNone/>
                      </a:pPr>
                      <a:r>
                        <a:rPr b="1" lang="en-US" sz="1600" u="none" strike="noStrike">
                          <a:solidFill>
                            <a:srgbClr val="222A35"/>
                          </a:solidFill>
                        </a:rPr>
                        <a:t>C352.1</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2.6</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2.76</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2.74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2.86</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2.74</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2.89</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2.82</a:t>
                      </a:r>
                      <a:endParaRPr/>
                    </a:p>
                  </a:txBody>
                  <a:tcPr marT="7625" marB="0" marR="7625" marL="7625" anchor="ctr"/>
                </a:tc>
              </a:tr>
              <a:tr h="417200">
                <a:tc>
                  <a:txBody>
                    <a:bodyPr/>
                    <a:lstStyle/>
                    <a:p>
                      <a:pPr indent="0" lvl="0" marL="0" marR="0" rtl="0" algn="l">
                        <a:spcBef>
                          <a:spcPts val="0"/>
                        </a:spcBef>
                        <a:spcAft>
                          <a:spcPts val="0"/>
                        </a:spcAft>
                        <a:buNone/>
                      </a:pPr>
                      <a:r>
                        <a:rPr b="1" lang="en-US" sz="1600" u="none" strike="noStrike">
                          <a:solidFill>
                            <a:srgbClr val="222A35"/>
                          </a:solidFill>
                        </a:rPr>
                        <a:t>C352.2</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1.89</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2.68</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2.76</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1.96</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2.32</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2.82</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2.57</a:t>
                      </a:r>
                      <a:endParaRPr/>
                    </a:p>
                  </a:txBody>
                  <a:tcPr marT="7625" marB="0" marR="7625" marL="7625" anchor="ctr"/>
                </a:tc>
              </a:tr>
              <a:tr h="417200">
                <a:tc>
                  <a:txBody>
                    <a:bodyPr/>
                    <a:lstStyle/>
                    <a:p>
                      <a:pPr indent="0" lvl="0" marL="0" marR="0" rtl="0" algn="l">
                        <a:spcBef>
                          <a:spcPts val="0"/>
                        </a:spcBef>
                        <a:spcAft>
                          <a:spcPts val="0"/>
                        </a:spcAft>
                        <a:buNone/>
                      </a:pPr>
                      <a:r>
                        <a:rPr b="1" lang="en-US" sz="1600" u="none" strike="noStrike">
                          <a:solidFill>
                            <a:srgbClr val="222A35"/>
                          </a:solidFill>
                        </a:rPr>
                        <a:t>C352.3</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2.57</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2.94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2.74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2.43</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2.67</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2.76</a:t>
                      </a:r>
                      <a:endParaRPr/>
                    </a:p>
                  </a:txBody>
                  <a:tcPr marT="7625" marB="0" marR="7625" marL="7625" anchor="ctr"/>
                </a:tc>
              </a:tr>
              <a:tr h="417200">
                <a:tc>
                  <a:txBody>
                    <a:bodyPr/>
                    <a:lstStyle/>
                    <a:p>
                      <a:pPr indent="0" lvl="0" marL="0" marR="0" rtl="0" algn="l">
                        <a:spcBef>
                          <a:spcPts val="0"/>
                        </a:spcBef>
                        <a:spcAft>
                          <a:spcPts val="0"/>
                        </a:spcAft>
                        <a:buNone/>
                      </a:pPr>
                      <a:r>
                        <a:rPr b="1" lang="en-US" sz="1600" u="none" strike="noStrike">
                          <a:solidFill>
                            <a:srgbClr val="222A35"/>
                          </a:solidFill>
                        </a:rPr>
                        <a:t>C352.4</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lnSpc>
                          <a:spcPct val="107000"/>
                        </a:lnSpc>
                        <a:spcBef>
                          <a:spcPts val="0"/>
                        </a:spcBef>
                        <a:spcAft>
                          <a:spcPts val="0"/>
                        </a:spcAft>
                        <a:buNone/>
                      </a:pPr>
                      <a:r>
                        <a:t/>
                      </a:r>
                      <a:endParaRPr b="1" sz="1800">
                        <a:solidFill>
                          <a:schemeClr val="dk2"/>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2.9</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2.64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2.39</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2.64</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2.83</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2.74</a:t>
                      </a:r>
                      <a:endParaRPr/>
                    </a:p>
                  </a:txBody>
                  <a:tcPr marT="7625" marB="0" marR="7625" marL="7625" anchor="ctr"/>
                </a:tc>
              </a:tr>
              <a:tr h="417200">
                <a:tc>
                  <a:txBody>
                    <a:bodyPr/>
                    <a:lstStyle/>
                    <a:p>
                      <a:pPr indent="0" lvl="0" marL="0" marR="0" rtl="0" algn="l">
                        <a:spcBef>
                          <a:spcPts val="0"/>
                        </a:spcBef>
                        <a:spcAft>
                          <a:spcPts val="0"/>
                        </a:spcAft>
                        <a:buNone/>
                      </a:pPr>
                      <a:r>
                        <a:rPr b="1" lang="en-US" sz="1600" u="none" strike="noStrike">
                          <a:solidFill>
                            <a:srgbClr val="222A35"/>
                          </a:solidFill>
                        </a:rPr>
                        <a:t>C352.5</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lnSpc>
                          <a:spcPct val="107000"/>
                        </a:lnSpc>
                        <a:spcBef>
                          <a:spcPts val="0"/>
                        </a:spcBef>
                        <a:spcAft>
                          <a:spcPts val="0"/>
                        </a:spcAft>
                        <a:buNone/>
                      </a:pPr>
                      <a:r>
                        <a:t/>
                      </a:r>
                      <a:endParaRPr b="1" sz="1800">
                        <a:solidFill>
                          <a:schemeClr val="dk2"/>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t/>
                      </a:r>
                      <a:endParaRPr b="1" sz="1800">
                        <a:solidFill>
                          <a:schemeClr val="dk2"/>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2.74</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1.9</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2.32</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2.82</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2.57</a:t>
                      </a:r>
                      <a:endParaRPr/>
                    </a:p>
                  </a:txBody>
                  <a:tcPr marT="7625" marB="0" marR="7625" marL="7625" anchor="ctr"/>
                </a:tc>
              </a:tr>
              <a:tr h="417200">
                <a:tc>
                  <a:txBody>
                    <a:bodyPr/>
                    <a:lstStyle/>
                    <a:p>
                      <a:pPr indent="0" lvl="0" marL="0" marR="0" rtl="0" algn="l">
                        <a:spcBef>
                          <a:spcPts val="0"/>
                        </a:spcBef>
                        <a:spcAft>
                          <a:spcPts val="0"/>
                        </a:spcAft>
                        <a:buNone/>
                      </a:pPr>
                      <a:r>
                        <a:rPr b="1" lang="en-US" sz="1600" u="none" strike="noStrike">
                          <a:solidFill>
                            <a:srgbClr val="222A35"/>
                          </a:solidFill>
                        </a:rPr>
                        <a:t>C352.6</a:t>
                      </a:r>
                      <a:endParaRPr b="1" i="0" sz="1600" u="none" strike="noStrike">
                        <a:solidFill>
                          <a:srgbClr val="222A35"/>
                        </a:solidFill>
                        <a:latin typeface="Calibri"/>
                        <a:ea typeface="Calibri"/>
                        <a:cs typeface="Calibri"/>
                        <a:sym typeface="Calibri"/>
                      </a:endParaRPr>
                    </a:p>
                  </a:txBody>
                  <a:tcPr marT="7625" marB="0" marR="7625" marL="7625" anchor="b"/>
                </a:tc>
                <a:tc>
                  <a:txBody>
                    <a:bodyPr/>
                    <a:lstStyle/>
                    <a:p>
                      <a:pPr indent="0" lvl="0" marL="0" marR="0" rtl="0" algn="ctr">
                        <a:lnSpc>
                          <a:spcPct val="107000"/>
                        </a:lnSpc>
                        <a:spcBef>
                          <a:spcPts val="0"/>
                        </a:spcBef>
                        <a:spcAft>
                          <a:spcPts val="0"/>
                        </a:spcAft>
                        <a:buNone/>
                      </a:pPr>
                      <a:r>
                        <a:t/>
                      </a:r>
                      <a:endParaRPr b="1" sz="1800">
                        <a:solidFill>
                          <a:schemeClr val="dk2"/>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t/>
                      </a:r>
                      <a:endParaRPr b="1" sz="1800">
                        <a:solidFill>
                          <a:schemeClr val="dk2"/>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i="0" lang="en-US" sz="1800" u="none" strike="noStrike">
                          <a:solidFill>
                            <a:schemeClr val="dk2"/>
                          </a:solidFill>
                          <a:latin typeface="Times New Roman"/>
                          <a:ea typeface="Times New Roman"/>
                          <a:cs typeface="Times New Roman"/>
                          <a:sym typeface="Times New Roman"/>
                        </a:rPr>
                        <a:t>2.85</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2.83</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2.84</a:t>
                      </a:r>
                      <a:endParaRPr/>
                    </a:p>
                  </a:txBody>
                  <a:tcPr marT="7625" marB="0" marR="7625" marL="7625" anchor="b"/>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a:t>
                      </a:r>
                      <a:endParaRPr/>
                    </a:p>
                  </a:txBody>
                  <a:tcPr marT="7625" marB="0" marR="7625" marL="7625" anchor="ctr"/>
                </a:tc>
                <a:tc>
                  <a:txBody>
                    <a:bodyPr/>
                    <a:lstStyle/>
                    <a:p>
                      <a:pPr indent="0" lvl="0" marL="0" marR="0" rtl="0" algn="ctr">
                        <a:spcBef>
                          <a:spcPts val="0"/>
                        </a:spcBef>
                        <a:spcAft>
                          <a:spcPts val="0"/>
                        </a:spcAft>
                        <a:buNone/>
                      </a:pPr>
                      <a:r>
                        <a:rPr b="1" i="0" lang="en-US" sz="1800" u="none" strike="noStrike">
                          <a:solidFill>
                            <a:schemeClr val="dk2"/>
                          </a:solidFill>
                          <a:latin typeface="Calibri"/>
                          <a:ea typeface="Calibri"/>
                          <a:cs typeface="Calibri"/>
                          <a:sym typeface="Calibri"/>
                        </a:rPr>
                        <a:t>2.82</a:t>
                      </a:r>
                      <a:endParaRPr/>
                    </a:p>
                  </a:txBody>
                  <a:tcPr marT="7625" marB="0" marR="7625" marL="7625" anchor="ct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71"/>
          <p:cNvSpPr txBox="1"/>
          <p:nvPr>
            <p:ph idx="4294967295" type="title"/>
          </p:nvPr>
        </p:nvSpPr>
        <p:spPr>
          <a:xfrm>
            <a:off x="2229070" y="450453"/>
            <a:ext cx="8029575" cy="708025"/>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Calibri"/>
              <a:buNone/>
            </a:pPr>
            <a:r>
              <a:rPr lang="en-US" cap="none">
                <a:solidFill>
                  <a:schemeClr val="dk2"/>
                </a:solidFill>
                <a:latin typeface="Calibri"/>
                <a:ea typeface="Calibri"/>
                <a:cs typeface="Calibri"/>
                <a:sym typeface="Calibri"/>
              </a:rPr>
              <a:t>Final Attainment </a:t>
            </a:r>
            <a:endParaRPr/>
          </a:p>
        </p:txBody>
      </p:sp>
      <p:graphicFrame>
        <p:nvGraphicFramePr>
          <p:cNvPr id="1624" name="Google Shape;1624;p71"/>
          <p:cNvGraphicFramePr/>
          <p:nvPr/>
        </p:nvGraphicFramePr>
        <p:xfrm>
          <a:off x="676498" y="1360555"/>
          <a:ext cx="3000000" cy="3000000"/>
        </p:xfrm>
        <a:graphic>
          <a:graphicData uri="http://schemas.openxmlformats.org/drawingml/2006/table">
            <a:tbl>
              <a:tblPr>
                <a:noFill/>
                <a:tableStyleId>{A5789F4F-51D6-4D7E-A4C2-E371BF2CD345}</a:tableStyleId>
              </a:tblPr>
              <a:tblGrid>
                <a:gridCol w="695925"/>
                <a:gridCol w="695925"/>
                <a:gridCol w="695925"/>
                <a:gridCol w="695925"/>
                <a:gridCol w="695925"/>
                <a:gridCol w="695925"/>
                <a:gridCol w="695925"/>
                <a:gridCol w="695925"/>
                <a:gridCol w="695925"/>
                <a:gridCol w="695925"/>
                <a:gridCol w="695925"/>
                <a:gridCol w="695925"/>
                <a:gridCol w="695925"/>
                <a:gridCol w="695925"/>
                <a:gridCol w="695925"/>
                <a:gridCol w="695925"/>
              </a:tblGrid>
              <a:tr h="496500">
                <a:tc>
                  <a:txBody>
                    <a:bodyPr/>
                    <a:lstStyle/>
                    <a:p>
                      <a:pPr indent="0" lvl="0" marL="0" marR="0" rtl="0" algn="ctr">
                        <a:spcBef>
                          <a:spcPts val="0"/>
                        </a:spcBef>
                        <a:spcAft>
                          <a:spcPts val="0"/>
                        </a:spcAft>
                        <a:buNone/>
                      </a:pPr>
                      <a:r>
                        <a:rPr b="1" lang="en-US" sz="1400" u="none" strike="noStrike">
                          <a:solidFill>
                            <a:srgbClr val="222A35"/>
                          </a:solidFill>
                        </a:rPr>
                        <a:t>CO</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PO1</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PO2</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PO3</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PO4</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PO5</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PO6</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PO7</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PO8</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PO9</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PO10</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PO11</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PO12</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PSO1</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PSO2</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1" lang="en-US" sz="1400" u="none" strike="noStrike">
                          <a:solidFill>
                            <a:srgbClr val="222A35"/>
                          </a:solidFill>
                        </a:rPr>
                        <a:t>PSO3</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C352.1</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0.93</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0.93</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C352.2</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C352.3</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0.91</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C352.4</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0.89</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1.78</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C352.5</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600" u="none" strike="noStrike">
                          <a:solidFill>
                            <a:srgbClr val="222A35"/>
                          </a:solidFill>
                        </a:rPr>
                        <a:t>C352.6</a:t>
                      </a:r>
                      <a:endParaRPr b="1" i="0" sz="1600" u="none" strike="noStrike">
                        <a:solidFill>
                          <a:srgbClr val="222A35"/>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0.88</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1.83</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2.78</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r h="496500">
                <a:tc>
                  <a:txBody>
                    <a:bodyPr/>
                    <a:lstStyle/>
                    <a:p>
                      <a:pPr indent="0" lvl="0" marL="0" marR="0" rtl="0" algn="ctr">
                        <a:spcBef>
                          <a:spcPts val="0"/>
                        </a:spcBef>
                        <a:spcAft>
                          <a:spcPts val="0"/>
                        </a:spcAft>
                        <a:buNone/>
                      </a:pPr>
                      <a:r>
                        <a:rPr b="1" lang="en-US" sz="1400" u="none" strike="noStrike">
                          <a:solidFill>
                            <a:srgbClr val="222A35"/>
                          </a:solidFill>
                        </a:rPr>
                        <a:t>Avg</a:t>
                      </a:r>
                      <a:endParaRPr b="1" i="0" sz="1400" u="none" strike="noStrike">
                        <a:solidFill>
                          <a:srgbClr val="222A35"/>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1.77</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2.05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1.49</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2.45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1.35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0.89</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0.85</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1.76</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1.34</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1.72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1.80</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1.21</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c>
                  <a:txBody>
                    <a:bodyPr/>
                    <a:lstStyle/>
                    <a:p>
                      <a:pPr indent="0" lvl="0" marL="0" marR="0" rtl="0" algn="ctr">
                        <a:spcBef>
                          <a:spcPts val="0"/>
                        </a:spcBef>
                        <a:spcAft>
                          <a:spcPts val="0"/>
                        </a:spcAft>
                        <a:buNone/>
                      </a:pPr>
                      <a:r>
                        <a:rPr b="0" lang="en-US" sz="1400" u="none" strike="noStrike">
                          <a:solidFill>
                            <a:srgbClr val="000000"/>
                          </a:solidFill>
                        </a:rPr>
                        <a:t>2.42</a:t>
                      </a:r>
                      <a:endParaRPr b="0" i="0" sz="1400" u="none" strike="noStrike">
                        <a:solidFill>
                          <a:srgbClr val="000000"/>
                        </a:solidFill>
                        <a:latin typeface="Times New Roman"/>
                        <a:ea typeface="Times New Roman"/>
                        <a:cs typeface="Times New Roman"/>
                        <a:sym typeface="Times New Roman"/>
                      </a:endParaRPr>
                    </a:p>
                  </a:txBody>
                  <a:tcPr marT="7625" marB="0" marR="7625" marL="7625" anchor="ctr"/>
                </a:tc>
              </a:tr>
            </a:tbl>
          </a:graphicData>
        </a:graphic>
      </p:graphicFrame>
      <p:sp>
        <p:nvSpPr>
          <p:cNvPr id="1625" name="Google Shape;1625;p71"/>
          <p:cNvSpPr txBox="1"/>
          <p:nvPr/>
        </p:nvSpPr>
        <p:spPr>
          <a:xfrm>
            <a:off x="380782" y="5270810"/>
            <a:ext cx="1143043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C00000"/>
                </a:solidFill>
                <a:latin typeface="Calibri"/>
                <a:ea typeface="Calibri"/>
                <a:cs typeface="Calibri"/>
                <a:sym typeface="Calibri"/>
              </a:rPr>
              <a:t>Inference for Low POs attained :</a:t>
            </a:r>
            <a:endParaRPr/>
          </a:p>
          <a:p>
            <a:pPr indent="-285750" lvl="0" marL="285750" marR="0" rtl="0" algn="l">
              <a:spcBef>
                <a:spcPts val="0"/>
              </a:spcBef>
              <a:spcAft>
                <a:spcPts val="0"/>
              </a:spcAft>
              <a:buClr>
                <a:srgbClr val="171616"/>
              </a:buClr>
              <a:buSzPts val="1600"/>
              <a:buFont typeface="Arial"/>
              <a:buChar char="•"/>
            </a:pPr>
            <a:r>
              <a:rPr b="1" lang="en-US" sz="1600">
                <a:solidFill>
                  <a:srgbClr val="171616"/>
                </a:solidFill>
                <a:latin typeface="Calibri"/>
                <a:ea typeface="Calibri"/>
                <a:cs typeface="Calibri"/>
                <a:sym typeface="Calibri"/>
              </a:rPr>
              <a:t>PO6 : </a:t>
            </a:r>
            <a:r>
              <a:rPr lang="en-US" sz="1600">
                <a:solidFill>
                  <a:srgbClr val="171616"/>
                </a:solidFill>
                <a:latin typeface="Calibri"/>
                <a:ea typeface="Calibri"/>
                <a:cs typeface="Calibri"/>
                <a:sym typeface="Calibri"/>
              </a:rPr>
              <a:t>Engineering &amp; society :- PBL Projects will be implemented based on problem statements helpful to society viz. App. Development for mentally disabled persons </a:t>
            </a:r>
            <a:endParaRPr/>
          </a:p>
          <a:p>
            <a:pPr indent="-285750" lvl="0" marL="285750" marR="0" rtl="0" algn="l">
              <a:spcBef>
                <a:spcPts val="0"/>
              </a:spcBef>
              <a:spcAft>
                <a:spcPts val="0"/>
              </a:spcAft>
              <a:buClr>
                <a:srgbClr val="171616"/>
              </a:buClr>
              <a:buSzPts val="1600"/>
              <a:buFont typeface="Arial"/>
              <a:buChar char="•"/>
            </a:pPr>
            <a:r>
              <a:rPr b="1" lang="en-US" sz="1600">
                <a:solidFill>
                  <a:srgbClr val="171616"/>
                </a:solidFill>
                <a:latin typeface="Calibri"/>
                <a:ea typeface="Calibri"/>
                <a:cs typeface="Calibri"/>
                <a:sym typeface="Calibri"/>
              </a:rPr>
              <a:t>PO7: </a:t>
            </a:r>
            <a:r>
              <a:rPr lang="en-US" sz="1600">
                <a:solidFill>
                  <a:srgbClr val="171616"/>
                </a:solidFill>
                <a:latin typeface="Calibri"/>
                <a:ea typeface="Calibri"/>
                <a:cs typeface="Calibri"/>
                <a:sym typeface="Calibri"/>
              </a:rPr>
              <a:t>Environment &amp; Sustainability:- RBL Projects will be implemented based on problem statements related to waste management system </a:t>
            </a:r>
            <a:endParaRPr/>
          </a:p>
          <a:p>
            <a:pPr indent="-285750" lvl="0" marL="285750" marR="0" rtl="0" algn="l">
              <a:spcBef>
                <a:spcPts val="0"/>
              </a:spcBef>
              <a:spcAft>
                <a:spcPts val="0"/>
              </a:spcAft>
              <a:buClr>
                <a:srgbClr val="171616"/>
              </a:buClr>
              <a:buSzPts val="1600"/>
              <a:buFont typeface="Arial"/>
              <a:buChar char="•"/>
            </a:pPr>
            <a:r>
              <a:rPr b="1" lang="en-US" sz="1600">
                <a:solidFill>
                  <a:srgbClr val="171616"/>
                </a:solidFill>
                <a:latin typeface="Calibri"/>
                <a:ea typeface="Calibri"/>
                <a:cs typeface="Calibri"/>
                <a:sym typeface="Calibri"/>
              </a:rPr>
              <a:t>PO8:-</a:t>
            </a:r>
            <a:r>
              <a:rPr lang="en-US" sz="1600">
                <a:solidFill>
                  <a:srgbClr val="171616"/>
                </a:solidFill>
                <a:latin typeface="Calibri"/>
                <a:ea typeface="Calibri"/>
                <a:cs typeface="Calibri"/>
                <a:sym typeface="Calibri"/>
              </a:rPr>
              <a:t>Ethics:-Web page contents will be checked with plagiarism check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72"/>
          <p:cNvSpPr txBox="1"/>
          <p:nvPr>
            <p:ph idx="4294967295" type="title"/>
          </p:nvPr>
        </p:nvSpPr>
        <p:spPr>
          <a:xfrm>
            <a:off x="1924050" y="327024"/>
            <a:ext cx="8343900" cy="708025"/>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1616"/>
              </a:buClr>
              <a:buSzPts val="4400"/>
              <a:buFont typeface="Calibri"/>
              <a:buNone/>
            </a:pPr>
            <a:r>
              <a:rPr b="1" lang="en-US" cap="none">
                <a:solidFill>
                  <a:srgbClr val="171616"/>
                </a:solidFill>
                <a:latin typeface="Calibri"/>
                <a:ea typeface="Calibri"/>
                <a:cs typeface="Calibri"/>
                <a:sym typeface="Calibri"/>
              </a:rPr>
              <a:t>PO/PSO Attainment Tools</a:t>
            </a:r>
            <a:endParaRPr/>
          </a:p>
        </p:txBody>
      </p:sp>
      <p:sp>
        <p:nvSpPr>
          <p:cNvPr id="1631" name="Google Shape;1631;p72"/>
          <p:cNvSpPr/>
          <p:nvPr/>
        </p:nvSpPr>
        <p:spPr>
          <a:xfrm>
            <a:off x="1076325" y="1835150"/>
            <a:ext cx="10515600" cy="435133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PO/PSO Assessment</a:t>
            </a:r>
            <a:endParaRPr/>
          </a:p>
          <a:p>
            <a:pPr indent="-114300" lvl="2" marL="2286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PO/PSO Attainment through Direct methods</a:t>
            </a:r>
            <a:endParaRPr/>
          </a:p>
          <a:p>
            <a:pPr indent="-114300" lvl="3" marL="3429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CO Attainment through Direct methods</a:t>
            </a:r>
            <a:endParaRPr/>
          </a:p>
          <a:p>
            <a:pPr indent="-114300" lvl="4" marL="4572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Formative Assessment</a:t>
            </a:r>
            <a:endParaRPr/>
          </a:p>
          <a:p>
            <a:pPr indent="0" lvl="4" marL="4572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4" marL="4572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In Semester Assessment</a:t>
            </a:r>
            <a:endParaRPr/>
          </a:p>
          <a:p>
            <a:pPr indent="0" lvl="4" marL="4572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4" marL="4572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Practical Assessment</a:t>
            </a:r>
            <a:endParaRPr/>
          </a:p>
          <a:p>
            <a:pPr indent="0" lvl="4" marL="4572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4" marL="4572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End Semester Assessment</a:t>
            </a:r>
            <a:endParaRPr b="0" i="0" sz="1600" u="none" cap="none" strike="noStrike">
              <a:solidFill>
                <a:schemeClr val="dk1"/>
              </a:solidFill>
              <a:latin typeface="Calibri"/>
              <a:ea typeface="Calibri"/>
              <a:cs typeface="Calibri"/>
              <a:sym typeface="Calibri"/>
            </a:endParaRPr>
          </a:p>
          <a:p>
            <a:pPr indent="0" lvl="4" marL="4572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2" marL="2286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PO/PSO Attainment through Indirect methods</a:t>
            </a:r>
            <a:endParaRPr/>
          </a:p>
          <a:p>
            <a:pPr indent="-114300" lvl="3" marL="3429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Course Outcome Attainment through Indirect methods</a:t>
            </a:r>
            <a:endParaRPr/>
          </a:p>
          <a:p>
            <a:pPr indent="-114300" lvl="4" marL="457200" marR="0" rtl="0" algn="l">
              <a:lnSpc>
                <a:spcPct val="75000"/>
              </a:lnSpc>
              <a:spcBef>
                <a:spcPts val="16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Course Survey</a:t>
            </a:r>
            <a:endParaRPr/>
          </a:p>
          <a:p>
            <a:pPr indent="0" lvl="4" marL="4572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3" marL="3429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Programme Exit Survey</a:t>
            </a:r>
            <a:endParaRPr b="0" i="0" sz="1600" u="none" cap="none" strike="noStrike">
              <a:solidFill>
                <a:schemeClr val="dk1"/>
              </a:solidFill>
              <a:latin typeface="Calibri"/>
              <a:ea typeface="Calibri"/>
              <a:cs typeface="Calibri"/>
              <a:sym typeface="Calibri"/>
            </a:endParaRPr>
          </a:p>
          <a:p>
            <a:pPr indent="0" lvl="3" marL="342900" marR="0" rtl="0" algn="l">
              <a:lnSpc>
                <a:spcPct val="75000"/>
              </a:lnSpc>
              <a:spcBef>
                <a:spcPts val="16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rgbClr val="171616"/>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Alumni Survey</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7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1637" name="Google Shape;1637;p73"/>
          <p:cNvGraphicFramePr/>
          <p:nvPr/>
        </p:nvGraphicFramePr>
        <p:xfrm>
          <a:off x="886774" y="4292287"/>
          <a:ext cx="10357485" cy="2655570"/>
        </p:xfrm>
        <a:graphic>
          <a:graphicData uri="http://schemas.openxmlformats.org/drawingml/2006/chart">
            <c:chart r:id="rId3"/>
          </a:graphicData>
        </a:graphic>
      </p:graphicFrame>
      <p:graphicFrame>
        <p:nvGraphicFramePr>
          <p:cNvPr id="1638" name="Google Shape;1638;p73"/>
          <p:cNvGraphicFramePr/>
          <p:nvPr/>
        </p:nvGraphicFramePr>
        <p:xfrm>
          <a:off x="339085" y="1382079"/>
          <a:ext cx="3000000" cy="3000000"/>
        </p:xfrm>
        <a:graphic>
          <a:graphicData uri="http://schemas.openxmlformats.org/drawingml/2006/table">
            <a:tbl>
              <a:tblPr>
                <a:noFill/>
                <a:tableStyleId>{A5789F4F-51D6-4D7E-A4C2-E371BF2CD345}</a:tableStyleId>
              </a:tblPr>
              <a:tblGrid>
                <a:gridCol w="818825"/>
                <a:gridCol w="638975"/>
                <a:gridCol w="728900"/>
                <a:gridCol w="728900"/>
                <a:gridCol w="728900"/>
                <a:gridCol w="728900"/>
                <a:gridCol w="728900"/>
                <a:gridCol w="728900"/>
                <a:gridCol w="728900"/>
                <a:gridCol w="728900"/>
                <a:gridCol w="728900"/>
                <a:gridCol w="728900"/>
                <a:gridCol w="728900"/>
                <a:gridCol w="728900"/>
                <a:gridCol w="728900"/>
                <a:gridCol w="728900"/>
              </a:tblGrid>
              <a:tr h="129825">
                <a:tc>
                  <a:txBody>
                    <a:bodyPr/>
                    <a:lstStyle/>
                    <a:p>
                      <a:pPr indent="0" lvl="0" marL="0" marR="0" rtl="0" algn="ctr">
                        <a:spcBef>
                          <a:spcPts val="0"/>
                        </a:spcBef>
                        <a:spcAft>
                          <a:spcPts val="0"/>
                        </a:spcAft>
                        <a:buNone/>
                      </a:pPr>
                      <a:r>
                        <a:t/>
                      </a:r>
                      <a:endParaRPr b="0"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PO1</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PO2</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PO3</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PO4</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PO5</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PO6</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PO7</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PO8</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PO9</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PO10</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PO11</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PO12</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PSO1</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PSO2</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c>
                  <a:txBody>
                    <a:bodyPr/>
                    <a:lstStyle/>
                    <a:p>
                      <a:pPr indent="0" lvl="0" marL="0" marR="0" rtl="0" algn="ctr">
                        <a:spcBef>
                          <a:spcPts val="0"/>
                        </a:spcBef>
                        <a:spcAft>
                          <a:spcPts val="0"/>
                        </a:spcAft>
                        <a:buNone/>
                      </a:pPr>
                      <a:r>
                        <a:rPr b="1" lang="en-US" sz="1000" u="none" cap="none" strike="noStrike">
                          <a:solidFill>
                            <a:srgbClr val="181818"/>
                          </a:solidFill>
                        </a:rPr>
                        <a:t>PSO3</a:t>
                      </a:r>
                      <a:endParaRPr b="1" i="0" sz="1000" u="none" cap="none" strike="noStrike">
                        <a:solidFill>
                          <a:srgbClr val="181818"/>
                        </a:solidFill>
                        <a:latin typeface="Quattrocento Sans"/>
                        <a:ea typeface="Quattrocento Sans"/>
                        <a:cs typeface="Quattrocento Sans"/>
                        <a:sym typeface="Quattrocento Sans"/>
                      </a:endParaRPr>
                    </a:p>
                  </a:txBody>
                  <a:tcPr marT="7625" marB="0" marR="7625" marL="7625" anchor="ctr"/>
                </a:tc>
              </a:tr>
              <a:tr h="257725">
                <a:tc>
                  <a:txBody>
                    <a:bodyPr/>
                    <a:lstStyle/>
                    <a:p>
                      <a:pPr indent="0" lvl="0" marL="0" marR="0" rtl="0" algn="ctr">
                        <a:spcBef>
                          <a:spcPts val="0"/>
                        </a:spcBef>
                        <a:spcAft>
                          <a:spcPts val="0"/>
                        </a:spcAft>
                        <a:buNone/>
                      </a:pPr>
                      <a:r>
                        <a:rPr b="1" lang="en-US" sz="1100" u="none" cap="none" strike="noStrike">
                          <a:solidFill>
                            <a:srgbClr val="181818"/>
                          </a:solidFill>
                        </a:rPr>
                        <a:t>CORE Course Attainment</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2.42</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2.20</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2.24</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1.79</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1.85</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1.67</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1.66</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1.64</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1.92</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2.08</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2.09</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1.73</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1.70</a:t>
                      </a:r>
                      <a:endParaRPr b="1" i="0" sz="1200" u="none" cap="none" strike="noStrike">
                        <a:solidFill>
                          <a:srgbClr val="181818"/>
                        </a:solidFill>
                        <a:latin typeface="Calibri"/>
                        <a:ea typeface="Calibri"/>
                        <a:cs typeface="Calibri"/>
                        <a:sym typeface="Calibri"/>
                      </a:endParaRPr>
                    </a:p>
                  </a:txBody>
                  <a:tcPr marT="7625" marB="0" marR="7625" marL="7625" anchor="ctr"/>
                </a:tc>
              </a:tr>
              <a:tr h="141100">
                <a:tc>
                  <a:txBody>
                    <a:bodyPr/>
                    <a:lstStyle/>
                    <a:p>
                      <a:pPr indent="0" lvl="0" marL="0" marR="0" rtl="0" algn="ctr">
                        <a:spcBef>
                          <a:spcPts val="0"/>
                        </a:spcBef>
                        <a:spcAft>
                          <a:spcPts val="0"/>
                        </a:spcAft>
                        <a:buNone/>
                      </a:pPr>
                      <a:r>
                        <a:rPr b="1" lang="en-US" sz="1100" u="none" cap="none" strike="noStrike">
                          <a:solidFill>
                            <a:srgbClr val="181818"/>
                          </a:solidFill>
                        </a:rPr>
                        <a:t>Exit Survey</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2.73</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2.73</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2.57</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2.65</a:t>
                      </a:r>
                      <a:endParaRPr b="0" i="0" sz="1200" u="none" cap="none" strike="noStrike">
                        <a:solidFill>
                          <a:srgbClr val="181818"/>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solidFill>
                            <a:srgbClr val="181818"/>
                          </a:solidFill>
                        </a:rPr>
                        <a:t>Alumni Survey</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2.34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2.52</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2.10</a:t>
                      </a:r>
                      <a:endParaRPr b="0" i="0" sz="1200" u="none" cap="none" strike="noStrike">
                        <a:solidFill>
                          <a:srgbClr val="181818"/>
                        </a:solidFill>
                        <a:latin typeface="Calibri"/>
                        <a:ea typeface="Calibri"/>
                        <a:cs typeface="Calibri"/>
                        <a:sym typeface="Calibri"/>
                      </a:endParaRPr>
                    </a:p>
                  </a:txBody>
                  <a:tcPr marT="7625" marB="0" marR="7625" marL="7625" anchor="ctr"/>
                </a:tc>
              </a:tr>
              <a:tr h="378150">
                <a:tc>
                  <a:txBody>
                    <a:bodyPr/>
                    <a:lstStyle/>
                    <a:p>
                      <a:pPr indent="0" lvl="0" marL="0" marR="0" rtl="0" algn="ctr">
                        <a:spcBef>
                          <a:spcPts val="0"/>
                        </a:spcBef>
                        <a:spcAft>
                          <a:spcPts val="0"/>
                        </a:spcAft>
                        <a:buNone/>
                      </a:pPr>
                      <a:r>
                        <a:rPr b="1" lang="en-US" sz="1100" u="none" cap="none" strike="noStrike">
                          <a:solidFill>
                            <a:srgbClr val="181818"/>
                          </a:solidFill>
                        </a:rPr>
                        <a:t>Holistic Development Activities</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2.68</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2.67</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2.65</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2.96</a:t>
                      </a:r>
                      <a:endParaRPr b="0" i="0" sz="1200" u="none" cap="none" strike="noStrike">
                        <a:solidFill>
                          <a:srgbClr val="181818"/>
                        </a:solidFill>
                        <a:latin typeface="Calibri"/>
                        <a:ea typeface="Calibri"/>
                        <a:cs typeface="Calibri"/>
                        <a:sym typeface="Calibri"/>
                      </a:endParaRPr>
                    </a:p>
                  </a:txBody>
                  <a:tcPr marT="7625" marB="0" marR="7625" marL="7625" anchor="ctr"/>
                </a:tc>
              </a:tr>
              <a:tr h="378150">
                <a:tc>
                  <a:txBody>
                    <a:bodyPr/>
                    <a:lstStyle/>
                    <a:p>
                      <a:pPr indent="0" lvl="0" marL="0" marR="0" rtl="0" algn="ctr">
                        <a:spcBef>
                          <a:spcPts val="0"/>
                        </a:spcBef>
                        <a:spcAft>
                          <a:spcPts val="0"/>
                        </a:spcAft>
                        <a:buNone/>
                      </a:pPr>
                      <a:r>
                        <a:rPr b="1" lang="en-US" sz="1100" u="none" cap="none" strike="noStrike">
                          <a:solidFill>
                            <a:srgbClr val="181818"/>
                          </a:solidFill>
                        </a:rPr>
                        <a:t>AVG (Exit/Alumni/HSD)</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2.68</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2.53</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2.49</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2.52</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2.64</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2.62</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2.55</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2.57</a:t>
                      </a:r>
                      <a:endParaRPr b="0" i="0" sz="1200" u="none" cap="none" strike="noStrike">
                        <a:solidFill>
                          <a:srgbClr val="181818"/>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solidFill>
                            <a:srgbClr val="181818"/>
                          </a:solidFill>
                        </a:rPr>
                        <a:t>Final Target   Avg</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2.66</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2.82</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2.75</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2.61</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2.53</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2.27</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2.07</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2.08</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2.17</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2.08</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2.45</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2.45</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2.42</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2.50</a:t>
                      </a:r>
                      <a:endParaRPr b="0"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2.38</a:t>
                      </a:r>
                      <a:endParaRPr b="0" i="0" sz="1200" u="none" cap="none" strike="noStrike">
                        <a:solidFill>
                          <a:srgbClr val="181818"/>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b="1" lang="en-US" sz="1100" u="none" cap="none" strike="noStrike">
                          <a:solidFill>
                            <a:srgbClr val="181818"/>
                          </a:solidFill>
                        </a:rPr>
                        <a:t>Final Attainment</a:t>
                      </a:r>
                      <a:endParaRPr b="1" i="0" sz="11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2.45</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2.50</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2.49</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2.26</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2.30</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1.93</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1.99</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1.86</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1.85</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1.84</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2.04</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2.17</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2.18</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1.90</a:t>
                      </a:r>
                      <a:endParaRPr b="1" i="0" sz="1200" u="none" cap="none" strike="noStrike">
                        <a:solidFill>
                          <a:srgbClr val="181818"/>
                        </a:solidFill>
                        <a:latin typeface="Calibri"/>
                        <a:ea typeface="Calibri"/>
                        <a:cs typeface="Calibri"/>
                        <a:sym typeface="Calibri"/>
                      </a:endParaRPr>
                    </a:p>
                  </a:txBody>
                  <a:tcPr marT="7625" marB="0" marR="7625" marL="7625" anchor="ctr"/>
                </a:tc>
                <a:tc>
                  <a:txBody>
                    <a:bodyPr/>
                    <a:lstStyle/>
                    <a:p>
                      <a:pPr indent="0" lvl="0" marL="0" marR="0" rtl="0" algn="ctr">
                        <a:spcBef>
                          <a:spcPts val="0"/>
                        </a:spcBef>
                        <a:spcAft>
                          <a:spcPts val="0"/>
                        </a:spcAft>
                        <a:buNone/>
                      </a:pPr>
                      <a:r>
                        <a:rPr lang="en-US" sz="1200" u="none" cap="none" strike="noStrike">
                          <a:solidFill>
                            <a:srgbClr val="181818"/>
                          </a:solidFill>
                        </a:rPr>
                        <a:t>1.88</a:t>
                      </a:r>
                      <a:endParaRPr b="1" i="0" sz="1200" u="none" cap="none" strike="noStrike">
                        <a:solidFill>
                          <a:srgbClr val="181818"/>
                        </a:solidFill>
                        <a:latin typeface="Calibri"/>
                        <a:ea typeface="Calibri"/>
                        <a:cs typeface="Calibri"/>
                        <a:sym typeface="Calibri"/>
                      </a:endParaRPr>
                    </a:p>
                  </a:txBody>
                  <a:tcPr marT="7625" marB="0" marR="7625" marL="7625" anchor="ctr"/>
                </a:tc>
              </a:tr>
            </a:tbl>
          </a:graphicData>
        </a:graphic>
      </p:graphicFrame>
      <p:sp>
        <p:nvSpPr>
          <p:cNvPr id="1639" name="Google Shape;1639;p73"/>
          <p:cNvSpPr txBox="1"/>
          <p:nvPr/>
        </p:nvSpPr>
        <p:spPr>
          <a:xfrm>
            <a:off x="1597714" y="285297"/>
            <a:ext cx="8935607" cy="78411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PO/PSO Attainment 2017-21 batch</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graphicFrame>
        <p:nvGraphicFramePr>
          <p:cNvPr id="1644" name="Google Shape;1644;p74"/>
          <p:cNvGraphicFramePr/>
          <p:nvPr/>
        </p:nvGraphicFramePr>
        <p:xfrm>
          <a:off x="115747" y="523220"/>
          <a:ext cx="3000000" cy="3000000"/>
        </p:xfrm>
        <a:graphic>
          <a:graphicData uri="http://schemas.openxmlformats.org/drawingml/2006/table">
            <a:tbl>
              <a:tblPr firstRow="1">
                <a:noFill/>
                <a:tableStyleId>{A5789F4F-51D6-4D7E-A4C2-E371BF2CD345}</a:tableStyleId>
              </a:tblPr>
              <a:tblGrid>
                <a:gridCol w="1981200"/>
                <a:gridCol w="1981200"/>
                <a:gridCol w="2187275"/>
                <a:gridCol w="2035450"/>
                <a:gridCol w="2088400"/>
                <a:gridCol w="1613675"/>
              </a:tblGrid>
              <a:tr h="722225">
                <a:tc>
                  <a:txBody>
                    <a:bodyPr/>
                    <a:lstStyle/>
                    <a:p>
                      <a:pPr indent="0" lvl="0" marL="0" marR="0" rtl="0" algn="ctr">
                        <a:lnSpc>
                          <a:spcPct val="100000"/>
                        </a:lnSpc>
                        <a:spcBef>
                          <a:spcPts val="0"/>
                        </a:spcBef>
                        <a:spcAft>
                          <a:spcPts val="0"/>
                        </a:spcAft>
                        <a:buClr>
                          <a:schemeClr val="dk2"/>
                        </a:buClr>
                        <a:buSzPts val="1400"/>
                        <a:buFont typeface="Calibri"/>
                        <a:buNone/>
                      </a:pPr>
                      <a:r>
                        <a:rPr b="1" lang="en-US" sz="1400" u="none" cap="none" strike="noStrike">
                          <a:solidFill>
                            <a:schemeClr val="dk2"/>
                          </a:solidFill>
                          <a:latin typeface="Calibri"/>
                          <a:ea typeface="Calibri"/>
                          <a:cs typeface="Calibri"/>
                          <a:sym typeface="Calibri"/>
                        </a:rPr>
                        <a:t>Activities</a:t>
                      </a:r>
                      <a:endParaRPr/>
                    </a:p>
                  </a:txBody>
                  <a:tcPr marT="45725" marB="45725" marR="91450" marL="91450"/>
                </a:tc>
                <a:tc>
                  <a:txBody>
                    <a:bodyPr/>
                    <a:lstStyle/>
                    <a:p>
                      <a:pPr indent="0" lvl="0" marL="0" marR="0" rtl="0" algn="l">
                        <a:spcBef>
                          <a:spcPts val="0"/>
                        </a:spcBef>
                        <a:spcAft>
                          <a:spcPts val="0"/>
                        </a:spcAft>
                        <a:buNone/>
                      </a:pPr>
                      <a:r>
                        <a:rPr lang="en-US" sz="1400" u="none" cap="none" strike="noStrike">
                          <a:solidFill>
                            <a:schemeClr val="dk2"/>
                          </a:solidFill>
                        </a:rPr>
                        <a:t>As per regulatory/Statutory requirement</a:t>
                      </a:r>
                      <a:endParaRPr/>
                    </a:p>
                  </a:txBody>
                  <a:tcPr marT="45725" marB="45725" marR="91450" marL="91450"/>
                </a:tc>
                <a:tc>
                  <a:txBody>
                    <a:bodyPr/>
                    <a:lstStyle/>
                    <a:p>
                      <a:pPr indent="0" lvl="0" marL="0" marR="0" rtl="0" algn="ctr">
                        <a:spcBef>
                          <a:spcPts val="0"/>
                        </a:spcBef>
                        <a:spcAft>
                          <a:spcPts val="0"/>
                        </a:spcAft>
                        <a:buNone/>
                      </a:pPr>
                      <a:r>
                        <a:rPr lang="en-US" sz="1400">
                          <a:solidFill>
                            <a:schemeClr val="dk2"/>
                          </a:solidFill>
                        </a:rPr>
                        <a:t>Measurements  as per Institute requirements.</a:t>
                      </a:r>
                      <a:endParaRPr/>
                    </a:p>
                  </a:txBody>
                  <a:tcPr marT="45725" marB="45725" marR="91450" marL="91450"/>
                </a:tc>
                <a:tc>
                  <a:txBody>
                    <a:bodyPr/>
                    <a:lstStyle/>
                    <a:p>
                      <a:pPr indent="0" lvl="0" marL="0" marR="0" rtl="0" algn="ctr">
                        <a:spcBef>
                          <a:spcPts val="0"/>
                        </a:spcBef>
                        <a:spcAft>
                          <a:spcPts val="0"/>
                        </a:spcAft>
                        <a:buNone/>
                      </a:pPr>
                      <a:r>
                        <a:rPr lang="en-US" sz="1400">
                          <a:solidFill>
                            <a:schemeClr val="dk2"/>
                          </a:solidFill>
                        </a:rPr>
                        <a:t>Benchmarking w.r.t. Quality Objectives/ Institute requirement </a:t>
                      </a:r>
                      <a:endParaRPr sz="1400">
                        <a:solidFill>
                          <a:schemeClr val="dk2"/>
                        </a:solidFill>
                      </a:endParaRPr>
                    </a:p>
                  </a:txBody>
                  <a:tcPr marT="45725" marB="45725" marR="91450" marL="91450"/>
                </a:tc>
                <a:tc>
                  <a:txBody>
                    <a:bodyPr/>
                    <a:lstStyle/>
                    <a:p>
                      <a:pPr indent="0" lvl="0" marL="0" marR="0" rtl="0" algn="ctr">
                        <a:spcBef>
                          <a:spcPts val="0"/>
                        </a:spcBef>
                        <a:spcAft>
                          <a:spcPts val="0"/>
                        </a:spcAft>
                        <a:buNone/>
                      </a:pPr>
                      <a:r>
                        <a:rPr lang="en-US" sz="1400">
                          <a:solidFill>
                            <a:schemeClr val="dk2"/>
                          </a:solidFill>
                        </a:rPr>
                        <a:t>Outcome </a:t>
                      </a:r>
                      <a:endParaRPr/>
                    </a:p>
                  </a:txBody>
                  <a:tcPr marT="45725" marB="45725" marR="91450" marL="91450"/>
                </a:tc>
                <a:tc>
                  <a:txBody>
                    <a:bodyPr/>
                    <a:lstStyle/>
                    <a:p>
                      <a:pPr indent="0" lvl="0" marL="0" marR="0" rtl="0" algn="ctr">
                        <a:spcBef>
                          <a:spcPts val="0"/>
                        </a:spcBef>
                        <a:spcAft>
                          <a:spcPts val="0"/>
                        </a:spcAft>
                        <a:buNone/>
                      </a:pPr>
                      <a:r>
                        <a:rPr lang="en-US" sz="1400">
                          <a:solidFill>
                            <a:schemeClr val="dk2"/>
                          </a:solidFill>
                        </a:rPr>
                        <a:t>POs</a:t>
                      </a:r>
                      <a:r>
                        <a:rPr lang="en-US" sz="1400">
                          <a:solidFill>
                            <a:schemeClr val="dk2"/>
                          </a:solidFill>
                        </a:rPr>
                        <a:t> Attained/KSA</a:t>
                      </a:r>
                      <a:endParaRPr sz="1400">
                        <a:solidFill>
                          <a:schemeClr val="dk2"/>
                        </a:solidFill>
                      </a:endParaRPr>
                    </a:p>
                  </a:txBody>
                  <a:tcPr marT="45725" marB="45725" marR="91450" marL="91450"/>
                </a:tc>
              </a:tr>
              <a:tr h="1143525">
                <a:tc>
                  <a:txBody>
                    <a:bodyPr/>
                    <a:lstStyle/>
                    <a:p>
                      <a:pPr indent="0" lvl="0" marL="0" marR="0" rtl="0" algn="l">
                        <a:lnSpc>
                          <a:spcPct val="100000"/>
                        </a:lnSpc>
                        <a:spcBef>
                          <a:spcPts val="0"/>
                        </a:spcBef>
                        <a:spcAft>
                          <a:spcPts val="0"/>
                        </a:spcAft>
                        <a:buClr>
                          <a:schemeClr val="dk2"/>
                        </a:buClr>
                        <a:buSzPts val="1400"/>
                        <a:buFont typeface="Calibri"/>
                        <a:buNone/>
                      </a:pPr>
                      <a:r>
                        <a:rPr b="0" lang="en-US" sz="1400" u="none" strike="noStrike">
                          <a:solidFill>
                            <a:schemeClr val="dk2"/>
                          </a:solidFill>
                        </a:rPr>
                        <a:t>Syllabus and scheme formation 	</a:t>
                      </a:r>
                      <a:endParaRPr b="0" i="0" sz="1400" u="none" strike="noStrike">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AICTE model</a:t>
                      </a:r>
                      <a:r>
                        <a:rPr lang="en-US" sz="1400">
                          <a:solidFill>
                            <a:schemeClr val="dk2"/>
                          </a:solidFill>
                        </a:rPr>
                        <a:t> curriculum as reference-163</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206 credits =176(includes 23 credits for project work &amp; internship)+30( comprising of HME)</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BOS</a:t>
                      </a:r>
                      <a:r>
                        <a:rPr lang="en-US" sz="1400">
                          <a:solidFill>
                            <a:schemeClr val="dk2"/>
                          </a:solidFill>
                        </a:rPr>
                        <a:t> – Scheme syllabus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43 additional credits are provided to students</a:t>
                      </a:r>
                      <a:r>
                        <a:rPr lang="en-US" sz="1400">
                          <a:solidFill>
                            <a:schemeClr val="dk2"/>
                          </a:solidFill>
                        </a:rPr>
                        <a:t> by offering Internship , RBL, PBL, ABL, ESD, PS, projects, open electives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1,3,4,5,6,9,11,12</a:t>
                      </a:r>
                      <a:endParaRPr/>
                    </a:p>
                    <a:p>
                      <a:pPr indent="0" lvl="0" marL="0" marR="0" rtl="0" algn="l">
                        <a:spcBef>
                          <a:spcPts val="0"/>
                        </a:spcBef>
                        <a:spcAft>
                          <a:spcPts val="0"/>
                        </a:spcAft>
                        <a:buNone/>
                      </a:pPr>
                      <a:r>
                        <a:rPr lang="en-US" sz="1400">
                          <a:solidFill>
                            <a:schemeClr val="dk2"/>
                          </a:solidFill>
                        </a:rPr>
                        <a:t>Knowlede,Skill,Attitude</a:t>
                      </a:r>
                      <a:endParaRPr sz="1400">
                        <a:solidFill>
                          <a:schemeClr val="dk2"/>
                        </a:solidFill>
                      </a:endParaRPr>
                    </a:p>
                  </a:txBody>
                  <a:tcPr marT="45725" marB="45725" marR="91450" marL="91450"/>
                </a:tc>
              </a:tr>
              <a:tr h="932875">
                <a:tc>
                  <a:txBody>
                    <a:bodyPr/>
                    <a:lstStyle/>
                    <a:p>
                      <a:pPr indent="0" lvl="0" marL="0" marR="0" rtl="0" algn="l">
                        <a:spcBef>
                          <a:spcPts val="0"/>
                        </a:spcBef>
                        <a:spcAft>
                          <a:spcPts val="0"/>
                        </a:spcAft>
                        <a:buNone/>
                      </a:pPr>
                      <a:r>
                        <a:rPr b="0" lang="en-US" sz="1400" u="none" strike="noStrike">
                          <a:solidFill>
                            <a:schemeClr val="dk2"/>
                          </a:solidFill>
                        </a:rPr>
                        <a:t> Syllabus coverage and delivery</a:t>
                      </a:r>
                      <a:endParaRPr b="0" i="0" sz="1400" u="none" strike="noStrike">
                        <a:solidFill>
                          <a:schemeClr val="dk2"/>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chemeClr val="dk2"/>
                          </a:solidFill>
                        </a:rPr>
                        <a:t>3 hrs /</a:t>
                      </a:r>
                      <a:r>
                        <a:rPr lang="en-US" sz="1400">
                          <a:solidFill>
                            <a:schemeClr val="dk2"/>
                          </a:solidFill>
                        </a:rPr>
                        <a:t> week </a:t>
                      </a:r>
                      <a:r>
                        <a:rPr lang="en-US" sz="1400">
                          <a:solidFill>
                            <a:schemeClr val="dk2"/>
                          </a:solidFill>
                        </a:rPr>
                        <a:t>* 15 weeks = 45 hrs </a:t>
                      </a:r>
                      <a:endParaRPr/>
                    </a:p>
                  </a:txBody>
                  <a:tcPr marT="45725" marB="45725" marR="91450" marL="91450"/>
                </a:tc>
                <a:tc>
                  <a:txBody>
                    <a:bodyPr/>
                    <a:lstStyle/>
                    <a:p>
                      <a:pPr indent="0" lvl="0" marL="0" marR="0" rtl="0" algn="l">
                        <a:lnSpc>
                          <a:spcPct val="100000"/>
                        </a:lnSpc>
                        <a:spcBef>
                          <a:spcPts val="0"/>
                        </a:spcBef>
                        <a:spcAft>
                          <a:spcPts val="0"/>
                        </a:spcAft>
                        <a:buClr>
                          <a:schemeClr val="dk2"/>
                        </a:buClr>
                        <a:buSzPts val="1400"/>
                        <a:buFont typeface="Calibri"/>
                        <a:buNone/>
                      </a:pPr>
                      <a:r>
                        <a:rPr lang="en-US" sz="1400">
                          <a:solidFill>
                            <a:schemeClr val="dk2"/>
                          </a:solidFill>
                        </a:rPr>
                        <a:t>3 hrs/week * 15 weeks = 45 hrs </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100% syllabus coverage </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All 6 modules</a:t>
                      </a:r>
                      <a:r>
                        <a:rPr lang="en-US" sz="1400">
                          <a:solidFill>
                            <a:schemeClr val="dk2"/>
                          </a:solidFill>
                        </a:rPr>
                        <a:t> contents are covered in 15 weeks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1,2,3,4,5,6,8,10,11,12</a:t>
                      </a:r>
                      <a:endParaRPr/>
                    </a:p>
                    <a:p>
                      <a:pPr indent="0" lvl="0" marL="0" marR="0" rtl="0" algn="l">
                        <a:spcBef>
                          <a:spcPts val="0"/>
                        </a:spcBef>
                        <a:spcAft>
                          <a:spcPts val="0"/>
                        </a:spcAft>
                        <a:buNone/>
                      </a:pPr>
                      <a:r>
                        <a:rPr lang="en-US" sz="1400">
                          <a:solidFill>
                            <a:schemeClr val="dk2"/>
                          </a:solidFill>
                        </a:rPr>
                        <a:t>Knowledge,Skill,Attitude</a:t>
                      </a:r>
                      <a:endParaRPr sz="1400">
                        <a:solidFill>
                          <a:schemeClr val="dk2"/>
                        </a:solidFill>
                      </a:endParaRPr>
                    </a:p>
                  </a:txBody>
                  <a:tcPr marT="45725" marB="45725" marR="91450" marL="91450"/>
                </a:tc>
              </a:tr>
              <a:tr h="722225">
                <a:tc>
                  <a:txBody>
                    <a:bodyPr/>
                    <a:lstStyle/>
                    <a:p>
                      <a:pPr indent="0" lvl="0" marL="0" marR="0" rtl="0" algn="l">
                        <a:lnSpc>
                          <a:spcPct val="100000"/>
                        </a:lnSpc>
                        <a:spcBef>
                          <a:spcPts val="0"/>
                        </a:spcBef>
                        <a:spcAft>
                          <a:spcPts val="0"/>
                        </a:spcAft>
                        <a:buClr>
                          <a:schemeClr val="dk2"/>
                        </a:buClr>
                        <a:buSzPts val="1400"/>
                        <a:buFont typeface="Calibri"/>
                        <a:buNone/>
                      </a:pPr>
                      <a:r>
                        <a:rPr b="0" lang="en-US" sz="1400" u="none" strike="noStrike">
                          <a:solidFill>
                            <a:schemeClr val="dk2"/>
                          </a:solidFill>
                        </a:rPr>
                        <a:t> ISE</a:t>
                      </a:r>
                      <a:endParaRPr b="0" i="0" sz="1400" u="none" strike="noStrike">
                        <a:solidFill>
                          <a:schemeClr val="dk2"/>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chemeClr val="dk2"/>
                          </a:solidFill>
                        </a:rPr>
                        <a:t>2 ISA/</a:t>
                      </a:r>
                      <a:r>
                        <a:rPr lang="en-US" sz="1400">
                          <a:solidFill>
                            <a:schemeClr val="dk2"/>
                          </a:solidFill>
                        </a:rPr>
                        <a:t> semester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3</a:t>
                      </a:r>
                      <a:r>
                        <a:rPr lang="en-US" sz="1400">
                          <a:solidFill>
                            <a:schemeClr val="dk2"/>
                          </a:solidFill>
                        </a:rPr>
                        <a:t> ISEs for SE, TE , 1 ISA for BE/semester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Based on 100%</a:t>
                      </a:r>
                      <a:r>
                        <a:rPr lang="en-US" sz="1400">
                          <a:solidFill>
                            <a:schemeClr val="dk2"/>
                          </a:solidFill>
                        </a:rPr>
                        <a:t> course content preparation check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100% passing percentage </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1,2,3,4,5,11</a:t>
                      </a:r>
                      <a:endParaRPr/>
                    </a:p>
                    <a:p>
                      <a:pPr indent="0" lvl="0" marL="0" marR="0" rtl="0" algn="l">
                        <a:spcBef>
                          <a:spcPts val="0"/>
                        </a:spcBef>
                        <a:spcAft>
                          <a:spcPts val="0"/>
                        </a:spcAft>
                        <a:buNone/>
                      </a:pPr>
                      <a:r>
                        <a:rPr lang="en-US" sz="1400">
                          <a:solidFill>
                            <a:schemeClr val="dk2"/>
                          </a:solidFill>
                        </a:rPr>
                        <a:t>Knowledge,Skill,Attitude</a:t>
                      </a:r>
                      <a:endParaRPr sz="1400">
                        <a:solidFill>
                          <a:schemeClr val="dk2"/>
                        </a:solidFill>
                      </a:endParaRPr>
                    </a:p>
                  </a:txBody>
                  <a:tcPr marT="45725" marB="45725" marR="91450" marL="91450"/>
                </a:tc>
              </a:tr>
              <a:tr h="722225">
                <a:tc>
                  <a:txBody>
                    <a:bodyPr/>
                    <a:lstStyle/>
                    <a:p>
                      <a:pPr indent="0" lvl="0" marL="0" marR="0" rtl="0" algn="l">
                        <a:lnSpc>
                          <a:spcPct val="100000"/>
                        </a:lnSpc>
                        <a:spcBef>
                          <a:spcPts val="0"/>
                        </a:spcBef>
                        <a:spcAft>
                          <a:spcPts val="0"/>
                        </a:spcAft>
                        <a:buClr>
                          <a:schemeClr val="dk2"/>
                        </a:buClr>
                        <a:buSzPts val="1400"/>
                        <a:buFont typeface="Calibri"/>
                        <a:buNone/>
                      </a:pPr>
                      <a:r>
                        <a:rPr b="0" lang="en-US" sz="1400" u="none" strike="noStrike">
                          <a:solidFill>
                            <a:schemeClr val="dk2"/>
                          </a:solidFill>
                        </a:rPr>
                        <a:t> ESE</a:t>
                      </a:r>
                      <a:endParaRPr b="0" i="0" sz="1400" u="none" strike="noStrike">
                        <a:solidFill>
                          <a:schemeClr val="dk2"/>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chemeClr val="dk2"/>
                          </a:solidFill>
                        </a:rPr>
                        <a:t>ESE</a:t>
                      </a:r>
                      <a:r>
                        <a:rPr lang="en-US" sz="1400">
                          <a:solidFill>
                            <a:schemeClr val="dk2"/>
                          </a:solidFill>
                        </a:rPr>
                        <a:t> 1/semester </a:t>
                      </a:r>
                      <a:endParaRPr sz="1400">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chemeClr val="dk2"/>
                        </a:buClr>
                        <a:buSzPts val="1400"/>
                        <a:buFont typeface="Calibri"/>
                        <a:buNone/>
                      </a:pPr>
                      <a:r>
                        <a:rPr lang="en-US" sz="1400">
                          <a:solidFill>
                            <a:schemeClr val="dk2"/>
                          </a:solidFill>
                        </a:rPr>
                        <a:t>ESE</a:t>
                      </a:r>
                      <a:r>
                        <a:rPr lang="en-US" sz="1400">
                          <a:solidFill>
                            <a:schemeClr val="dk2"/>
                          </a:solidFill>
                        </a:rPr>
                        <a:t> 1/semester </a:t>
                      </a:r>
                      <a:endParaRPr sz="1400">
                        <a:solidFill>
                          <a:schemeClr val="dk2"/>
                        </a:solidFill>
                      </a:endParaRPr>
                    </a:p>
                    <a:p>
                      <a:pPr indent="0" lvl="0" marL="0" marR="0" rtl="0" algn="l">
                        <a:spcBef>
                          <a:spcPts val="0"/>
                        </a:spcBef>
                        <a:spcAft>
                          <a:spcPts val="0"/>
                        </a:spcAft>
                        <a:buNone/>
                      </a:pPr>
                      <a:r>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Based on 100%</a:t>
                      </a:r>
                      <a:r>
                        <a:rPr lang="en-US" sz="1400">
                          <a:solidFill>
                            <a:schemeClr val="dk2"/>
                          </a:solidFill>
                        </a:rPr>
                        <a:t> course content preparation check </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100% passing percentage </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1,2,3,4,5,11</a:t>
                      </a:r>
                      <a:endParaRPr/>
                    </a:p>
                    <a:p>
                      <a:pPr indent="0" lvl="0" marL="0" marR="0" rtl="0" algn="l">
                        <a:spcBef>
                          <a:spcPts val="0"/>
                        </a:spcBef>
                        <a:spcAft>
                          <a:spcPts val="0"/>
                        </a:spcAft>
                        <a:buNone/>
                      </a:pPr>
                      <a:r>
                        <a:rPr lang="en-US" sz="1400">
                          <a:solidFill>
                            <a:schemeClr val="dk2"/>
                          </a:solidFill>
                        </a:rPr>
                        <a:t>Knowledge,Skill,Attitude</a:t>
                      </a:r>
                      <a:endParaRPr sz="1400">
                        <a:solidFill>
                          <a:schemeClr val="dk2"/>
                        </a:solidFill>
                      </a:endParaRPr>
                    </a:p>
                  </a:txBody>
                  <a:tcPr marT="45725" marB="45725" marR="91450" marL="91450"/>
                </a:tc>
              </a:tr>
              <a:tr h="722225">
                <a:tc>
                  <a:txBody>
                    <a:bodyPr/>
                    <a:lstStyle/>
                    <a:p>
                      <a:pPr indent="0" lvl="0" marL="0" marR="0" rtl="0" algn="l">
                        <a:lnSpc>
                          <a:spcPct val="100000"/>
                        </a:lnSpc>
                        <a:spcBef>
                          <a:spcPts val="0"/>
                        </a:spcBef>
                        <a:spcAft>
                          <a:spcPts val="0"/>
                        </a:spcAft>
                        <a:buClr>
                          <a:schemeClr val="dk2"/>
                        </a:buClr>
                        <a:buSzPts val="1400"/>
                        <a:buFont typeface="Calibri"/>
                        <a:buNone/>
                      </a:pPr>
                      <a:r>
                        <a:rPr b="0" lang="en-US" sz="1400" u="none" strike="noStrike">
                          <a:solidFill>
                            <a:schemeClr val="dk2"/>
                          </a:solidFill>
                        </a:rPr>
                        <a:t>Formative assessment </a:t>
                      </a:r>
                      <a:endParaRPr b="0" i="0" sz="1400" u="none" strike="noStrike">
                        <a:solidFill>
                          <a:schemeClr val="dk2"/>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chemeClr val="dk2"/>
                          </a:solidFill>
                        </a:rPr>
                        <a:t>--</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02 Formative assessments conducted per sem</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02 FAs</a:t>
                      </a:r>
                      <a:r>
                        <a:rPr lang="en-US" sz="1400">
                          <a:solidFill>
                            <a:schemeClr val="dk2"/>
                          </a:solidFill>
                        </a:rPr>
                        <a:t> are conducted as required</a:t>
                      </a:r>
                      <a:endParaRPr sz="1400">
                        <a:solidFill>
                          <a:schemeClr val="dk2"/>
                        </a:solidFill>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To understand continuous TLP</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1,2,3,4,5,11</a:t>
                      </a:r>
                      <a:endParaRPr/>
                    </a:p>
                    <a:p>
                      <a:pPr indent="0" lvl="0" marL="0" marR="0" rtl="0" algn="l">
                        <a:spcBef>
                          <a:spcPts val="0"/>
                        </a:spcBef>
                        <a:spcAft>
                          <a:spcPts val="0"/>
                        </a:spcAft>
                        <a:buNone/>
                      </a:pPr>
                      <a:r>
                        <a:rPr lang="en-US" sz="1400">
                          <a:solidFill>
                            <a:schemeClr val="dk2"/>
                          </a:solidFill>
                        </a:rPr>
                        <a:t>Knowledge,Skill,Attitude</a:t>
                      </a:r>
                      <a:endParaRPr sz="1400">
                        <a:solidFill>
                          <a:schemeClr val="dk2"/>
                        </a:solidFill>
                      </a:endParaRPr>
                    </a:p>
                  </a:txBody>
                  <a:tcPr marT="45725" marB="45725" marR="91450" marL="91450"/>
                </a:tc>
              </a:tr>
              <a:tr h="1511775">
                <a:tc>
                  <a:txBody>
                    <a:bodyPr/>
                    <a:lstStyle/>
                    <a:p>
                      <a:pPr indent="0" lvl="0" marL="0" marR="0" rtl="0" algn="l">
                        <a:spcBef>
                          <a:spcPts val="0"/>
                        </a:spcBef>
                        <a:spcAft>
                          <a:spcPts val="0"/>
                        </a:spcAft>
                        <a:buNone/>
                      </a:pPr>
                      <a:r>
                        <a:rPr b="0" lang="en-US" sz="1400" u="none" strike="noStrike">
                          <a:solidFill>
                            <a:schemeClr val="dk2"/>
                          </a:solidFill>
                        </a:rPr>
                        <a:t>Co curricular activities (Eg Internships, Professional   body activities etc),</a:t>
                      </a:r>
                      <a:endParaRPr/>
                    </a:p>
                    <a:p>
                      <a:pPr indent="0" lvl="0" marL="0" marR="0" rtl="0" algn="l">
                        <a:spcBef>
                          <a:spcPts val="0"/>
                        </a:spcBef>
                        <a:spcAft>
                          <a:spcPts val="0"/>
                        </a:spcAft>
                        <a:buNone/>
                      </a:pPr>
                      <a:r>
                        <a:rPr b="0" lang="en-US" sz="1400" u="none" strike="noStrike">
                          <a:solidFill>
                            <a:schemeClr val="dk2"/>
                          </a:solidFill>
                        </a:rPr>
                        <a:t>Extracurricular activities (sports, cultural etc)</a:t>
                      </a:r>
                      <a:endParaRPr/>
                    </a:p>
                    <a:p>
                      <a:pPr indent="0" lvl="0" marL="0" marR="0" rtl="0" algn="l">
                        <a:spcBef>
                          <a:spcPts val="0"/>
                        </a:spcBef>
                        <a:spcAft>
                          <a:spcPts val="0"/>
                        </a:spcAft>
                        <a:buNone/>
                      </a:pPr>
                      <a:r>
                        <a:rPr b="0" lang="en-US" sz="1400" u="none" strike="noStrike">
                          <a:solidFill>
                            <a:schemeClr val="dk2"/>
                          </a:solidFill>
                        </a:rPr>
                        <a:t>Holistic activities (RBL, PBL, ABL etc) </a:t>
                      </a:r>
                      <a:endParaRPr b="0" i="0" sz="1400" u="none" strike="noStrike">
                        <a:solidFill>
                          <a:schemeClr val="dk2"/>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chemeClr val="dk2"/>
                          </a:solidFill>
                        </a:rPr>
                        <a:t>Credits are assigned for conduct of Internship as Co-Curricular activities</a:t>
                      </a:r>
                      <a:endParaRPr/>
                    </a:p>
                  </a:txBody>
                  <a:tcPr marT="45725" marB="45725" marR="91450" marL="91450"/>
                </a:tc>
                <a:tc>
                  <a:txBody>
                    <a:bodyPr/>
                    <a:lstStyle/>
                    <a:p>
                      <a:pPr indent="0" lvl="0" marL="0" marR="0" rtl="0" algn="l">
                        <a:spcBef>
                          <a:spcPts val="0"/>
                        </a:spcBef>
                        <a:spcAft>
                          <a:spcPts val="0"/>
                        </a:spcAft>
                        <a:buNone/>
                      </a:pPr>
                      <a:r>
                        <a:rPr lang="en-US" sz="1400">
                          <a:solidFill>
                            <a:schemeClr val="dk2"/>
                          </a:solidFill>
                        </a:rPr>
                        <a:t>Additional credits are applicable as per curriculum</a:t>
                      </a:r>
                      <a:endParaRPr/>
                    </a:p>
                  </a:txBody>
                  <a:tcPr marT="45725" marB="45725" marR="91450" marL="91450" anchor="ctr"/>
                </a:tc>
                <a:tc>
                  <a:txBody>
                    <a:bodyPr/>
                    <a:lstStyle/>
                    <a:p>
                      <a:pPr indent="0" lvl="0" marL="0" marR="0" rtl="0" algn="l">
                        <a:spcBef>
                          <a:spcPts val="0"/>
                        </a:spcBef>
                        <a:spcAft>
                          <a:spcPts val="0"/>
                        </a:spcAft>
                        <a:buNone/>
                      </a:pPr>
                      <a:r>
                        <a:rPr lang="en-US" sz="1400">
                          <a:solidFill>
                            <a:schemeClr val="dk2"/>
                          </a:solidFill>
                        </a:rPr>
                        <a:t>Conducted in</a:t>
                      </a:r>
                      <a:r>
                        <a:rPr lang="en-US" sz="1400">
                          <a:solidFill>
                            <a:schemeClr val="dk2"/>
                          </a:solidFill>
                        </a:rPr>
                        <a:t> the ratio of</a:t>
                      </a:r>
                      <a:r>
                        <a:rPr lang="en-US" sz="1400">
                          <a:solidFill>
                            <a:schemeClr val="dk2"/>
                          </a:solidFill>
                        </a:rPr>
                        <a:t> 2:1 as</a:t>
                      </a:r>
                      <a:r>
                        <a:rPr lang="en-US" sz="1400">
                          <a:solidFill>
                            <a:schemeClr val="dk2"/>
                          </a:solidFill>
                        </a:rPr>
                        <a:t> per sem requirements with credits</a:t>
                      </a:r>
                      <a:endParaRPr sz="1400">
                        <a:solidFill>
                          <a:schemeClr val="dk2"/>
                        </a:solidFill>
                      </a:endParaRPr>
                    </a:p>
                  </a:txBody>
                  <a:tcPr marT="45725" marB="45725" marR="91450" marL="91450" anchor="ctr"/>
                </a:tc>
                <a:tc>
                  <a:txBody>
                    <a:bodyPr/>
                    <a:lstStyle/>
                    <a:p>
                      <a:pPr indent="0" lvl="0" marL="0" marR="0" rtl="0" algn="l">
                        <a:spcBef>
                          <a:spcPts val="0"/>
                        </a:spcBef>
                        <a:spcAft>
                          <a:spcPts val="0"/>
                        </a:spcAft>
                        <a:buNone/>
                      </a:pPr>
                      <a:r>
                        <a:rPr lang="en-US" sz="1400">
                          <a:solidFill>
                            <a:schemeClr val="dk2"/>
                          </a:solidFill>
                        </a:rPr>
                        <a:t>Overall improvement in attaining Graduate attributes,credits.</a:t>
                      </a:r>
                      <a:endParaRPr/>
                    </a:p>
                  </a:txBody>
                  <a:tcPr marT="45725" marB="45725" marR="91450" marL="91450" anchor="ctr"/>
                </a:tc>
                <a:tc>
                  <a:txBody>
                    <a:bodyPr/>
                    <a:lstStyle/>
                    <a:p>
                      <a:pPr indent="0" lvl="0" marL="0" marR="0" rtl="0" algn="l">
                        <a:lnSpc>
                          <a:spcPct val="100000"/>
                        </a:lnSpc>
                        <a:spcBef>
                          <a:spcPts val="0"/>
                        </a:spcBef>
                        <a:spcAft>
                          <a:spcPts val="0"/>
                        </a:spcAft>
                        <a:buClr>
                          <a:schemeClr val="dk2"/>
                        </a:buClr>
                        <a:buSzPts val="1400"/>
                        <a:buFont typeface="Calibri"/>
                        <a:buNone/>
                      </a:pPr>
                      <a:r>
                        <a:rPr lang="en-US" sz="1400">
                          <a:solidFill>
                            <a:schemeClr val="dk2"/>
                          </a:solidFill>
                        </a:rPr>
                        <a:t>1,2,3,4,5,6,7,8,9,10,11 Knowledge,Skill,Attitude</a:t>
                      </a:r>
                      <a:endParaRPr sz="1400">
                        <a:solidFill>
                          <a:schemeClr val="dk2"/>
                        </a:solidFill>
                      </a:endParaRPr>
                    </a:p>
                    <a:p>
                      <a:pPr indent="0" lvl="0" marL="0" marR="0" rtl="0" algn="l">
                        <a:spcBef>
                          <a:spcPts val="0"/>
                        </a:spcBef>
                        <a:spcAft>
                          <a:spcPts val="0"/>
                        </a:spcAft>
                        <a:buNone/>
                      </a:pPr>
                      <a:r>
                        <a:t/>
                      </a:r>
                      <a:endParaRPr sz="1400">
                        <a:solidFill>
                          <a:schemeClr val="dk2"/>
                        </a:solidFill>
                      </a:endParaRPr>
                    </a:p>
                  </a:txBody>
                  <a:tcPr marT="45725" marB="45725" marR="91450" marL="91450" anchor="ctr"/>
                </a:tc>
              </a:tr>
            </a:tbl>
          </a:graphicData>
        </a:graphic>
      </p:graphicFrame>
      <p:sp>
        <p:nvSpPr>
          <p:cNvPr id="1645" name="Google Shape;1645;p74"/>
          <p:cNvSpPr txBox="1"/>
          <p:nvPr/>
        </p:nvSpPr>
        <p:spPr>
          <a:xfrm>
            <a:off x="842681" y="0"/>
            <a:ext cx="9249585" cy="52322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Calibri"/>
                <a:ea typeface="Calibri"/>
                <a:cs typeface="Calibri"/>
                <a:sym typeface="Calibri"/>
              </a:rPr>
              <a:t>Measurements: Teaching learning process (ISO –IP/02)</a:t>
            </a:r>
            <a:endParaRPr sz="2800">
              <a:solidFill>
                <a:srgbClr val="C0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graphicFrame>
        <p:nvGraphicFramePr>
          <p:cNvPr id="1650" name="Google Shape;1650;p75"/>
          <p:cNvGraphicFramePr/>
          <p:nvPr/>
        </p:nvGraphicFramePr>
        <p:xfrm>
          <a:off x="108994" y="728772"/>
          <a:ext cx="3000000" cy="3000000"/>
        </p:xfrm>
        <a:graphic>
          <a:graphicData uri="http://schemas.openxmlformats.org/drawingml/2006/table">
            <a:tbl>
              <a:tblPr firstRow="1">
                <a:noFill/>
                <a:tableStyleId>{A5789F4F-51D6-4D7E-A4C2-E371BF2CD345}</a:tableStyleId>
              </a:tblPr>
              <a:tblGrid>
                <a:gridCol w="2726800"/>
                <a:gridCol w="3148325"/>
                <a:gridCol w="3183050"/>
                <a:gridCol w="2824225"/>
              </a:tblGrid>
              <a:tr h="440775">
                <a:tc>
                  <a:txBody>
                    <a:bodyPr/>
                    <a:lstStyle/>
                    <a:p>
                      <a:pPr indent="0" lvl="0" marL="0" marR="0" rtl="0" algn="ctr">
                        <a:spcBef>
                          <a:spcPts val="0"/>
                        </a:spcBef>
                        <a:spcAft>
                          <a:spcPts val="0"/>
                        </a:spcAft>
                        <a:buNone/>
                      </a:pPr>
                      <a:r>
                        <a:rPr lang="en-US" sz="2400">
                          <a:solidFill>
                            <a:schemeClr val="dk2"/>
                          </a:solidFill>
                        </a:rPr>
                        <a:t>2018-19</a:t>
                      </a:r>
                      <a:endParaRPr sz="2400">
                        <a:solidFill>
                          <a:schemeClr val="dk2"/>
                        </a:solidFill>
                      </a:endParaRPr>
                    </a:p>
                  </a:txBody>
                  <a:tcPr marT="45725" marB="45725" marR="91450" marL="91450"/>
                </a:tc>
                <a:tc>
                  <a:txBody>
                    <a:bodyPr/>
                    <a:lstStyle/>
                    <a:p>
                      <a:pPr indent="0" lvl="0" marL="0" marR="0" rtl="0" algn="ctr">
                        <a:spcBef>
                          <a:spcPts val="0"/>
                        </a:spcBef>
                        <a:spcAft>
                          <a:spcPts val="0"/>
                        </a:spcAft>
                        <a:buNone/>
                      </a:pPr>
                      <a:r>
                        <a:rPr lang="en-US" sz="2400">
                          <a:solidFill>
                            <a:schemeClr val="dk2"/>
                          </a:solidFill>
                        </a:rPr>
                        <a:t>2019-20</a:t>
                      </a:r>
                      <a:endParaRPr sz="2400">
                        <a:solidFill>
                          <a:schemeClr val="dk2"/>
                        </a:solidFill>
                      </a:endParaRPr>
                    </a:p>
                  </a:txBody>
                  <a:tcPr marT="45725" marB="45725" marR="91450" marL="91450"/>
                </a:tc>
                <a:tc>
                  <a:txBody>
                    <a:bodyPr/>
                    <a:lstStyle/>
                    <a:p>
                      <a:pPr indent="0" lvl="0" marL="0" marR="0" rtl="0" algn="ctr">
                        <a:spcBef>
                          <a:spcPts val="0"/>
                        </a:spcBef>
                        <a:spcAft>
                          <a:spcPts val="0"/>
                        </a:spcAft>
                        <a:buNone/>
                      </a:pPr>
                      <a:r>
                        <a:rPr lang="en-US" sz="2400">
                          <a:solidFill>
                            <a:schemeClr val="dk2"/>
                          </a:solidFill>
                        </a:rPr>
                        <a:t>2020-21</a:t>
                      </a:r>
                      <a:endParaRPr sz="2400">
                        <a:solidFill>
                          <a:schemeClr val="dk2"/>
                        </a:solidFill>
                      </a:endParaRPr>
                    </a:p>
                  </a:txBody>
                  <a:tcPr marT="45725" marB="45725" marR="91450" marL="91450"/>
                </a:tc>
                <a:tc>
                  <a:txBody>
                    <a:bodyPr/>
                    <a:lstStyle/>
                    <a:p>
                      <a:pPr indent="0" lvl="0" marL="0" marR="0" rtl="0" algn="ctr">
                        <a:spcBef>
                          <a:spcPts val="0"/>
                        </a:spcBef>
                        <a:spcAft>
                          <a:spcPts val="0"/>
                        </a:spcAft>
                        <a:buNone/>
                      </a:pPr>
                      <a:r>
                        <a:rPr lang="en-US" sz="2400">
                          <a:solidFill>
                            <a:schemeClr val="dk2"/>
                          </a:solidFill>
                        </a:rPr>
                        <a:t>2021-22</a:t>
                      </a:r>
                      <a:endParaRPr sz="2400">
                        <a:solidFill>
                          <a:schemeClr val="dk2"/>
                        </a:solidFill>
                      </a:endParaRPr>
                    </a:p>
                  </a:txBody>
                  <a:tcPr marT="45725" marB="45725" marR="91450" marL="91450"/>
                </a:tc>
              </a:tr>
              <a:tr h="5046075">
                <a:tc>
                  <a:txBody>
                    <a:bodyPr/>
                    <a:lstStyle/>
                    <a:p>
                      <a:pPr indent="0" lvl="0" marL="0" marR="0" rtl="0" algn="l">
                        <a:lnSpc>
                          <a:spcPct val="107000"/>
                        </a:lnSpc>
                        <a:spcBef>
                          <a:spcPts val="0"/>
                        </a:spcBef>
                        <a:spcAft>
                          <a:spcPts val="0"/>
                        </a:spcAft>
                        <a:buNone/>
                      </a:pPr>
                      <a:r>
                        <a:rPr b="1" lang="en-US" sz="1600">
                          <a:solidFill>
                            <a:schemeClr val="dk2"/>
                          </a:solidFill>
                        </a:rPr>
                        <a:t>a)</a:t>
                      </a:r>
                      <a:r>
                        <a:rPr lang="en-US" sz="1600">
                          <a:solidFill>
                            <a:schemeClr val="dk2"/>
                          </a:solidFill>
                        </a:rPr>
                        <a:t>Syllabus Coverage: </a:t>
                      </a:r>
                      <a:r>
                        <a:rPr b="1" lang="en-US" sz="1600">
                          <a:solidFill>
                            <a:schemeClr val="dk2"/>
                          </a:solidFill>
                        </a:rPr>
                        <a:t>100%,  b)</a:t>
                      </a:r>
                      <a:r>
                        <a:rPr lang="en-US" sz="1600">
                          <a:solidFill>
                            <a:schemeClr val="dk2"/>
                          </a:solidFill>
                        </a:rPr>
                        <a:t>Faculty Feedback: &gt;</a:t>
                      </a:r>
                      <a:r>
                        <a:rPr b="1" lang="en-US" sz="1600">
                          <a:solidFill>
                            <a:schemeClr val="dk2"/>
                          </a:solidFill>
                        </a:rPr>
                        <a:t>75%</a:t>
                      </a:r>
                      <a:r>
                        <a:rPr lang="en-US" sz="1600">
                          <a:solidFill>
                            <a:schemeClr val="dk2"/>
                          </a:solidFill>
                        </a:rPr>
                        <a:t>, </a:t>
                      </a:r>
                      <a:r>
                        <a:rPr b="1" lang="en-US" sz="1600">
                          <a:solidFill>
                            <a:schemeClr val="dk2"/>
                          </a:solidFill>
                        </a:rPr>
                        <a:t>c)</a:t>
                      </a:r>
                      <a:r>
                        <a:rPr lang="en-US" sz="1600">
                          <a:solidFill>
                            <a:schemeClr val="dk2"/>
                          </a:solidFill>
                        </a:rPr>
                        <a:t>Student Attendance: &gt; </a:t>
                      </a:r>
                      <a:r>
                        <a:rPr b="1" lang="en-US" sz="1600">
                          <a:solidFill>
                            <a:schemeClr val="dk2"/>
                          </a:solidFill>
                        </a:rPr>
                        <a:t>75%, </a:t>
                      </a:r>
                      <a:endParaRPr/>
                    </a:p>
                    <a:p>
                      <a:pPr indent="0" lvl="0" marL="0" marR="0" rtl="0" algn="l">
                        <a:lnSpc>
                          <a:spcPct val="107000"/>
                        </a:lnSpc>
                        <a:spcBef>
                          <a:spcPts val="0"/>
                        </a:spcBef>
                        <a:spcAft>
                          <a:spcPts val="0"/>
                        </a:spcAft>
                        <a:buNone/>
                      </a:pPr>
                      <a:r>
                        <a:rPr b="1" lang="en-US" sz="1600">
                          <a:solidFill>
                            <a:schemeClr val="dk2"/>
                          </a:solidFill>
                        </a:rPr>
                        <a:t>d)</a:t>
                      </a:r>
                      <a:r>
                        <a:rPr lang="en-US" sz="1600">
                          <a:solidFill>
                            <a:schemeClr val="dk2"/>
                          </a:solidFill>
                        </a:rPr>
                        <a:t> Working days: 14-15 weeks,</a:t>
                      </a:r>
                      <a:endParaRPr/>
                    </a:p>
                    <a:p>
                      <a:pPr indent="0" lvl="0" marL="0" marR="0" rtl="0" algn="l">
                        <a:lnSpc>
                          <a:spcPct val="107000"/>
                        </a:lnSpc>
                        <a:spcBef>
                          <a:spcPts val="0"/>
                        </a:spcBef>
                        <a:spcAft>
                          <a:spcPts val="0"/>
                        </a:spcAft>
                        <a:buNone/>
                      </a:pPr>
                      <a:r>
                        <a:rPr b="1" lang="en-US" sz="1600">
                          <a:solidFill>
                            <a:schemeClr val="dk2"/>
                          </a:solidFill>
                        </a:rPr>
                        <a:t>e)</a:t>
                      </a:r>
                      <a:r>
                        <a:rPr lang="en-US" sz="1600">
                          <a:solidFill>
                            <a:schemeClr val="dk2"/>
                          </a:solidFill>
                        </a:rPr>
                        <a:t>Results:</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rPr>
                        <a:t>SE: 93.75 (Yearwise)</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rPr>
                        <a:t>2. TE: 98.65 (Yearwise)</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rPr>
                        <a:t>3. BE:100 (Yearwise)</a:t>
                      </a:r>
                      <a:endParaRPr/>
                    </a:p>
                    <a:p>
                      <a:pPr indent="0" lvl="0" marL="0" marR="0" rtl="0" algn="l">
                        <a:lnSpc>
                          <a:spcPct val="107000"/>
                        </a:lnSpc>
                        <a:spcBef>
                          <a:spcPts val="0"/>
                        </a:spcBef>
                        <a:spcAft>
                          <a:spcPts val="0"/>
                        </a:spcAft>
                        <a:buClr>
                          <a:schemeClr val="dk1"/>
                        </a:buClr>
                        <a:buSzPts val="1600"/>
                        <a:buFont typeface="Noto Sans Symbols"/>
                        <a:buNone/>
                      </a:pPr>
                      <a:r>
                        <a:t/>
                      </a:r>
                      <a:endParaRPr b="1" sz="1600">
                        <a:solidFill>
                          <a:schemeClr val="dk2"/>
                        </a:solidFill>
                      </a:endParaRPr>
                    </a:p>
                    <a:p>
                      <a:pPr indent="0" lvl="0" marL="0" marR="0" rtl="0" algn="l">
                        <a:lnSpc>
                          <a:spcPct val="107000"/>
                        </a:lnSpc>
                        <a:spcBef>
                          <a:spcPts val="0"/>
                        </a:spcBef>
                        <a:spcAft>
                          <a:spcPts val="0"/>
                        </a:spcAft>
                        <a:buClr>
                          <a:schemeClr val="dk2"/>
                        </a:buClr>
                        <a:buSzPts val="1600"/>
                        <a:buFont typeface="Noto Sans Symbols"/>
                        <a:buNone/>
                      </a:pPr>
                      <a:r>
                        <a:rPr b="1" lang="en-US" sz="1600">
                          <a:solidFill>
                            <a:schemeClr val="dk2"/>
                          </a:solidFill>
                        </a:rPr>
                        <a:t>f)</a:t>
                      </a:r>
                      <a:r>
                        <a:rPr b="1" lang="en-US" sz="2000">
                          <a:solidFill>
                            <a:schemeClr val="dk2"/>
                          </a:solidFill>
                        </a:rPr>
                        <a:t>Success Rate:91. 14 %</a:t>
                      </a:r>
                      <a:endParaRPr b="1" sz="2000">
                        <a:solidFill>
                          <a:schemeClr val="dk2"/>
                        </a:solidFill>
                      </a:endParaRPr>
                    </a:p>
                  </a:txBody>
                  <a:tcPr marT="45725" marB="45725" marR="91450" marL="91450"/>
                </a:tc>
                <a:tc>
                  <a:txBody>
                    <a:bodyPr/>
                    <a:lstStyle/>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Syllabus Coverage: </a:t>
                      </a:r>
                      <a:r>
                        <a:rPr b="1" lang="en-US" sz="1600">
                          <a:solidFill>
                            <a:schemeClr val="dk2"/>
                          </a:solidFill>
                        </a:rPr>
                        <a:t>100%,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Faculty Feedback: &gt; </a:t>
                      </a:r>
                      <a:r>
                        <a:rPr b="1" lang="en-US" sz="1600">
                          <a:solidFill>
                            <a:schemeClr val="dk2"/>
                          </a:solidFill>
                        </a:rPr>
                        <a:t>75%,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Student Attendance: &gt;</a:t>
                      </a:r>
                      <a:r>
                        <a:rPr b="1" lang="en-US" sz="1600">
                          <a:solidFill>
                            <a:schemeClr val="dk2"/>
                          </a:solidFill>
                          <a:latin typeface="Calibri"/>
                          <a:ea typeface="Calibri"/>
                          <a:cs typeface="Calibri"/>
                          <a:sym typeface="Calibri"/>
                        </a:rPr>
                        <a:t>75%</a:t>
                      </a:r>
                      <a:r>
                        <a:rPr lang="en-US" sz="1600">
                          <a:solidFill>
                            <a:schemeClr val="dk2"/>
                          </a:solidFill>
                        </a:rPr>
                        <a:t>,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Working days: 15-18 weeks,</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Results:</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SE: 98.13 % (subject wise), 75% (Yearwise)</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TE: : 98.13% (subject wise), 85% (Yearwise)</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BE: &gt;95% (subject wise), 100% (Yearwise)</a:t>
                      </a:r>
                      <a:endParaRPr/>
                    </a:p>
                    <a:p>
                      <a:pPr indent="0" lvl="0" marL="0" marR="0" rtl="0" algn="l">
                        <a:lnSpc>
                          <a:spcPct val="107000"/>
                        </a:lnSpc>
                        <a:spcBef>
                          <a:spcPts val="0"/>
                        </a:spcBef>
                        <a:spcAft>
                          <a:spcPts val="0"/>
                        </a:spcAft>
                        <a:buClr>
                          <a:schemeClr val="dk1"/>
                        </a:buClr>
                        <a:buSzPts val="1600"/>
                        <a:buFont typeface="Noto Sans Symbols"/>
                        <a:buNone/>
                      </a:pPr>
                      <a:r>
                        <a:t/>
                      </a:r>
                      <a:endParaRPr b="1" sz="1600">
                        <a:solidFill>
                          <a:schemeClr val="dk2"/>
                        </a:solidFill>
                        <a:latin typeface="Calibri"/>
                        <a:ea typeface="Calibri"/>
                        <a:cs typeface="Calibri"/>
                        <a:sym typeface="Calibri"/>
                      </a:endParaRPr>
                    </a:p>
                    <a:p>
                      <a:pPr indent="0" lvl="0" marL="0" marR="0" rtl="0" algn="l">
                        <a:lnSpc>
                          <a:spcPct val="107000"/>
                        </a:lnSpc>
                        <a:spcBef>
                          <a:spcPts val="0"/>
                        </a:spcBef>
                        <a:spcAft>
                          <a:spcPts val="0"/>
                        </a:spcAft>
                        <a:buNone/>
                      </a:pPr>
                      <a:r>
                        <a:rPr lang="en-US" sz="1600">
                          <a:solidFill>
                            <a:schemeClr val="dk2"/>
                          </a:solidFill>
                        </a:rPr>
                        <a:t> </a:t>
                      </a:r>
                      <a:r>
                        <a:rPr b="1" lang="en-US" sz="1600">
                          <a:solidFill>
                            <a:schemeClr val="dk2"/>
                          </a:solidFill>
                        </a:rPr>
                        <a:t>f)</a:t>
                      </a:r>
                      <a:r>
                        <a:rPr b="1" lang="en-US" sz="2000">
                          <a:solidFill>
                            <a:schemeClr val="dk2"/>
                          </a:solidFill>
                        </a:rPr>
                        <a:t>Success Rate: 97.91  %</a:t>
                      </a:r>
                      <a:endParaRPr/>
                    </a:p>
                    <a:p>
                      <a:pPr indent="0" lvl="0" marL="0" marR="0" rtl="0" algn="l">
                        <a:spcBef>
                          <a:spcPts val="0"/>
                        </a:spcBef>
                        <a:spcAft>
                          <a:spcPts val="0"/>
                        </a:spcAft>
                        <a:buNone/>
                      </a:pPr>
                      <a:r>
                        <a:t/>
                      </a:r>
                      <a:endParaRPr sz="1600">
                        <a:solidFill>
                          <a:schemeClr val="dk2"/>
                        </a:solidFill>
                      </a:endParaRPr>
                    </a:p>
                  </a:txBody>
                  <a:tcPr marT="45725" marB="45725" marR="91450" marL="91450"/>
                </a:tc>
                <a:tc>
                  <a:txBody>
                    <a:bodyPr/>
                    <a:lstStyle/>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Syllabus Coverage: </a:t>
                      </a:r>
                      <a:r>
                        <a:rPr b="1" lang="en-US" sz="1600">
                          <a:solidFill>
                            <a:schemeClr val="dk2"/>
                          </a:solidFill>
                        </a:rPr>
                        <a:t>100%</a:t>
                      </a:r>
                      <a:r>
                        <a:rPr lang="en-US" sz="1600">
                          <a:solidFill>
                            <a:schemeClr val="dk2"/>
                          </a:solidFill>
                        </a:rPr>
                        <a:t>,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360 </a:t>
                      </a:r>
                      <a:r>
                        <a:rPr baseline="30000" lang="en-US" sz="1600">
                          <a:solidFill>
                            <a:schemeClr val="dk2"/>
                          </a:solidFill>
                        </a:rPr>
                        <a:t>o  </a:t>
                      </a:r>
                      <a:r>
                        <a:rPr lang="en-US" sz="1600">
                          <a:solidFill>
                            <a:schemeClr val="dk2"/>
                          </a:solidFill>
                        </a:rPr>
                        <a:t>Feedback, Faculty Feedback, Institute Feedback, Feedback about Class with  </a:t>
                      </a:r>
                      <a:r>
                        <a:rPr b="1" lang="en-US" sz="1600">
                          <a:solidFill>
                            <a:schemeClr val="dk2"/>
                          </a:solidFill>
                          <a:latin typeface="Calibri"/>
                          <a:ea typeface="Calibri"/>
                          <a:cs typeface="Calibri"/>
                          <a:sym typeface="Calibri"/>
                        </a:rPr>
                        <a:t>&gt; 75%,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Student Attendance</a:t>
                      </a:r>
                      <a:r>
                        <a:rPr b="1" lang="en-US" sz="1600">
                          <a:solidFill>
                            <a:schemeClr val="dk2"/>
                          </a:solidFill>
                          <a:latin typeface="Calibri"/>
                          <a:ea typeface="Calibri"/>
                          <a:cs typeface="Calibri"/>
                          <a:sym typeface="Calibri"/>
                        </a:rPr>
                        <a:t>: &gt; 75%,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Working days: 15-18 weeks</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Results:</a:t>
                      </a:r>
                      <a:endParaRPr/>
                    </a:p>
                    <a:p>
                      <a:pPr indent="-285750" lvl="0" marL="285750" marR="0" rtl="0" algn="ctr">
                        <a:lnSpc>
                          <a:spcPct val="107000"/>
                        </a:lnSpc>
                        <a:spcBef>
                          <a:spcPts val="0"/>
                        </a:spcBef>
                        <a:spcAft>
                          <a:spcPts val="0"/>
                        </a:spcAft>
                        <a:buClr>
                          <a:schemeClr val="dk2"/>
                        </a:buClr>
                        <a:buSzPts val="1600"/>
                        <a:buFont typeface="Noto Sans Symbols"/>
                        <a:buChar char="✔"/>
                      </a:pPr>
                      <a:r>
                        <a:rPr lang="en-US" sz="1600">
                          <a:solidFill>
                            <a:schemeClr val="dk2"/>
                          </a:solidFill>
                        </a:rPr>
                        <a:t> </a:t>
                      </a:r>
                      <a:r>
                        <a:rPr b="1" lang="en-US" sz="1600">
                          <a:solidFill>
                            <a:schemeClr val="dk2"/>
                          </a:solidFill>
                          <a:latin typeface="Calibri"/>
                          <a:ea typeface="Calibri"/>
                          <a:cs typeface="Calibri"/>
                          <a:sym typeface="Calibri"/>
                        </a:rPr>
                        <a:t>SE: 99.57 % (subject wise), 75% (Yearwise)</a:t>
                      </a:r>
                      <a:endParaRPr/>
                    </a:p>
                    <a:p>
                      <a:pPr indent="-285750" lvl="0" marL="285750" marR="0" rtl="0" algn="ctr">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TE: 99.65 % (subject wise), 85% (Yearwise)</a:t>
                      </a:r>
                      <a:endParaRPr/>
                    </a:p>
                    <a:p>
                      <a:pPr indent="-285750" lvl="0" marL="285750" marR="0" rtl="0" algn="ctr">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 BE: &gt;95% (subject wise), 100% (Yearwise)</a:t>
                      </a:r>
                      <a:endParaRPr/>
                    </a:p>
                    <a:p>
                      <a:pPr indent="-184150" lvl="0" marL="285750" marR="0" rtl="0" algn="ctr">
                        <a:lnSpc>
                          <a:spcPct val="107000"/>
                        </a:lnSpc>
                        <a:spcBef>
                          <a:spcPts val="0"/>
                        </a:spcBef>
                        <a:spcAft>
                          <a:spcPts val="0"/>
                        </a:spcAft>
                        <a:buClr>
                          <a:schemeClr val="dk1"/>
                        </a:buClr>
                        <a:buSzPts val="1600"/>
                        <a:buFont typeface="Noto Sans Symbols"/>
                        <a:buNone/>
                      </a:pPr>
                      <a:r>
                        <a:t/>
                      </a:r>
                      <a:endParaRPr b="1" sz="1600">
                        <a:solidFill>
                          <a:schemeClr val="dk2"/>
                        </a:solidFill>
                        <a:latin typeface="Calibri"/>
                        <a:ea typeface="Calibri"/>
                        <a:cs typeface="Calibri"/>
                        <a:sym typeface="Calibri"/>
                      </a:endParaRPr>
                    </a:p>
                    <a:p>
                      <a:pPr indent="0" lvl="0" marL="0" marR="0" rtl="0" algn="l">
                        <a:lnSpc>
                          <a:spcPct val="107000"/>
                        </a:lnSpc>
                        <a:spcBef>
                          <a:spcPts val="0"/>
                        </a:spcBef>
                        <a:spcAft>
                          <a:spcPts val="0"/>
                        </a:spcAft>
                        <a:buClr>
                          <a:schemeClr val="dk2"/>
                        </a:buClr>
                        <a:buSzPts val="1600"/>
                        <a:buFont typeface="Noto Sans Symbols"/>
                        <a:buNone/>
                      </a:pPr>
                      <a:r>
                        <a:rPr b="1" lang="en-US" sz="1600">
                          <a:solidFill>
                            <a:schemeClr val="dk2"/>
                          </a:solidFill>
                          <a:latin typeface="Calibri"/>
                          <a:ea typeface="Calibri"/>
                          <a:cs typeface="Calibri"/>
                          <a:sym typeface="Calibri"/>
                        </a:rPr>
                        <a:t>f)</a:t>
                      </a:r>
                      <a:r>
                        <a:rPr b="1" lang="en-US" sz="2000">
                          <a:solidFill>
                            <a:schemeClr val="dk2"/>
                          </a:solidFill>
                        </a:rPr>
                        <a:t>Success Rate</a:t>
                      </a:r>
                      <a:r>
                        <a:rPr b="1" lang="en-US" sz="2000">
                          <a:solidFill>
                            <a:schemeClr val="dk2"/>
                          </a:solidFill>
                          <a:latin typeface="Calibri"/>
                          <a:ea typeface="Calibri"/>
                          <a:cs typeface="Calibri"/>
                          <a:sym typeface="Calibri"/>
                        </a:rPr>
                        <a:t>: 89.40 %</a:t>
                      </a:r>
                      <a:endParaRPr/>
                    </a:p>
                    <a:p>
                      <a:pPr indent="0" lvl="0" marL="0" marR="0" rtl="0" algn="l">
                        <a:spcBef>
                          <a:spcPts val="0"/>
                        </a:spcBef>
                        <a:spcAft>
                          <a:spcPts val="0"/>
                        </a:spcAft>
                        <a:buNone/>
                      </a:pPr>
                      <a:r>
                        <a:t/>
                      </a:r>
                      <a:endParaRPr sz="1600">
                        <a:solidFill>
                          <a:schemeClr val="dk2"/>
                        </a:solidFill>
                      </a:endParaRPr>
                    </a:p>
                  </a:txBody>
                  <a:tcPr marT="45725" marB="45725" marR="91450" marL="91450"/>
                </a:tc>
                <a:tc>
                  <a:txBody>
                    <a:bodyPr/>
                    <a:lstStyle/>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Syllabus Coverage: </a:t>
                      </a:r>
                      <a:r>
                        <a:rPr b="1" lang="en-US" sz="1600">
                          <a:solidFill>
                            <a:schemeClr val="dk2"/>
                          </a:solidFill>
                        </a:rPr>
                        <a:t>100%</a:t>
                      </a:r>
                      <a:r>
                        <a:rPr lang="en-US" sz="1600">
                          <a:solidFill>
                            <a:schemeClr val="dk2"/>
                          </a:solidFill>
                        </a:rPr>
                        <a:t>,  </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360 </a:t>
                      </a:r>
                      <a:r>
                        <a:rPr baseline="30000" lang="en-US" sz="1600">
                          <a:solidFill>
                            <a:schemeClr val="dk2"/>
                          </a:solidFill>
                        </a:rPr>
                        <a:t>o  </a:t>
                      </a:r>
                      <a:r>
                        <a:rPr lang="en-US" sz="1600">
                          <a:solidFill>
                            <a:schemeClr val="dk2"/>
                          </a:solidFill>
                        </a:rPr>
                        <a:t>Feedback, Faculty Feedback, Institute Feedback, Feedback about Class with  </a:t>
                      </a:r>
                      <a:r>
                        <a:rPr b="1" lang="en-US" sz="1600">
                          <a:solidFill>
                            <a:schemeClr val="dk2"/>
                          </a:solidFill>
                        </a:rPr>
                        <a:t>&gt; 75%</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Student Attendance: </a:t>
                      </a:r>
                      <a:r>
                        <a:rPr b="1" lang="en-US" sz="1600">
                          <a:solidFill>
                            <a:schemeClr val="dk2"/>
                          </a:solidFill>
                          <a:latin typeface="Calibri"/>
                          <a:ea typeface="Calibri"/>
                          <a:cs typeface="Calibri"/>
                          <a:sym typeface="Calibri"/>
                        </a:rPr>
                        <a:t>&gt;75%</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Working days: 15-18 weeks,</a:t>
                      </a:r>
                      <a:endParaRPr/>
                    </a:p>
                    <a:p>
                      <a:pPr indent="-342900" lvl="0" marL="342900" marR="0" rtl="0" algn="l">
                        <a:lnSpc>
                          <a:spcPct val="107000"/>
                        </a:lnSpc>
                        <a:spcBef>
                          <a:spcPts val="0"/>
                        </a:spcBef>
                        <a:spcAft>
                          <a:spcPts val="0"/>
                        </a:spcAft>
                        <a:buClr>
                          <a:schemeClr val="dk2"/>
                        </a:buClr>
                        <a:buSzPts val="1600"/>
                        <a:buFont typeface="Calibri"/>
                        <a:buAutoNum type="alphaLcParenR"/>
                      </a:pPr>
                      <a:r>
                        <a:rPr lang="en-US" sz="1600">
                          <a:solidFill>
                            <a:schemeClr val="dk2"/>
                          </a:solidFill>
                        </a:rPr>
                        <a:t>Results:</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SE: 97.62 (ODD Semester)</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TE:    100 % (ODD Semester)</a:t>
                      </a:r>
                      <a:endParaRPr/>
                    </a:p>
                    <a:p>
                      <a:pPr indent="-285750" lvl="0" marL="285750" marR="0" rtl="0" algn="l">
                        <a:lnSpc>
                          <a:spcPct val="107000"/>
                        </a:lnSpc>
                        <a:spcBef>
                          <a:spcPts val="0"/>
                        </a:spcBef>
                        <a:spcAft>
                          <a:spcPts val="0"/>
                        </a:spcAft>
                        <a:buClr>
                          <a:schemeClr val="dk2"/>
                        </a:buClr>
                        <a:buSzPts val="1600"/>
                        <a:buFont typeface="Noto Sans Symbols"/>
                        <a:buChar char="✔"/>
                      </a:pPr>
                      <a:r>
                        <a:rPr b="1" lang="en-US" sz="1600">
                          <a:solidFill>
                            <a:schemeClr val="dk2"/>
                          </a:solidFill>
                          <a:latin typeface="Calibri"/>
                          <a:ea typeface="Calibri"/>
                          <a:cs typeface="Calibri"/>
                          <a:sym typeface="Calibri"/>
                        </a:rPr>
                        <a:t>  BE:    100 % (ODD Semester)</a:t>
                      </a:r>
                      <a:endParaRPr/>
                    </a:p>
                    <a:p>
                      <a:pPr indent="0" lvl="0" marL="0" marR="0" rtl="0" algn="l">
                        <a:spcBef>
                          <a:spcPts val="0"/>
                        </a:spcBef>
                        <a:spcAft>
                          <a:spcPts val="0"/>
                        </a:spcAft>
                        <a:buNone/>
                      </a:pPr>
                      <a:r>
                        <a:t/>
                      </a:r>
                      <a:endParaRPr b="1" sz="2000">
                        <a:solidFill>
                          <a:schemeClr val="dk2"/>
                        </a:solidFill>
                      </a:endParaRPr>
                    </a:p>
                    <a:p>
                      <a:pPr indent="0" lvl="0" marL="0" marR="0" rtl="0" algn="l">
                        <a:spcBef>
                          <a:spcPts val="0"/>
                        </a:spcBef>
                        <a:spcAft>
                          <a:spcPts val="0"/>
                        </a:spcAft>
                        <a:buNone/>
                      </a:pPr>
                      <a:r>
                        <a:rPr b="1" lang="en-US" sz="2000">
                          <a:solidFill>
                            <a:schemeClr val="dk2"/>
                          </a:solidFill>
                        </a:rPr>
                        <a:t>f)Success Rate </a:t>
                      </a:r>
                      <a:r>
                        <a:rPr b="1" lang="en-US" sz="2000">
                          <a:solidFill>
                            <a:schemeClr val="dk2"/>
                          </a:solidFill>
                          <a:latin typeface="Calibri"/>
                          <a:ea typeface="Calibri"/>
                          <a:cs typeface="Calibri"/>
                          <a:sym typeface="Calibri"/>
                        </a:rPr>
                        <a:t>:93.52%</a:t>
                      </a:r>
                      <a:endParaRPr/>
                    </a:p>
                  </a:txBody>
                  <a:tcPr marT="45725" marB="45725" marR="91450" marL="91450"/>
                </a:tc>
              </a:tr>
            </a:tbl>
          </a:graphicData>
        </a:graphic>
      </p:graphicFrame>
      <p:sp>
        <p:nvSpPr>
          <p:cNvPr id="1651" name="Google Shape;1651;p75"/>
          <p:cNvSpPr txBox="1"/>
          <p:nvPr/>
        </p:nvSpPr>
        <p:spPr>
          <a:xfrm>
            <a:off x="2743201" y="205552"/>
            <a:ext cx="5506010" cy="52322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Quality Measurement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76"/>
          <p:cNvSpPr txBox="1"/>
          <p:nvPr/>
        </p:nvSpPr>
        <p:spPr>
          <a:xfrm>
            <a:off x="2739279" y="91381"/>
            <a:ext cx="6427694" cy="64633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C00000"/>
                </a:solidFill>
                <a:latin typeface="Calibri"/>
                <a:ea typeface="Calibri"/>
                <a:cs typeface="Calibri"/>
                <a:sym typeface="Calibri"/>
              </a:rPr>
              <a:t>Measurement: Exam (ISO –IP/03) </a:t>
            </a:r>
            <a:endParaRPr/>
          </a:p>
        </p:txBody>
      </p:sp>
      <p:graphicFrame>
        <p:nvGraphicFramePr>
          <p:cNvPr id="1657" name="Google Shape;1657;p76"/>
          <p:cNvGraphicFramePr/>
          <p:nvPr/>
        </p:nvGraphicFramePr>
        <p:xfrm>
          <a:off x="318246" y="680561"/>
          <a:ext cx="3000000" cy="3000000"/>
        </p:xfrm>
        <a:graphic>
          <a:graphicData uri="http://schemas.openxmlformats.org/drawingml/2006/table">
            <a:tbl>
              <a:tblPr firstRow="1">
                <a:noFill/>
                <a:tableStyleId>{A5789F4F-51D6-4D7E-A4C2-E371BF2CD345}</a:tableStyleId>
              </a:tblPr>
              <a:tblGrid>
                <a:gridCol w="1758950"/>
                <a:gridCol w="2373350"/>
                <a:gridCol w="1878525"/>
                <a:gridCol w="2088600"/>
                <a:gridCol w="1637100"/>
                <a:gridCol w="1819000"/>
              </a:tblGrid>
              <a:tr h="1081600">
                <a:tc>
                  <a:txBody>
                    <a:bodyPr/>
                    <a:lstStyle/>
                    <a:p>
                      <a:pPr indent="0" lvl="0" marL="0" marR="0" rtl="0" algn="l">
                        <a:spcBef>
                          <a:spcPts val="0"/>
                        </a:spcBef>
                        <a:spcAft>
                          <a:spcPts val="0"/>
                        </a:spcAft>
                        <a:buNone/>
                      </a:pPr>
                      <a:r>
                        <a:rPr lang="en-US" sz="1800">
                          <a:solidFill>
                            <a:srgbClr val="181818"/>
                          </a:solidFill>
                        </a:rPr>
                        <a:t>Activities</a:t>
                      </a:r>
                      <a:endParaRPr/>
                    </a:p>
                  </a:txBody>
                  <a:tcPr marT="45725" marB="45725" marR="91450" marL="91450"/>
                </a:tc>
                <a:tc>
                  <a:txBody>
                    <a:bodyPr/>
                    <a:lstStyle/>
                    <a:p>
                      <a:pPr indent="0" lvl="0" marL="0" marR="0" rtl="0" algn="l">
                        <a:spcBef>
                          <a:spcPts val="0"/>
                        </a:spcBef>
                        <a:spcAft>
                          <a:spcPts val="0"/>
                        </a:spcAft>
                        <a:buNone/>
                      </a:pPr>
                      <a:r>
                        <a:rPr lang="en-US" sz="1800">
                          <a:solidFill>
                            <a:srgbClr val="181818"/>
                          </a:solidFill>
                        </a:rPr>
                        <a:t>As per regulatory/Statutory requirement</a:t>
                      </a:r>
                      <a:endParaRPr/>
                    </a:p>
                  </a:txBody>
                  <a:tcPr marT="45725" marB="45725" marR="91450" marL="91450"/>
                </a:tc>
                <a:tc>
                  <a:txBody>
                    <a:bodyPr/>
                    <a:lstStyle/>
                    <a:p>
                      <a:pPr indent="0" lvl="0" marL="0" marR="0" rtl="0" algn="l">
                        <a:spcBef>
                          <a:spcPts val="0"/>
                        </a:spcBef>
                        <a:spcAft>
                          <a:spcPts val="0"/>
                        </a:spcAft>
                        <a:buNone/>
                      </a:pPr>
                      <a:r>
                        <a:rPr lang="en-US" sz="1800">
                          <a:solidFill>
                            <a:srgbClr val="181818"/>
                          </a:solidFill>
                        </a:rPr>
                        <a:t>Measurements carried out at Institute level.</a:t>
                      </a:r>
                      <a:endParaRPr/>
                    </a:p>
                  </a:txBody>
                  <a:tcPr marT="45725" marB="45725" marR="91450" marL="91450"/>
                </a:tc>
                <a:tc>
                  <a:txBody>
                    <a:bodyPr/>
                    <a:lstStyle/>
                    <a:p>
                      <a:pPr indent="0" lvl="0" marL="0" marR="0" rtl="0" algn="l">
                        <a:spcBef>
                          <a:spcPts val="0"/>
                        </a:spcBef>
                        <a:spcAft>
                          <a:spcPts val="0"/>
                        </a:spcAft>
                        <a:buNone/>
                      </a:pPr>
                      <a:r>
                        <a:rPr lang="en-US" sz="1800">
                          <a:solidFill>
                            <a:srgbClr val="181818"/>
                          </a:solidFill>
                        </a:rPr>
                        <a:t>Benchmarking w.r.t. Quality objectives/Institute requirement</a:t>
                      </a:r>
                      <a:endParaRPr/>
                    </a:p>
                  </a:txBody>
                  <a:tcPr marT="45725" marB="45725" marR="91450" marL="91450"/>
                </a:tc>
                <a:tc>
                  <a:txBody>
                    <a:bodyPr/>
                    <a:lstStyle/>
                    <a:p>
                      <a:pPr indent="0" lvl="0" marL="0" marR="0" rtl="0" algn="l">
                        <a:spcBef>
                          <a:spcPts val="0"/>
                        </a:spcBef>
                        <a:spcAft>
                          <a:spcPts val="0"/>
                        </a:spcAft>
                        <a:buNone/>
                      </a:pPr>
                      <a:r>
                        <a:rPr lang="en-US" sz="1800">
                          <a:solidFill>
                            <a:srgbClr val="181818"/>
                          </a:solidFill>
                        </a:rPr>
                        <a:t>Outcome</a:t>
                      </a:r>
                      <a:endParaRPr/>
                    </a:p>
                  </a:txBody>
                  <a:tcPr marT="45725" marB="45725" marR="91450" marL="91450"/>
                </a:tc>
                <a:tc>
                  <a:txBody>
                    <a:bodyPr/>
                    <a:lstStyle/>
                    <a:p>
                      <a:pPr indent="0" lvl="0" marL="0" marR="0" rtl="0" algn="l">
                        <a:spcBef>
                          <a:spcPts val="0"/>
                        </a:spcBef>
                        <a:spcAft>
                          <a:spcPts val="0"/>
                        </a:spcAft>
                        <a:buNone/>
                      </a:pPr>
                      <a:r>
                        <a:rPr lang="en-US" sz="1800">
                          <a:solidFill>
                            <a:srgbClr val="181818"/>
                          </a:solidFill>
                        </a:rPr>
                        <a:t>POs Attained/KSA</a:t>
                      </a:r>
                      <a:endParaRPr/>
                    </a:p>
                  </a:txBody>
                  <a:tcPr marT="45725" marB="45725" marR="91450" marL="91450"/>
                </a:tc>
              </a:tr>
              <a:tr h="343800">
                <a:tc>
                  <a:txBody>
                    <a:bodyPr/>
                    <a:lstStyle/>
                    <a:p>
                      <a:pPr indent="0" lvl="0" marL="0" marR="0" rtl="0" algn="l">
                        <a:spcBef>
                          <a:spcPts val="0"/>
                        </a:spcBef>
                        <a:spcAft>
                          <a:spcPts val="0"/>
                        </a:spcAft>
                        <a:buNone/>
                      </a:pPr>
                      <a:r>
                        <a:rPr lang="en-US" sz="1100">
                          <a:solidFill>
                            <a:srgbClr val="181818"/>
                          </a:solidFill>
                        </a:rPr>
                        <a:t>Design of question paper</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As per Bloom’s taxonomy</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Higher order techniques of Bloom’s Taxonomy</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To cover at least 30-35% of Syllabus-ISE,IA-40-50%, 100% syllabus for ESE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Effective learning module wise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1,2,3,4,5,8,9,11,Knowledge,Skills, ,Attitude</a:t>
                      </a:r>
                      <a:endParaRPr/>
                    </a:p>
                  </a:txBody>
                  <a:tcPr marT="45725" marB="45725" marR="91450" marL="91450"/>
                </a:tc>
              </a:tr>
              <a:tr h="525100">
                <a:tc>
                  <a:txBody>
                    <a:bodyPr/>
                    <a:lstStyle/>
                    <a:p>
                      <a:pPr indent="0" lvl="0" marL="0" marR="0" rtl="0" algn="l">
                        <a:spcBef>
                          <a:spcPts val="0"/>
                        </a:spcBef>
                        <a:spcAft>
                          <a:spcPts val="0"/>
                        </a:spcAft>
                        <a:buNone/>
                      </a:pPr>
                      <a:r>
                        <a:rPr lang="en-US" sz="1100">
                          <a:solidFill>
                            <a:srgbClr val="181818"/>
                          </a:solidFill>
                        </a:rPr>
                        <a:t>Conduct of examination</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Infrastructure and manpower  as required from time to time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ISE-3,oral or  practical exam -1/subjects, ESE-1/subjects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100% term grant, 100% of exam conduct</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Effective evaluation and assessment of the students.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8,9,10,Skills,Attitude</a:t>
                      </a:r>
                      <a:endParaRPr/>
                    </a:p>
                  </a:txBody>
                  <a:tcPr marT="45725" marB="45725" marR="91450" marL="91450"/>
                </a:tc>
              </a:tr>
              <a:tr h="757800">
                <a:tc>
                  <a:txBody>
                    <a:bodyPr/>
                    <a:lstStyle/>
                    <a:p>
                      <a:pPr indent="0" lvl="0" marL="0" marR="0" rtl="0" algn="l">
                        <a:spcBef>
                          <a:spcPts val="0"/>
                        </a:spcBef>
                        <a:spcAft>
                          <a:spcPts val="0"/>
                        </a:spcAft>
                        <a:buNone/>
                      </a:pPr>
                      <a:r>
                        <a:rPr lang="en-US" sz="1100">
                          <a:solidFill>
                            <a:srgbClr val="181818"/>
                          </a:solidFill>
                        </a:rPr>
                        <a:t>Open house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After every written exam </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Open House to be conducted for both IA semester Assessment (IA-Th) and End Semester Exam (SEE)</a:t>
                      </a:r>
                      <a:endParaRPr sz="11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To clear doubts of the students regarding evaluation of answer books after seven days of the result declaration.</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Transparency and accountability of the assessment .</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8,9,10S,kills,Attitude</a:t>
                      </a:r>
                      <a:endParaRPr/>
                    </a:p>
                  </a:txBody>
                  <a:tcPr marT="45725" marB="45725" marR="91450" marL="91450"/>
                </a:tc>
              </a:tr>
              <a:tr h="343800">
                <a:tc>
                  <a:txBody>
                    <a:bodyPr/>
                    <a:lstStyle/>
                    <a:p>
                      <a:pPr indent="0" lvl="0" marL="0" marR="0" rtl="0" algn="l">
                        <a:spcBef>
                          <a:spcPts val="0"/>
                        </a:spcBef>
                        <a:spcAft>
                          <a:spcPts val="0"/>
                        </a:spcAft>
                        <a:buNone/>
                      </a:pPr>
                      <a:r>
                        <a:rPr lang="en-US" sz="1100">
                          <a:solidFill>
                            <a:srgbClr val="181818"/>
                          </a:solidFill>
                        </a:rPr>
                        <a:t>Grievance redressal </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After conduct of open house </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Within 7 days of open house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As per university norms (Null &amp; void), for malpractices found during exam.</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Effective resolving of the doubts/malpractices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8,9,10,11, , Skills,Attitude</a:t>
                      </a:r>
                      <a:endParaRPr sz="1100">
                        <a:solidFill>
                          <a:srgbClr val="181818"/>
                        </a:solidFill>
                      </a:endParaRPr>
                    </a:p>
                  </a:txBody>
                  <a:tcPr marT="45725" marB="45725" marR="91450" marL="91450"/>
                </a:tc>
              </a:tr>
              <a:tr h="446000">
                <a:tc>
                  <a:txBody>
                    <a:bodyPr/>
                    <a:lstStyle/>
                    <a:p>
                      <a:pPr indent="0" lvl="0" marL="0" marR="0" rtl="0" algn="l">
                        <a:spcBef>
                          <a:spcPts val="0"/>
                        </a:spcBef>
                        <a:spcAft>
                          <a:spcPts val="0"/>
                        </a:spcAft>
                        <a:buNone/>
                      </a:pPr>
                      <a:r>
                        <a:rPr lang="en-US" sz="1100">
                          <a:solidFill>
                            <a:srgbClr val="181818"/>
                          </a:solidFill>
                        </a:rPr>
                        <a:t>Result declaration </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Within 45 days from the conduct of examination</a:t>
                      </a:r>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100"/>
                        <a:buFont typeface="Calibri"/>
                        <a:buNone/>
                      </a:pPr>
                      <a:r>
                        <a:rPr lang="en-US" sz="1100">
                          <a:solidFill>
                            <a:srgbClr val="181818"/>
                          </a:solidFill>
                        </a:rPr>
                        <a:t>Within 20 days from the conduct of examination</a:t>
                      </a:r>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100"/>
                        <a:buFont typeface="Calibri"/>
                        <a:buNone/>
                      </a:pPr>
                      <a:r>
                        <a:rPr lang="en-US" sz="1100">
                          <a:solidFill>
                            <a:srgbClr val="181818"/>
                          </a:solidFill>
                        </a:rPr>
                        <a:t>In no case exceeding result declaration beyond 1 month</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Measurement of result benchmark as per quality objective</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6,8,9,10,11, , Skills,Attitude</a:t>
                      </a:r>
                      <a:endParaRPr sz="1100">
                        <a:solidFill>
                          <a:srgbClr val="181818"/>
                        </a:solidFill>
                      </a:endParaRPr>
                    </a:p>
                  </a:txBody>
                  <a:tcPr marT="45725" marB="45725" marR="91450" marL="91450"/>
                </a:tc>
              </a:tr>
              <a:tr h="697575">
                <a:tc>
                  <a:txBody>
                    <a:bodyPr/>
                    <a:lstStyle/>
                    <a:p>
                      <a:pPr indent="0" lvl="0" marL="0" marR="0" rtl="0" algn="l">
                        <a:spcBef>
                          <a:spcPts val="0"/>
                        </a:spcBef>
                        <a:spcAft>
                          <a:spcPts val="0"/>
                        </a:spcAft>
                        <a:buNone/>
                      </a:pPr>
                      <a:r>
                        <a:rPr lang="en-US" sz="1100">
                          <a:solidFill>
                            <a:srgbClr val="181818"/>
                          </a:solidFill>
                        </a:rPr>
                        <a:t>Result analysis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One month</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Overall result analysis, comparative result analysis, faculty wise result analysis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Two weeks after declaration of result</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Classification of students as slow, medium  and fast learners for measuring the student validation.</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1,2,5,6,8,9, Knowledge,Skill,Attitude</a:t>
                      </a:r>
                      <a:endParaRPr sz="1100">
                        <a:solidFill>
                          <a:srgbClr val="181818"/>
                        </a:solidFill>
                      </a:endParaRPr>
                    </a:p>
                  </a:txBody>
                  <a:tcPr marT="45725" marB="45725" marR="91450" marL="91450"/>
                </a:tc>
              </a:tr>
              <a:tr h="831075">
                <a:tc>
                  <a:txBody>
                    <a:bodyPr/>
                    <a:lstStyle/>
                    <a:p>
                      <a:pPr indent="0" lvl="0" marL="0" marR="0" rtl="0" algn="l">
                        <a:spcBef>
                          <a:spcPts val="0"/>
                        </a:spcBef>
                        <a:spcAft>
                          <a:spcPts val="0"/>
                        </a:spcAft>
                        <a:buNone/>
                      </a:pPr>
                      <a:r>
                        <a:rPr lang="en-US" sz="1100">
                          <a:solidFill>
                            <a:srgbClr val="181818"/>
                          </a:solidFill>
                        </a:rPr>
                        <a:t>Remuneration to examiner</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For all the staff involved in the conduction of Examination</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Remuneration of invigilation, term work ,oral practical, paper assessment, moderation.</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Remuneration will be paid after the results are declared</a:t>
                      </a:r>
                      <a:endParaRPr sz="11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Closure of the exam conduct  process</a:t>
                      </a:r>
                      <a:endParaRPr/>
                    </a:p>
                  </a:txBody>
                  <a:tcPr marT="45725" marB="45725" marR="91450" marL="91450"/>
                </a:tc>
                <a:tc>
                  <a:txBody>
                    <a:bodyPr/>
                    <a:lstStyle/>
                    <a:p>
                      <a:pPr indent="0" lvl="0" marL="0" marR="0" rtl="0" algn="l">
                        <a:spcBef>
                          <a:spcPts val="0"/>
                        </a:spcBef>
                        <a:spcAft>
                          <a:spcPts val="0"/>
                        </a:spcAft>
                        <a:buNone/>
                      </a:pPr>
                      <a:r>
                        <a:rPr lang="en-US" sz="1100">
                          <a:solidFill>
                            <a:srgbClr val="181818"/>
                          </a:solidFill>
                        </a:rPr>
                        <a:t>5,8,9, Skills,Attitude</a:t>
                      </a:r>
                      <a:endParaRPr sz="1100">
                        <a:solidFill>
                          <a:srgbClr val="181818"/>
                        </a:solidFill>
                      </a:endParaRPr>
                    </a:p>
                  </a:txBody>
                  <a:tcPr marT="45725" marB="45725" marR="91450" marL="91450"/>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graphicFrame>
        <p:nvGraphicFramePr>
          <p:cNvPr id="1662" name="Google Shape;1662;p77"/>
          <p:cNvGraphicFramePr/>
          <p:nvPr/>
        </p:nvGraphicFramePr>
        <p:xfrm>
          <a:off x="1038224" y="209548"/>
          <a:ext cx="3000000" cy="3000000"/>
        </p:xfrm>
        <a:graphic>
          <a:graphicData uri="http://schemas.openxmlformats.org/drawingml/2006/table">
            <a:tbl>
              <a:tblPr firstCol="1" firstRow="1">
                <a:noFill/>
                <a:tableStyleId>{A5789F4F-51D6-4D7E-A4C2-E371BF2CD345}</a:tableStyleId>
              </a:tblPr>
              <a:tblGrid>
                <a:gridCol w="1031700"/>
                <a:gridCol w="1031700"/>
                <a:gridCol w="1032575"/>
                <a:gridCol w="1032575"/>
                <a:gridCol w="973975"/>
                <a:gridCol w="975750"/>
                <a:gridCol w="1217250"/>
                <a:gridCol w="1217250"/>
                <a:gridCol w="895850"/>
                <a:gridCol w="887850"/>
              </a:tblGrid>
              <a:tr h="243175">
                <a:tc rowSpan="2">
                  <a:txBody>
                    <a:bodyPr/>
                    <a:lstStyle/>
                    <a:p>
                      <a:pPr indent="0" lvl="0" marL="0" marR="0" rtl="0" algn="ctr">
                        <a:lnSpc>
                          <a:spcPct val="107000"/>
                        </a:lnSpc>
                        <a:spcBef>
                          <a:spcPts val="0"/>
                        </a:spcBef>
                        <a:spcAft>
                          <a:spcPts val="0"/>
                        </a:spcAft>
                        <a:buNone/>
                      </a:pPr>
                      <a:r>
                        <a:rPr lang="en-US" sz="1200">
                          <a:solidFill>
                            <a:srgbClr val="181818"/>
                          </a:solidFill>
                        </a:rPr>
                        <a:t>A.Y</a:t>
                      </a:r>
                      <a:endParaRPr sz="1200">
                        <a:solidFill>
                          <a:srgbClr val="181818"/>
                        </a:solidFill>
                        <a:latin typeface="Calibri"/>
                        <a:ea typeface="Calibri"/>
                        <a:cs typeface="Calibri"/>
                        <a:sym typeface="Calibri"/>
                      </a:endParaRPr>
                    </a:p>
                  </a:txBody>
                  <a:tcPr marT="0" marB="0" marR="68575" marL="68575" anchor="ctr"/>
                </a:tc>
                <a:tc gridSpan="3">
                  <a:txBody>
                    <a:bodyPr/>
                    <a:lstStyle/>
                    <a:p>
                      <a:pPr indent="0" lvl="0" marL="0" marR="0" rtl="0" algn="ctr">
                        <a:lnSpc>
                          <a:spcPct val="107000"/>
                        </a:lnSpc>
                        <a:spcBef>
                          <a:spcPts val="0"/>
                        </a:spcBef>
                        <a:spcAft>
                          <a:spcPts val="0"/>
                        </a:spcAft>
                        <a:buNone/>
                      </a:pPr>
                      <a:r>
                        <a:rPr lang="en-US" sz="1200">
                          <a:solidFill>
                            <a:srgbClr val="181818"/>
                          </a:solidFill>
                        </a:rPr>
                        <a:t>BE</a:t>
                      </a:r>
                      <a:endParaRPr sz="1200">
                        <a:solidFill>
                          <a:srgbClr val="181818"/>
                        </a:solidFill>
                        <a:latin typeface="Calibri"/>
                        <a:ea typeface="Calibri"/>
                        <a:cs typeface="Calibri"/>
                        <a:sym typeface="Calibri"/>
                      </a:endParaRPr>
                    </a:p>
                  </a:txBody>
                  <a:tcPr marT="0" marB="0" marR="68575" marL="68575" anchor="ctr"/>
                </a:tc>
                <a:tc hMerge="1"/>
                <a:tc hMerge="1"/>
                <a:tc gridSpan="3">
                  <a:txBody>
                    <a:bodyPr/>
                    <a:lstStyle/>
                    <a:p>
                      <a:pPr indent="0" lvl="0" marL="0" marR="0" rtl="0" algn="ctr">
                        <a:lnSpc>
                          <a:spcPct val="107000"/>
                        </a:lnSpc>
                        <a:spcBef>
                          <a:spcPts val="0"/>
                        </a:spcBef>
                        <a:spcAft>
                          <a:spcPts val="0"/>
                        </a:spcAft>
                        <a:buNone/>
                      </a:pPr>
                      <a:r>
                        <a:rPr lang="en-US" sz="1200">
                          <a:solidFill>
                            <a:srgbClr val="181818"/>
                          </a:solidFill>
                        </a:rPr>
                        <a:t>TE</a:t>
                      </a:r>
                      <a:endParaRPr sz="1200">
                        <a:solidFill>
                          <a:srgbClr val="181818"/>
                        </a:solidFill>
                        <a:latin typeface="Calibri"/>
                        <a:ea typeface="Calibri"/>
                        <a:cs typeface="Calibri"/>
                        <a:sym typeface="Calibri"/>
                      </a:endParaRPr>
                    </a:p>
                  </a:txBody>
                  <a:tcPr marT="0" marB="0" marR="68575" marL="68575" anchor="ctr"/>
                </a:tc>
                <a:tc hMerge="1"/>
                <a:tc hMerge="1"/>
                <a:tc gridSpan="3">
                  <a:txBody>
                    <a:bodyPr/>
                    <a:lstStyle/>
                    <a:p>
                      <a:pPr indent="0" lvl="0" marL="0" marR="0" rtl="0" algn="ctr">
                        <a:lnSpc>
                          <a:spcPct val="107000"/>
                        </a:lnSpc>
                        <a:spcBef>
                          <a:spcPts val="0"/>
                        </a:spcBef>
                        <a:spcAft>
                          <a:spcPts val="0"/>
                        </a:spcAft>
                        <a:buNone/>
                      </a:pPr>
                      <a:r>
                        <a:rPr lang="en-US" sz="1200">
                          <a:solidFill>
                            <a:srgbClr val="181818"/>
                          </a:solidFill>
                        </a:rPr>
                        <a:t>SE</a:t>
                      </a:r>
                      <a:endParaRPr sz="1200">
                        <a:solidFill>
                          <a:srgbClr val="181818"/>
                        </a:solidFill>
                        <a:latin typeface="Calibri"/>
                        <a:ea typeface="Calibri"/>
                        <a:cs typeface="Calibri"/>
                        <a:sym typeface="Calibri"/>
                      </a:endParaRPr>
                    </a:p>
                  </a:txBody>
                  <a:tcPr marT="0" marB="0" marR="68575" marL="68575" anchor="ctr"/>
                </a:tc>
                <a:tc hMerge="1"/>
                <a:tc hMerge="1"/>
              </a:tr>
              <a:tr h="771975">
                <a:tc vMerge="1"/>
                <a:tc>
                  <a:txBody>
                    <a:bodyPr/>
                    <a:lstStyle/>
                    <a:p>
                      <a:pPr indent="0" lvl="0" marL="0" marR="0" rtl="0" algn="ctr">
                        <a:lnSpc>
                          <a:spcPct val="107000"/>
                        </a:lnSpc>
                        <a:spcBef>
                          <a:spcPts val="0"/>
                        </a:spcBef>
                        <a:spcAft>
                          <a:spcPts val="0"/>
                        </a:spcAft>
                        <a:buNone/>
                      </a:pPr>
                      <a:r>
                        <a:rPr b="1" lang="en-US" sz="1400">
                          <a:solidFill>
                            <a:srgbClr val="181818"/>
                          </a:solidFill>
                        </a:rPr>
                        <a:t>No. of students appeared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No. of students Passed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Result (in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No. of students appeared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No. of students Passed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Result (in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No. of students appeared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No. of students Passed </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Result (in %)</a:t>
                      </a:r>
                      <a:endParaRPr b="1" sz="14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21-22(ODD)</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100</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126</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126</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21-22(EVEN)</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141</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136</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96.45</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138</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132</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95.65</a:t>
                      </a:r>
                      <a:endParaRPr sz="12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20-21(ODD)</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100</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129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129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20-21(EVEN)</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100</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142</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142</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19-20(ODD)</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151</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148</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98.01</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147</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143</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97.28</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134</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129</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96.27</a:t>
                      </a:r>
                      <a:endParaRPr sz="1200">
                        <a:solidFill>
                          <a:srgbClr val="181818"/>
                        </a:solidFill>
                        <a:latin typeface="Calibri"/>
                        <a:ea typeface="Calibri"/>
                        <a:cs typeface="Calibri"/>
                        <a:sym typeface="Calibri"/>
                      </a:endParaRPr>
                    </a:p>
                  </a:txBody>
                  <a:tcPr marT="0" marB="0" marR="68575" marL="68575" anchor="ctr"/>
                </a:tc>
              </a:tr>
              <a:tr h="381675">
                <a:tc>
                  <a:txBody>
                    <a:bodyPr/>
                    <a:lstStyle/>
                    <a:p>
                      <a:pPr indent="0" lvl="0" marL="0" marR="0" rtl="0" algn="ctr">
                        <a:lnSpc>
                          <a:spcPct val="107000"/>
                        </a:lnSpc>
                        <a:spcBef>
                          <a:spcPts val="0"/>
                        </a:spcBef>
                        <a:spcAft>
                          <a:spcPts val="0"/>
                        </a:spcAft>
                        <a:buNone/>
                      </a:pPr>
                      <a:r>
                        <a:rPr lang="en-US" sz="1200">
                          <a:solidFill>
                            <a:srgbClr val="181818"/>
                          </a:solidFill>
                        </a:rPr>
                        <a:t>19-20(EVEN)</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154</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154</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145</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US" sz="1400">
                          <a:solidFill>
                            <a:srgbClr val="181818"/>
                          </a:solidFill>
                        </a:rPr>
                        <a:t>100</a:t>
                      </a:r>
                      <a:endParaRPr b="1" sz="14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133</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133</a:t>
                      </a:r>
                      <a:endParaRPr sz="1200">
                        <a:solidFill>
                          <a:srgbClr val="181818"/>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200">
                          <a:solidFill>
                            <a:srgbClr val="181818"/>
                          </a:solidFill>
                        </a:rPr>
                        <a:t>100</a:t>
                      </a:r>
                      <a:endParaRPr sz="1200">
                        <a:solidFill>
                          <a:srgbClr val="181818"/>
                        </a:solidFill>
                        <a:latin typeface="Calibri"/>
                        <a:ea typeface="Calibri"/>
                        <a:cs typeface="Calibri"/>
                        <a:sym typeface="Calibri"/>
                      </a:endParaRPr>
                    </a:p>
                  </a:txBody>
                  <a:tcPr marT="0" marB="0" marR="68575" marL="68575" anchor="ctr"/>
                </a:tc>
              </a:tr>
            </a:tbl>
          </a:graphicData>
        </a:graphic>
      </p:graphicFrame>
      <p:sp>
        <p:nvSpPr>
          <p:cNvPr id="1663" name="Google Shape;1663;p77"/>
          <p:cNvSpPr txBox="1"/>
          <p:nvPr/>
        </p:nvSpPr>
        <p:spPr>
          <a:xfrm>
            <a:off x="632460" y="3752534"/>
            <a:ext cx="11155680" cy="274645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rgbClr val="181818"/>
              </a:buClr>
              <a:buSzPts val="1800"/>
              <a:buFont typeface="Noto Sans Symbols"/>
              <a:buChar char="∙"/>
            </a:pPr>
            <a:r>
              <a:rPr lang="en-US" sz="1800">
                <a:solidFill>
                  <a:srgbClr val="181818"/>
                </a:solidFill>
                <a:latin typeface="Calibri"/>
                <a:ea typeface="Calibri"/>
                <a:cs typeface="Calibri"/>
                <a:sym typeface="Calibri"/>
              </a:rPr>
              <a:t>In autonomous status, examinations were conducted to assess students’ knowledge and skills acquired from the learning process.</a:t>
            </a:r>
            <a:endParaRPr sz="1800">
              <a:solidFill>
                <a:srgbClr val="181818"/>
              </a:solidFill>
              <a:latin typeface="Calibri"/>
              <a:ea typeface="Calibri"/>
              <a:cs typeface="Calibri"/>
              <a:sym typeface="Calibri"/>
            </a:endParaRPr>
          </a:p>
          <a:p>
            <a:pPr indent="-342900" lvl="0" marL="342900" marR="0" rtl="0" algn="just">
              <a:lnSpc>
                <a:spcPct val="107000"/>
              </a:lnSpc>
              <a:spcBef>
                <a:spcPts val="0"/>
              </a:spcBef>
              <a:spcAft>
                <a:spcPts val="0"/>
              </a:spcAft>
              <a:buClr>
                <a:srgbClr val="181818"/>
              </a:buClr>
              <a:buSzPts val="1800"/>
              <a:buFont typeface="Noto Sans Symbols"/>
              <a:buChar char="∙"/>
            </a:pPr>
            <a:r>
              <a:rPr lang="en-US" sz="1800">
                <a:solidFill>
                  <a:srgbClr val="181818"/>
                </a:solidFill>
                <a:latin typeface="Calibri"/>
                <a:ea typeface="Calibri"/>
                <a:cs typeface="Calibri"/>
                <a:sym typeface="Calibri"/>
              </a:rPr>
              <a:t>In A.Y 19-20 (ODD) Semester, the exam was conducted in offline mode before covid-19.</a:t>
            </a:r>
            <a:endParaRPr sz="1800">
              <a:solidFill>
                <a:srgbClr val="181818"/>
              </a:solidFill>
              <a:latin typeface="Calibri"/>
              <a:ea typeface="Calibri"/>
              <a:cs typeface="Calibri"/>
              <a:sym typeface="Calibri"/>
            </a:endParaRPr>
          </a:p>
          <a:p>
            <a:pPr indent="-342900" lvl="0" marL="342900" marR="0" rtl="0" algn="just">
              <a:lnSpc>
                <a:spcPct val="107000"/>
              </a:lnSpc>
              <a:spcBef>
                <a:spcPts val="0"/>
              </a:spcBef>
              <a:spcAft>
                <a:spcPts val="0"/>
              </a:spcAft>
              <a:buClr>
                <a:srgbClr val="181818"/>
              </a:buClr>
              <a:buSzPts val="1800"/>
              <a:buFont typeface="Noto Sans Symbols"/>
              <a:buChar char="∙"/>
            </a:pPr>
            <a:r>
              <a:rPr lang="en-US" sz="1800">
                <a:solidFill>
                  <a:srgbClr val="181818"/>
                </a:solidFill>
                <a:latin typeface="Calibri"/>
                <a:ea typeface="Calibri"/>
                <a:cs typeface="Calibri"/>
                <a:sym typeface="Calibri"/>
              </a:rPr>
              <a:t>After A.Y 19-20 (Even) to 21-22 (ODD) semester, the exams were conducted in online mode on the google classroom and Microsoft teams due to Covid-19.</a:t>
            </a:r>
            <a:endParaRPr sz="1800">
              <a:solidFill>
                <a:srgbClr val="181818"/>
              </a:solidFill>
              <a:latin typeface="Calibri"/>
              <a:ea typeface="Calibri"/>
              <a:cs typeface="Calibri"/>
              <a:sym typeface="Calibri"/>
            </a:endParaRPr>
          </a:p>
          <a:p>
            <a:pPr indent="-342900" lvl="0" marL="342900" marR="0" rtl="0" algn="just">
              <a:lnSpc>
                <a:spcPct val="107000"/>
              </a:lnSpc>
              <a:spcBef>
                <a:spcPts val="0"/>
              </a:spcBef>
              <a:spcAft>
                <a:spcPts val="0"/>
              </a:spcAft>
              <a:buClr>
                <a:srgbClr val="181818"/>
              </a:buClr>
              <a:buSzPts val="1800"/>
              <a:buFont typeface="Noto Sans Symbols"/>
              <a:buChar char="∙"/>
            </a:pPr>
            <a:r>
              <a:rPr lang="en-US" sz="1800">
                <a:solidFill>
                  <a:srgbClr val="181818"/>
                </a:solidFill>
                <a:latin typeface="Calibri"/>
                <a:ea typeface="Calibri"/>
                <a:cs typeface="Calibri"/>
                <a:sym typeface="Calibri"/>
              </a:rPr>
              <a:t>For A.Y 20-21 (Even) semester, the exams were conducted in offline mode. </a:t>
            </a:r>
            <a:endParaRPr sz="1800">
              <a:solidFill>
                <a:srgbClr val="181818"/>
              </a:solidFill>
              <a:latin typeface="Calibri"/>
              <a:ea typeface="Calibri"/>
              <a:cs typeface="Calibri"/>
              <a:sym typeface="Calibri"/>
            </a:endParaRPr>
          </a:p>
          <a:p>
            <a:pPr indent="-342900" lvl="0" marL="342900" marR="0" rtl="0" algn="just">
              <a:lnSpc>
                <a:spcPct val="107000"/>
              </a:lnSpc>
              <a:spcBef>
                <a:spcPts val="0"/>
              </a:spcBef>
              <a:spcAft>
                <a:spcPts val="0"/>
              </a:spcAft>
              <a:buClr>
                <a:srgbClr val="181818"/>
              </a:buClr>
              <a:buSzPts val="1800"/>
              <a:buFont typeface="Noto Sans Symbols"/>
              <a:buChar char="∙"/>
            </a:pPr>
            <a:r>
              <a:rPr lang="en-US" sz="1800">
                <a:solidFill>
                  <a:srgbClr val="181818"/>
                </a:solidFill>
                <a:latin typeface="Calibri"/>
                <a:ea typeface="Calibri"/>
                <a:cs typeface="Calibri"/>
                <a:sym typeface="Calibri"/>
              </a:rPr>
              <a:t>Question papers were set using bloom’s taxonomy, questions are mapped with CO’s. For the development of PO to meet requirements of OBE model, the examination system which is learner centric is used to ensure that learning is tested using RBT model.</a:t>
            </a:r>
            <a:endParaRPr sz="1800">
              <a:solidFill>
                <a:srgbClr val="181818"/>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graphicFrame>
        <p:nvGraphicFramePr>
          <p:cNvPr id="1668" name="Google Shape;1668;p78"/>
          <p:cNvGraphicFramePr/>
          <p:nvPr/>
        </p:nvGraphicFramePr>
        <p:xfrm>
          <a:off x="370934" y="622693"/>
          <a:ext cx="3000000" cy="3000000"/>
        </p:xfrm>
        <a:graphic>
          <a:graphicData uri="http://schemas.openxmlformats.org/drawingml/2006/table">
            <a:tbl>
              <a:tblPr firstRow="1">
                <a:noFill/>
                <a:tableStyleId>{A5789F4F-51D6-4D7E-A4C2-E371BF2CD345}</a:tableStyleId>
              </a:tblPr>
              <a:tblGrid>
                <a:gridCol w="1553125"/>
                <a:gridCol w="2228850"/>
                <a:gridCol w="2381250"/>
                <a:gridCol w="1924050"/>
                <a:gridCol w="2400300"/>
                <a:gridCol w="962575"/>
              </a:tblGrid>
              <a:tr h="702325">
                <a:tc>
                  <a:txBody>
                    <a:bodyPr/>
                    <a:lstStyle/>
                    <a:p>
                      <a:pPr indent="0" lvl="0" marL="0" marR="0" rtl="0" algn="l">
                        <a:lnSpc>
                          <a:spcPct val="100000"/>
                        </a:lnSpc>
                        <a:spcBef>
                          <a:spcPts val="0"/>
                        </a:spcBef>
                        <a:spcAft>
                          <a:spcPts val="0"/>
                        </a:spcAft>
                        <a:buClr>
                          <a:srgbClr val="181818"/>
                        </a:buClr>
                        <a:buSzPts val="1400"/>
                        <a:buFont typeface="Calibri"/>
                        <a:buNone/>
                      </a:pPr>
                      <a:r>
                        <a:rPr b="0" lang="en-US" sz="1400" u="none" strike="noStrike">
                          <a:solidFill>
                            <a:srgbClr val="181818"/>
                          </a:solidFill>
                        </a:rPr>
                        <a:t>Activities</a:t>
                      </a:r>
                      <a:endParaRPr b="0" i="0" sz="14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400">
                          <a:solidFill>
                            <a:srgbClr val="181818"/>
                          </a:solidFill>
                        </a:rPr>
                        <a:t>As per regulatory/ Statutory requirement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Measurements  as per Institute requirements.</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Benchmarking w.r.t. Quality Objectives/ Institute requirement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Outcome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POs</a:t>
                      </a:r>
                      <a:r>
                        <a:rPr lang="en-US" sz="1400">
                          <a:solidFill>
                            <a:srgbClr val="181818"/>
                          </a:solidFill>
                        </a:rPr>
                        <a:t> Attained/KSA</a:t>
                      </a:r>
                      <a:endParaRPr sz="1400">
                        <a:solidFill>
                          <a:srgbClr val="181818"/>
                        </a:solidFill>
                        <a:latin typeface="Calibri"/>
                        <a:ea typeface="Calibri"/>
                        <a:cs typeface="Calibri"/>
                        <a:sym typeface="Calibri"/>
                      </a:endParaRPr>
                    </a:p>
                  </a:txBody>
                  <a:tcPr marT="45725" marB="45725" marR="91450" marL="91450" anchor="ctr"/>
                </a:tc>
              </a:tr>
              <a:tr h="570450">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Industry Institute Interaction- Industry Visits, II symposium, TPO Meet, HR Meet</a:t>
                      </a:r>
                      <a:endParaRPr sz="1400">
                        <a:solidFill>
                          <a:srgbClr val="181818"/>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400">
                          <a:solidFill>
                            <a:srgbClr val="181818"/>
                          </a:solidFill>
                        </a:rPr>
                        <a: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Advisory Board Meetings, Workshops, Conferences, TPO/HR meets</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As per ISO Requirement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Every Year Industry Visits, II symposium, TPO Meet, HR Meet have conducted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100">
                          <a:solidFill>
                            <a:srgbClr val="181818"/>
                          </a:solidFill>
                        </a:rPr>
                        <a:t>1,2,3,4,5,8,9,11,12 Knowledge,Skills, ,Attitude</a:t>
                      </a:r>
                      <a:endParaRPr/>
                    </a:p>
                  </a:txBody>
                  <a:tcPr marT="45725" marB="45725" marR="91450" marL="91450"/>
                </a:tc>
              </a:tr>
              <a:tr h="456275">
                <a:tc>
                  <a:txBody>
                    <a:bodyPr/>
                    <a:lstStyle/>
                    <a:p>
                      <a:pPr indent="0" lvl="0" marL="0" marR="0" rtl="0" algn="ctr">
                        <a:spcBef>
                          <a:spcPts val="0"/>
                        </a:spcBef>
                        <a:spcAft>
                          <a:spcPts val="0"/>
                        </a:spcAft>
                        <a:buNone/>
                      </a:pPr>
                      <a:r>
                        <a:rPr b="0" lang="en-US" sz="1400" u="none" strike="noStrike">
                          <a:solidFill>
                            <a:srgbClr val="181818"/>
                          </a:solidFill>
                        </a:rPr>
                        <a:t> </a:t>
                      </a:r>
                      <a:r>
                        <a:rPr lang="en-US" sz="1400">
                          <a:solidFill>
                            <a:srgbClr val="181818"/>
                          </a:solidFill>
                        </a:rPr>
                        <a:t>Training</a:t>
                      </a:r>
                      <a:endParaRPr sz="1400">
                        <a:solidFill>
                          <a:srgbClr val="181818"/>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400">
                          <a:solidFill>
                            <a:srgbClr val="181818"/>
                          </a:solidFill>
                        </a:rPr>
                        <a:t>90</a:t>
                      </a:r>
                      <a:r>
                        <a:rPr lang="en-US" sz="1400">
                          <a:solidFill>
                            <a:srgbClr val="181818"/>
                          </a:solidFill>
                        </a:rPr>
                        <a:t> </a:t>
                      </a:r>
                      <a:r>
                        <a:rPr lang="en-US" sz="1400">
                          <a:solidFill>
                            <a:srgbClr val="181818"/>
                          </a:solidFill>
                        </a:rPr>
                        <a:t> Hrs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5 hrs/week * 15 weeks = 80 hrs + 10 Mock Tests ( 10 Hrs)</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100% syllabus coverage based on industry requirements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All 6 modules</a:t>
                      </a:r>
                      <a:r>
                        <a:rPr lang="en-US" sz="1400">
                          <a:solidFill>
                            <a:srgbClr val="181818"/>
                          </a:solidFill>
                        </a:rPr>
                        <a:t> contents are covered with Mock tests and Interviews</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100">
                          <a:solidFill>
                            <a:srgbClr val="181818"/>
                          </a:solidFill>
                        </a:rPr>
                        <a:t>8,9,10,11,12 Skills,Attitude</a:t>
                      </a:r>
                      <a:endParaRPr sz="1100">
                        <a:solidFill>
                          <a:srgbClr val="181818"/>
                        </a:solidFill>
                      </a:endParaRPr>
                    </a:p>
                  </a:txBody>
                  <a:tcPr marT="45725" marB="45725" marR="91450" marL="91450"/>
                </a:tc>
              </a:tr>
              <a:tr h="1113375">
                <a:tc>
                  <a:txBody>
                    <a:bodyPr/>
                    <a:lstStyle/>
                    <a:p>
                      <a:pPr indent="0" lvl="0" marL="0" marR="0" rtl="0" algn="ctr">
                        <a:spcBef>
                          <a:spcPts val="0"/>
                        </a:spcBef>
                        <a:spcAft>
                          <a:spcPts val="0"/>
                        </a:spcAft>
                        <a:buNone/>
                      </a:pPr>
                      <a:r>
                        <a:rPr lang="en-US" sz="1400">
                          <a:solidFill>
                            <a:srgbClr val="181818"/>
                          </a:solidFill>
                        </a:rPr>
                        <a:t>Internship</a:t>
                      </a:r>
                      <a:endParaRPr sz="1400">
                        <a:solidFill>
                          <a:srgbClr val="181818"/>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400">
                          <a:solidFill>
                            <a:srgbClr val="181818"/>
                          </a:solidFill>
                        </a:rPr>
                        <a:t>120 Hours</a:t>
                      </a:r>
                      <a:r>
                        <a:rPr lang="en-US" sz="1400">
                          <a:solidFill>
                            <a:srgbClr val="181818"/>
                          </a:solidFill>
                        </a:rPr>
                        <a:t> for first  year</a:t>
                      </a:r>
                      <a:endParaRPr/>
                    </a:p>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160 Hours</a:t>
                      </a:r>
                      <a:r>
                        <a:rPr lang="en-US" sz="1400">
                          <a:solidFill>
                            <a:srgbClr val="181818"/>
                          </a:solidFill>
                        </a:rPr>
                        <a:t> for second year</a:t>
                      </a:r>
                      <a:endParaRPr/>
                    </a:p>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160 Hours</a:t>
                      </a:r>
                      <a:r>
                        <a:rPr lang="en-US" sz="1400">
                          <a:solidFill>
                            <a:srgbClr val="181818"/>
                          </a:solidFill>
                        </a:rPr>
                        <a:t> for third year</a:t>
                      </a:r>
                      <a:endParaRPr/>
                    </a:p>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120 Hours</a:t>
                      </a:r>
                      <a:r>
                        <a:rPr lang="en-US" sz="1400">
                          <a:solidFill>
                            <a:srgbClr val="181818"/>
                          </a:solidFill>
                        </a:rPr>
                        <a:t> for fourth year</a:t>
                      </a:r>
                      <a:endParaRPr/>
                    </a:p>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Total 560 Hours for 4 years of engineering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560 Hours for 4 years of engineering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As per ISO Requirement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100% all students</a:t>
                      </a:r>
                      <a:r>
                        <a:rPr lang="en-US" sz="1400">
                          <a:solidFill>
                            <a:srgbClr val="181818"/>
                          </a:solidFill>
                        </a:rPr>
                        <a:t> have completed</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100">
                          <a:solidFill>
                            <a:srgbClr val="181818"/>
                          </a:solidFill>
                        </a:rPr>
                        <a:t>8,9,10 S,kills,Attitude</a:t>
                      </a:r>
                      <a:endParaRPr sz="1100">
                        <a:solidFill>
                          <a:srgbClr val="181818"/>
                        </a:solidFill>
                      </a:endParaRPr>
                    </a:p>
                  </a:txBody>
                  <a:tcPr marT="45725" marB="45725" marR="91450" marL="91450"/>
                </a:tc>
              </a:tr>
              <a:tr h="1134325">
                <a:tc>
                  <a:txBody>
                    <a:bodyPr/>
                    <a:lstStyle/>
                    <a:p>
                      <a:pPr indent="0" lvl="0" marL="0" marR="0" rtl="0" algn="ctr">
                        <a:lnSpc>
                          <a:spcPct val="100000"/>
                        </a:lnSpc>
                        <a:spcBef>
                          <a:spcPts val="0"/>
                        </a:spcBef>
                        <a:spcAft>
                          <a:spcPts val="0"/>
                        </a:spcAft>
                        <a:buClr>
                          <a:srgbClr val="181818"/>
                        </a:buClr>
                        <a:buSzPts val="1400"/>
                        <a:buFont typeface="Calibri"/>
                        <a:buNone/>
                      </a:pPr>
                      <a:r>
                        <a:rPr b="0" lang="en-US" sz="1400" u="none" strike="noStrike">
                          <a:solidFill>
                            <a:srgbClr val="181818"/>
                          </a:solidFill>
                        </a:rPr>
                        <a:t> </a:t>
                      </a:r>
                      <a:r>
                        <a:rPr lang="en-US" sz="1400">
                          <a:solidFill>
                            <a:srgbClr val="181818"/>
                          </a:solidFill>
                        </a:rPr>
                        <a:t>Outhouse Project</a:t>
                      </a:r>
                      <a:endParaRPr sz="1400">
                        <a:solidFill>
                          <a:srgbClr val="181818"/>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400">
                          <a:solidFill>
                            <a:srgbClr val="181818"/>
                          </a:solidFill>
                        </a:rPr>
                        <a:t>10% of total students in final year student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10% of total students in final year student</a:t>
                      </a:r>
                      <a:r>
                        <a:rPr lang="en-US" sz="1400">
                          <a:solidFill>
                            <a:srgbClr val="181818"/>
                          </a:solidFill>
                        </a:rPr>
                        <a:t> and minimum 75% attendance in academic and training to apply for outhouse internship/ apprenticeship/ project.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10% of total students in final year student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Successfully</a:t>
                      </a:r>
                      <a:r>
                        <a:rPr lang="en-US" sz="1400">
                          <a:solidFill>
                            <a:srgbClr val="181818"/>
                          </a:solidFill>
                        </a:rPr>
                        <a:t> completed </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100">
                          <a:solidFill>
                            <a:srgbClr val="181818"/>
                          </a:solidFill>
                        </a:rPr>
                        <a:t>8,9,10,11,12 Skills,Attitude</a:t>
                      </a:r>
                      <a:endParaRPr sz="1100">
                        <a:solidFill>
                          <a:srgbClr val="181818"/>
                        </a:solidFill>
                      </a:endParaRPr>
                    </a:p>
                  </a:txBody>
                  <a:tcPr marT="45725" marB="45725" marR="91450" marL="91450"/>
                </a:tc>
              </a:tr>
              <a:tr h="936925">
                <a:tc>
                  <a:txBody>
                    <a:bodyPr/>
                    <a:lstStyle/>
                    <a:p>
                      <a:pPr indent="0" lvl="0" marL="0" marR="0" rtl="0" algn="ctr">
                        <a:spcBef>
                          <a:spcPts val="0"/>
                        </a:spcBef>
                        <a:spcAft>
                          <a:spcPts val="0"/>
                        </a:spcAft>
                        <a:buNone/>
                      </a:pPr>
                      <a:r>
                        <a:rPr lang="en-US" sz="1400">
                          <a:solidFill>
                            <a:srgbClr val="181818"/>
                          </a:solidFill>
                        </a:rPr>
                        <a:t>Placement</a:t>
                      </a:r>
                      <a:endParaRPr sz="1400">
                        <a:solidFill>
                          <a:srgbClr val="181818"/>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400">
                          <a:solidFill>
                            <a:srgbClr val="181818"/>
                          </a:solidFill>
                        </a:rPr>
                        <a: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spcBef>
                          <a:spcPts val="0"/>
                        </a:spcBef>
                        <a:spcAft>
                          <a:spcPts val="0"/>
                        </a:spcAft>
                        <a:buNone/>
                      </a:pPr>
                      <a:r>
                        <a:rPr lang="en-US" sz="1400">
                          <a:solidFill>
                            <a:srgbClr val="181818"/>
                          </a:solidFill>
                        </a:rPr>
                        <a:t>As per ISO</a:t>
                      </a:r>
                      <a:r>
                        <a:rPr lang="en-US" sz="1400">
                          <a:solidFill>
                            <a:srgbClr val="181818"/>
                          </a:solidFill>
                        </a:rPr>
                        <a:t> standards</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As per ISO Requirement</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181818"/>
                        </a:buClr>
                        <a:buSzPts val="1400"/>
                        <a:buFont typeface="Calibri"/>
                        <a:buNone/>
                      </a:pPr>
                      <a:r>
                        <a:rPr lang="en-US" sz="1400">
                          <a:solidFill>
                            <a:srgbClr val="181818"/>
                          </a:solidFill>
                        </a:rPr>
                        <a:t>The professional placement percentage is more than 95% and sustained.</a:t>
                      </a:r>
                      <a:endParaRPr sz="14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100">
                          <a:solidFill>
                            <a:srgbClr val="181818"/>
                          </a:solidFill>
                        </a:rPr>
                        <a:t>6,8,9,10,11,12, Skills, Attitude</a:t>
                      </a:r>
                      <a:endParaRPr/>
                    </a:p>
                  </a:txBody>
                  <a:tcPr marT="45725" marB="45725" marR="91450" marL="91450"/>
                </a:tc>
              </a:tr>
            </a:tbl>
          </a:graphicData>
        </a:graphic>
      </p:graphicFrame>
      <p:sp>
        <p:nvSpPr>
          <p:cNvPr id="1669" name="Google Shape;1669;p78"/>
          <p:cNvSpPr txBox="1"/>
          <p:nvPr/>
        </p:nvSpPr>
        <p:spPr>
          <a:xfrm>
            <a:off x="1919467" y="62753"/>
            <a:ext cx="8005583" cy="461665"/>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00000"/>
                </a:solidFill>
                <a:latin typeface="Calibri"/>
                <a:ea typeface="Calibri"/>
                <a:cs typeface="Calibri"/>
                <a:sym typeface="Calibri"/>
              </a:rPr>
              <a:t>Measurements: Placement (ISO –IP/06)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graphicFrame>
        <p:nvGraphicFramePr>
          <p:cNvPr id="1674" name="Google Shape;1674;p79"/>
          <p:cNvGraphicFramePr/>
          <p:nvPr/>
        </p:nvGraphicFramePr>
        <p:xfrm>
          <a:off x="530556" y="1248574"/>
          <a:ext cx="3000000" cy="3000000"/>
        </p:xfrm>
        <a:graphic>
          <a:graphicData uri="http://schemas.openxmlformats.org/drawingml/2006/table">
            <a:tbl>
              <a:tblPr firstRow="1">
                <a:noFill/>
                <a:tableStyleId>{A5789F4F-51D6-4D7E-A4C2-E371BF2CD345}</a:tableStyleId>
              </a:tblPr>
              <a:tblGrid>
                <a:gridCol w="1855150"/>
                <a:gridCol w="1855150"/>
                <a:gridCol w="2048100"/>
                <a:gridCol w="1905950"/>
                <a:gridCol w="1955525"/>
                <a:gridCol w="1511000"/>
              </a:tblGrid>
              <a:tr h="880725">
                <a:tc>
                  <a:txBody>
                    <a:bodyPr/>
                    <a:lstStyle/>
                    <a:p>
                      <a:pPr indent="0" lvl="0" marL="0" marR="0" rtl="0" algn="l">
                        <a:lnSpc>
                          <a:spcPct val="100000"/>
                        </a:lnSpc>
                        <a:spcBef>
                          <a:spcPts val="0"/>
                        </a:spcBef>
                        <a:spcAft>
                          <a:spcPts val="0"/>
                        </a:spcAft>
                        <a:buClr>
                          <a:srgbClr val="181818"/>
                        </a:buClr>
                        <a:buSzPts val="1600"/>
                        <a:buFont typeface="Calibri"/>
                        <a:buNone/>
                      </a:pPr>
                      <a:r>
                        <a:rPr lang="en-US" sz="1600" u="none" strike="noStrike">
                          <a:solidFill>
                            <a:srgbClr val="181818"/>
                          </a:solidFill>
                        </a:rPr>
                        <a:t>Activities</a:t>
                      </a:r>
                      <a:endParaRPr b="0" i="0" sz="16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As per regulatory/Statutory requirement</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Measurements  as per Institute requirements.</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Benchmarking w.r.t. Quality Objectives/ Institute requirement </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Outcome </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POs</a:t>
                      </a:r>
                      <a:r>
                        <a:rPr lang="en-US" sz="1600">
                          <a:solidFill>
                            <a:srgbClr val="181818"/>
                          </a:solidFill>
                        </a:rPr>
                        <a:t> Attained/KSA</a:t>
                      </a:r>
                      <a:endParaRPr sz="1600">
                        <a:solidFill>
                          <a:srgbClr val="181818"/>
                        </a:solidFill>
                      </a:endParaRPr>
                    </a:p>
                  </a:txBody>
                  <a:tcPr marT="45725" marB="45725" marR="91450" marL="91450"/>
                </a:tc>
              </a:tr>
              <a:tr h="899650">
                <a:tc>
                  <a:txBody>
                    <a:bodyPr/>
                    <a:lstStyle/>
                    <a:p>
                      <a:pPr indent="0" lvl="0" marL="0" marR="0" rtl="0" algn="l">
                        <a:lnSpc>
                          <a:spcPct val="100000"/>
                        </a:lnSpc>
                        <a:spcBef>
                          <a:spcPts val="0"/>
                        </a:spcBef>
                        <a:spcAft>
                          <a:spcPts val="0"/>
                        </a:spcAft>
                        <a:buClr>
                          <a:srgbClr val="181818"/>
                        </a:buClr>
                        <a:buSzPts val="1600"/>
                        <a:buFont typeface="Calibri"/>
                        <a:buNone/>
                      </a:pPr>
                      <a:r>
                        <a:rPr lang="en-US" sz="1600" u="none" strike="noStrike">
                          <a:solidFill>
                            <a:srgbClr val="181818"/>
                          </a:solidFill>
                        </a:rPr>
                        <a:t>Orientation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AICTE model</a:t>
                      </a:r>
                      <a:r>
                        <a:rPr lang="en-US" sz="1600">
                          <a:solidFill>
                            <a:srgbClr val="181818"/>
                          </a:solidFill>
                        </a:rPr>
                        <a:t> curriculum</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Orientation for S.E at the beginning of the year</a:t>
                      </a:r>
                      <a:endParaRPr sz="16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As per ISO Requirement</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Dedicate human resource  and place for HOC Cell activities for better visibility </a:t>
                      </a:r>
                      <a:endParaRPr sz="16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1,2,3,4,5,8,9,11,Knowledge,Skills,Attitude</a:t>
                      </a:r>
                      <a:endParaRPr/>
                    </a:p>
                  </a:txBody>
                  <a:tcPr marT="45725" marB="45725" marR="91450" marL="91450"/>
                </a:tc>
              </a:tr>
              <a:tr h="612000">
                <a:tc>
                  <a:txBody>
                    <a:bodyPr/>
                    <a:lstStyle/>
                    <a:p>
                      <a:pPr indent="0" lvl="0" marL="0" marR="0" rtl="0" algn="l">
                        <a:spcBef>
                          <a:spcPts val="0"/>
                        </a:spcBef>
                        <a:spcAft>
                          <a:spcPts val="0"/>
                        </a:spcAft>
                        <a:buNone/>
                      </a:pPr>
                      <a:r>
                        <a:rPr lang="en-US" sz="1600" u="none" strike="noStrike">
                          <a:solidFill>
                            <a:srgbClr val="181818"/>
                          </a:solidFill>
                        </a:rPr>
                        <a:t> Competitive Exam Awareness</a:t>
                      </a:r>
                      <a:endParaRPr b="0" i="0" sz="16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600">
                          <a:solidFill>
                            <a:srgbClr val="181818"/>
                          </a:solidFill>
                        </a:rPr>
                        <a:t>As per NAAC requirement</a:t>
                      </a:r>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600"/>
                        <a:buFont typeface="Calibri"/>
                        <a:buNone/>
                      </a:pPr>
                      <a:r>
                        <a:rPr lang="en-US" sz="1600">
                          <a:solidFill>
                            <a:srgbClr val="181818"/>
                          </a:solidFill>
                        </a:rPr>
                        <a:t>Students opted for HS</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As per ISO Requirement</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70%</a:t>
                      </a:r>
                      <a:r>
                        <a:rPr lang="en-US" sz="1600">
                          <a:solidFill>
                            <a:srgbClr val="181818"/>
                          </a:solidFill>
                        </a:rPr>
                        <a:t> of the students appeared for competitive exam</a:t>
                      </a:r>
                      <a:endParaRPr sz="1600">
                        <a:solidFill>
                          <a:srgbClr val="181818"/>
                        </a:solidFill>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8,9,10,11 Knowledge, skills, Attitude</a:t>
                      </a:r>
                      <a:endParaRPr sz="1200">
                        <a:solidFill>
                          <a:srgbClr val="181818"/>
                        </a:solidFill>
                        <a:latin typeface="Calibri"/>
                        <a:ea typeface="Calibri"/>
                        <a:cs typeface="Calibri"/>
                        <a:sym typeface="Calibri"/>
                      </a:endParaRPr>
                    </a:p>
                  </a:txBody>
                  <a:tcPr marT="45725" marB="45725" marR="91450" marL="91450"/>
                </a:tc>
              </a:tr>
              <a:tr h="661525">
                <a:tc>
                  <a:txBody>
                    <a:bodyPr/>
                    <a:lstStyle/>
                    <a:p>
                      <a:pPr indent="0" lvl="0" marL="0" marR="0" rtl="0" algn="l">
                        <a:lnSpc>
                          <a:spcPct val="100000"/>
                        </a:lnSpc>
                        <a:spcBef>
                          <a:spcPts val="0"/>
                        </a:spcBef>
                        <a:spcAft>
                          <a:spcPts val="0"/>
                        </a:spcAft>
                        <a:buClr>
                          <a:srgbClr val="181818"/>
                        </a:buClr>
                        <a:buSzPts val="1600"/>
                        <a:buFont typeface="Calibri"/>
                        <a:buNone/>
                      </a:pPr>
                      <a:r>
                        <a:rPr lang="en-US" sz="1600" u="none" strike="noStrike">
                          <a:solidFill>
                            <a:srgbClr val="181818"/>
                          </a:solidFill>
                        </a:rPr>
                        <a:t>Counselling</a:t>
                      </a:r>
                      <a:endParaRPr b="0" i="0" sz="16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600">
                          <a:solidFill>
                            <a:srgbClr val="181818"/>
                          </a:solidFill>
                        </a:rPr>
                        <a:t>As per cr. 7 (NBA)</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Students opted for HS</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As per ISO Requirement</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More than 80%</a:t>
                      </a:r>
                      <a:r>
                        <a:rPr lang="en-US" sz="1600">
                          <a:solidFill>
                            <a:srgbClr val="181818"/>
                          </a:solidFill>
                        </a:rPr>
                        <a:t> students counsel by HOC Cell</a:t>
                      </a:r>
                      <a:endParaRPr sz="1600">
                        <a:solidFill>
                          <a:srgbClr val="181818"/>
                        </a:solidFill>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8,9,10,,11 Knowledge, skills, Attitude</a:t>
                      </a:r>
                      <a:endParaRPr/>
                    </a:p>
                  </a:txBody>
                  <a:tcPr marT="45725" marB="45725" marR="91450" marL="91450"/>
                </a:tc>
              </a:tr>
              <a:tr h="1137600">
                <a:tc>
                  <a:txBody>
                    <a:bodyPr/>
                    <a:lstStyle/>
                    <a:p>
                      <a:pPr indent="0" lvl="0" marL="0" marR="0" rtl="0" algn="l">
                        <a:lnSpc>
                          <a:spcPct val="100000"/>
                        </a:lnSpc>
                        <a:spcBef>
                          <a:spcPts val="0"/>
                        </a:spcBef>
                        <a:spcAft>
                          <a:spcPts val="0"/>
                        </a:spcAft>
                        <a:buClr>
                          <a:srgbClr val="181818"/>
                        </a:buClr>
                        <a:buSzPts val="1600"/>
                        <a:buFont typeface="Calibri"/>
                        <a:buNone/>
                      </a:pPr>
                      <a:r>
                        <a:rPr lang="en-US" sz="1600" u="none" strike="noStrike">
                          <a:solidFill>
                            <a:srgbClr val="181818"/>
                          </a:solidFill>
                        </a:rPr>
                        <a:t> Foreign</a:t>
                      </a:r>
                      <a:r>
                        <a:rPr lang="en-US" sz="1600" u="none" strike="noStrike">
                          <a:solidFill>
                            <a:srgbClr val="181818"/>
                          </a:solidFill>
                        </a:rPr>
                        <a:t> University Interaction</a:t>
                      </a:r>
                      <a:endParaRPr b="0" i="0" sz="16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600">
                          <a:solidFill>
                            <a:srgbClr val="181818"/>
                          </a:solidFill>
                        </a:rPr>
                        <a:t>-</a:t>
                      </a:r>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600"/>
                        <a:buFont typeface="Calibri"/>
                        <a:buNone/>
                      </a:pPr>
                      <a:r>
                        <a:rPr lang="en-US" sz="1600">
                          <a:solidFill>
                            <a:srgbClr val="181818"/>
                          </a:solidFill>
                        </a:rPr>
                        <a:t>Atleast 4 to 5 universities</a:t>
                      </a:r>
                      <a:r>
                        <a:rPr lang="en-US" sz="1600">
                          <a:solidFill>
                            <a:srgbClr val="181818"/>
                          </a:solidFill>
                        </a:rPr>
                        <a:t> per A.Y.</a:t>
                      </a:r>
                      <a:endParaRPr sz="1600">
                        <a:solidFill>
                          <a:srgbClr val="181818"/>
                        </a:solidFill>
                      </a:endParaRPr>
                    </a:p>
                    <a:p>
                      <a:pPr indent="0" lvl="0" marL="0" marR="0" rtl="0" algn="l">
                        <a:spcBef>
                          <a:spcPts val="0"/>
                        </a:spcBef>
                        <a:spcAft>
                          <a:spcPts val="0"/>
                        </a:spcAft>
                        <a:buNone/>
                      </a:pPr>
                      <a:r>
                        <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As per ISO Requirement</a:t>
                      </a:r>
                      <a:endParaRPr/>
                    </a:p>
                  </a:txBody>
                  <a:tcPr marT="45725" marB="45725" marR="91450" marL="91450"/>
                </a:tc>
                <a:tc>
                  <a:txBody>
                    <a:bodyPr/>
                    <a:lstStyle/>
                    <a:p>
                      <a:pPr indent="0" lvl="0" marL="0" marR="0" rtl="0" algn="l">
                        <a:spcBef>
                          <a:spcPts val="0"/>
                        </a:spcBef>
                        <a:spcAft>
                          <a:spcPts val="0"/>
                        </a:spcAft>
                        <a:buNone/>
                      </a:pPr>
                      <a:r>
                        <a:rPr lang="en-US" sz="1600">
                          <a:solidFill>
                            <a:srgbClr val="181818"/>
                          </a:solidFill>
                        </a:rPr>
                        <a:t>During</a:t>
                      </a:r>
                      <a:r>
                        <a:rPr lang="en-US" sz="1600">
                          <a:solidFill>
                            <a:srgbClr val="181818"/>
                          </a:solidFill>
                        </a:rPr>
                        <a:t> edufair more than 50 universities participated and interacted.</a:t>
                      </a:r>
                      <a:endParaRPr sz="16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1,2,3,4,5,6,9,10, Knowledge,Attitude</a:t>
                      </a:r>
                      <a:endParaRPr sz="1200">
                        <a:solidFill>
                          <a:srgbClr val="181818"/>
                        </a:solidFill>
                        <a:latin typeface="Calibri"/>
                        <a:ea typeface="Calibri"/>
                        <a:cs typeface="Calibri"/>
                        <a:sym typeface="Calibri"/>
                      </a:endParaRPr>
                    </a:p>
                  </a:txBody>
                  <a:tcPr marT="45725" marB="45725" marR="91450" marL="91450"/>
                </a:tc>
              </a:tr>
            </a:tbl>
          </a:graphicData>
        </a:graphic>
      </p:graphicFrame>
      <p:sp>
        <p:nvSpPr>
          <p:cNvPr id="1675" name="Google Shape;1675;p79"/>
          <p:cNvSpPr txBox="1"/>
          <p:nvPr/>
        </p:nvSpPr>
        <p:spPr>
          <a:xfrm>
            <a:off x="1755197" y="275705"/>
            <a:ext cx="8681605" cy="707886"/>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181818"/>
                </a:solidFill>
                <a:latin typeface="Calibri"/>
                <a:ea typeface="Calibri"/>
                <a:cs typeface="Calibri"/>
                <a:sym typeface="Calibri"/>
              </a:rPr>
              <a:t>Measurements: HOC </a:t>
            </a:r>
            <a:r>
              <a:rPr lang="en-US" sz="4000">
                <a:solidFill>
                  <a:srgbClr val="C00000"/>
                </a:solidFill>
                <a:latin typeface="Calibri"/>
                <a:ea typeface="Calibri"/>
                <a:cs typeface="Calibri"/>
                <a:sym typeface="Calibri"/>
              </a:rPr>
              <a:t>(ISO –IP/07)</a:t>
            </a:r>
            <a:endParaRPr sz="4000">
              <a:solidFill>
                <a:srgbClr val="18181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pSp>
        <p:nvGrpSpPr>
          <p:cNvPr id="621" name="Google Shape;621;p8"/>
          <p:cNvGrpSpPr/>
          <p:nvPr/>
        </p:nvGrpSpPr>
        <p:grpSpPr>
          <a:xfrm>
            <a:off x="3360451" y="1825582"/>
            <a:ext cx="4106756" cy="4114800"/>
            <a:chOff x="4042622" y="1898154"/>
            <a:chExt cx="4106756" cy="4114800"/>
          </a:xfrm>
        </p:grpSpPr>
        <p:sp>
          <p:nvSpPr>
            <p:cNvPr id="622" name="Google Shape;622;p8"/>
            <p:cNvSpPr/>
            <p:nvPr/>
          </p:nvSpPr>
          <p:spPr>
            <a:xfrm>
              <a:off x="4042622" y="1898154"/>
              <a:ext cx="4106756" cy="4114800"/>
            </a:xfrm>
            <a:custGeom>
              <a:rect b="b" l="l" r="r" t="t"/>
              <a:pathLst>
                <a:path extrusionOk="0" h="21468" w="21466">
                  <a:moveTo>
                    <a:pt x="18837" y="8111"/>
                  </a:moveTo>
                  <a:cubicBezTo>
                    <a:pt x="18077" y="8111"/>
                    <a:pt x="17393" y="8434"/>
                    <a:pt x="16913" y="8947"/>
                  </a:cubicBezTo>
                  <a:cubicBezTo>
                    <a:pt x="16874" y="8988"/>
                    <a:pt x="16837" y="9032"/>
                    <a:pt x="16801" y="9074"/>
                  </a:cubicBezTo>
                  <a:cubicBezTo>
                    <a:pt x="16781" y="9097"/>
                    <a:pt x="16763" y="9122"/>
                    <a:pt x="16744" y="9146"/>
                  </a:cubicBezTo>
                  <a:cubicBezTo>
                    <a:pt x="16707" y="9195"/>
                    <a:pt x="16670" y="9244"/>
                    <a:pt x="16626" y="9286"/>
                  </a:cubicBezTo>
                  <a:cubicBezTo>
                    <a:pt x="16151" y="9762"/>
                    <a:pt x="15492" y="10056"/>
                    <a:pt x="14765" y="10056"/>
                  </a:cubicBezTo>
                  <a:lnTo>
                    <a:pt x="14750" y="10056"/>
                  </a:lnTo>
                  <a:cubicBezTo>
                    <a:pt x="13894" y="10054"/>
                    <a:pt x="13449" y="9028"/>
                    <a:pt x="14037" y="8409"/>
                  </a:cubicBezTo>
                  <a:cubicBezTo>
                    <a:pt x="14053" y="8392"/>
                    <a:pt x="14069" y="8377"/>
                    <a:pt x="14085" y="8360"/>
                  </a:cubicBezTo>
                  <a:cubicBezTo>
                    <a:pt x="14599" y="7847"/>
                    <a:pt x="15273" y="7592"/>
                    <a:pt x="15945" y="7592"/>
                  </a:cubicBezTo>
                  <a:cubicBezTo>
                    <a:pt x="16008" y="7592"/>
                    <a:pt x="16068" y="7598"/>
                    <a:pt x="16129" y="7607"/>
                  </a:cubicBezTo>
                  <a:cubicBezTo>
                    <a:pt x="16159" y="7612"/>
                    <a:pt x="16190" y="7615"/>
                    <a:pt x="16222" y="7618"/>
                  </a:cubicBezTo>
                  <a:cubicBezTo>
                    <a:pt x="16277" y="7624"/>
                    <a:pt x="16335" y="7627"/>
                    <a:pt x="16390" y="7630"/>
                  </a:cubicBezTo>
                  <a:cubicBezTo>
                    <a:pt x="17133" y="7657"/>
                    <a:pt x="17885" y="7371"/>
                    <a:pt x="18433" y="6771"/>
                  </a:cubicBezTo>
                  <a:cubicBezTo>
                    <a:pt x="19335" y="5781"/>
                    <a:pt x="19333" y="4227"/>
                    <a:pt x="18431" y="3240"/>
                  </a:cubicBezTo>
                  <a:cubicBezTo>
                    <a:pt x="17413" y="2126"/>
                    <a:pt x="15682" y="2096"/>
                    <a:pt x="14626" y="3150"/>
                  </a:cubicBezTo>
                  <a:cubicBezTo>
                    <a:pt x="14088" y="3687"/>
                    <a:pt x="13832" y="4399"/>
                    <a:pt x="13857" y="5100"/>
                  </a:cubicBezTo>
                  <a:cubicBezTo>
                    <a:pt x="13859" y="5156"/>
                    <a:pt x="13862" y="5213"/>
                    <a:pt x="13869" y="5268"/>
                  </a:cubicBezTo>
                  <a:lnTo>
                    <a:pt x="13874" y="5312"/>
                  </a:lnTo>
                  <a:cubicBezTo>
                    <a:pt x="13892" y="5499"/>
                    <a:pt x="13899" y="5687"/>
                    <a:pt x="13876" y="5874"/>
                  </a:cubicBezTo>
                  <a:cubicBezTo>
                    <a:pt x="13805" y="6433"/>
                    <a:pt x="13555" y="6973"/>
                    <a:pt x="13126" y="7401"/>
                  </a:cubicBezTo>
                  <a:cubicBezTo>
                    <a:pt x="13115" y="7412"/>
                    <a:pt x="13104" y="7422"/>
                    <a:pt x="13094" y="7433"/>
                  </a:cubicBezTo>
                  <a:cubicBezTo>
                    <a:pt x="12480" y="8026"/>
                    <a:pt x="11440" y="7593"/>
                    <a:pt x="11423" y="6744"/>
                  </a:cubicBezTo>
                  <a:cubicBezTo>
                    <a:pt x="11423" y="6727"/>
                    <a:pt x="11423" y="6708"/>
                    <a:pt x="11423" y="6692"/>
                  </a:cubicBezTo>
                  <a:cubicBezTo>
                    <a:pt x="11423" y="6091"/>
                    <a:pt x="11626" y="5536"/>
                    <a:pt x="11966" y="5093"/>
                  </a:cubicBezTo>
                  <a:cubicBezTo>
                    <a:pt x="12092" y="4930"/>
                    <a:pt x="12246" y="4791"/>
                    <a:pt x="12408" y="4659"/>
                  </a:cubicBezTo>
                  <a:cubicBezTo>
                    <a:pt x="12408" y="4659"/>
                    <a:pt x="12409" y="4659"/>
                    <a:pt x="12409" y="4658"/>
                  </a:cubicBezTo>
                  <a:cubicBezTo>
                    <a:pt x="12453" y="4622"/>
                    <a:pt x="12495" y="4585"/>
                    <a:pt x="12536" y="4547"/>
                  </a:cubicBezTo>
                  <a:cubicBezTo>
                    <a:pt x="13080" y="4040"/>
                    <a:pt x="13409" y="3307"/>
                    <a:pt x="13372" y="2498"/>
                  </a:cubicBezTo>
                  <a:cubicBezTo>
                    <a:pt x="13308" y="1162"/>
                    <a:pt x="12207" y="64"/>
                    <a:pt x="10869" y="3"/>
                  </a:cubicBezTo>
                  <a:cubicBezTo>
                    <a:pt x="9360" y="-66"/>
                    <a:pt x="8115" y="1135"/>
                    <a:pt x="8115" y="2626"/>
                  </a:cubicBezTo>
                  <a:cubicBezTo>
                    <a:pt x="8115" y="3384"/>
                    <a:pt x="8439" y="4067"/>
                    <a:pt x="8953" y="4547"/>
                  </a:cubicBezTo>
                  <a:cubicBezTo>
                    <a:pt x="8993" y="4585"/>
                    <a:pt x="9037" y="4622"/>
                    <a:pt x="9079" y="4658"/>
                  </a:cubicBezTo>
                  <a:cubicBezTo>
                    <a:pt x="9079" y="4658"/>
                    <a:pt x="9081" y="4658"/>
                    <a:pt x="9081" y="4659"/>
                  </a:cubicBezTo>
                  <a:cubicBezTo>
                    <a:pt x="9241" y="4791"/>
                    <a:pt x="9396" y="4929"/>
                    <a:pt x="9521" y="5093"/>
                  </a:cubicBezTo>
                  <a:cubicBezTo>
                    <a:pt x="9861" y="5536"/>
                    <a:pt x="10065" y="6089"/>
                    <a:pt x="10065" y="6692"/>
                  </a:cubicBezTo>
                  <a:cubicBezTo>
                    <a:pt x="10065" y="6712"/>
                    <a:pt x="10065" y="6730"/>
                    <a:pt x="10065" y="6750"/>
                  </a:cubicBezTo>
                  <a:cubicBezTo>
                    <a:pt x="10046" y="7602"/>
                    <a:pt x="9006" y="8032"/>
                    <a:pt x="8395" y="7440"/>
                  </a:cubicBezTo>
                  <a:cubicBezTo>
                    <a:pt x="8385" y="7430"/>
                    <a:pt x="8374" y="7422"/>
                    <a:pt x="8366" y="7412"/>
                  </a:cubicBezTo>
                  <a:cubicBezTo>
                    <a:pt x="7916" y="6962"/>
                    <a:pt x="7663" y="6392"/>
                    <a:pt x="7608" y="5805"/>
                  </a:cubicBezTo>
                  <a:cubicBezTo>
                    <a:pt x="7591" y="5630"/>
                    <a:pt x="7604" y="5455"/>
                    <a:pt x="7623" y="5280"/>
                  </a:cubicBezTo>
                  <a:cubicBezTo>
                    <a:pt x="7623" y="5280"/>
                    <a:pt x="7623" y="5278"/>
                    <a:pt x="7623" y="5278"/>
                  </a:cubicBezTo>
                  <a:cubicBezTo>
                    <a:pt x="7628" y="5223"/>
                    <a:pt x="7631" y="5166"/>
                    <a:pt x="7635" y="5110"/>
                  </a:cubicBezTo>
                  <a:cubicBezTo>
                    <a:pt x="7662" y="4368"/>
                    <a:pt x="7375" y="3618"/>
                    <a:pt x="6773" y="3071"/>
                  </a:cubicBezTo>
                  <a:cubicBezTo>
                    <a:pt x="5782" y="2171"/>
                    <a:pt x="4225" y="2173"/>
                    <a:pt x="3236" y="3075"/>
                  </a:cubicBezTo>
                  <a:cubicBezTo>
                    <a:pt x="2120" y="4091"/>
                    <a:pt x="2090" y="5818"/>
                    <a:pt x="3146" y="6873"/>
                  </a:cubicBezTo>
                  <a:cubicBezTo>
                    <a:pt x="3684" y="7410"/>
                    <a:pt x="4397" y="7666"/>
                    <a:pt x="5100" y="7640"/>
                  </a:cubicBezTo>
                  <a:cubicBezTo>
                    <a:pt x="5155" y="7639"/>
                    <a:pt x="5213" y="7635"/>
                    <a:pt x="5268" y="7629"/>
                  </a:cubicBezTo>
                  <a:cubicBezTo>
                    <a:pt x="5268" y="7629"/>
                    <a:pt x="5270" y="7629"/>
                    <a:pt x="5270" y="7629"/>
                  </a:cubicBezTo>
                  <a:cubicBezTo>
                    <a:pt x="5445" y="7612"/>
                    <a:pt x="5621" y="7597"/>
                    <a:pt x="5796" y="7613"/>
                  </a:cubicBezTo>
                  <a:cubicBezTo>
                    <a:pt x="6382" y="7669"/>
                    <a:pt x="6955" y="7921"/>
                    <a:pt x="7405" y="8370"/>
                  </a:cubicBezTo>
                  <a:cubicBezTo>
                    <a:pt x="7412" y="8377"/>
                    <a:pt x="7419" y="8384"/>
                    <a:pt x="7426" y="8391"/>
                  </a:cubicBezTo>
                  <a:cubicBezTo>
                    <a:pt x="8022" y="9000"/>
                    <a:pt x="7586" y="10048"/>
                    <a:pt x="6733" y="10058"/>
                  </a:cubicBezTo>
                  <a:cubicBezTo>
                    <a:pt x="6723" y="10058"/>
                    <a:pt x="6713" y="10058"/>
                    <a:pt x="6704" y="10058"/>
                  </a:cubicBezTo>
                  <a:cubicBezTo>
                    <a:pt x="6096" y="10058"/>
                    <a:pt x="5538" y="9853"/>
                    <a:pt x="5091" y="9506"/>
                  </a:cubicBezTo>
                  <a:cubicBezTo>
                    <a:pt x="4943" y="9392"/>
                    <a:pt x="4815" y="9254"/>
                    <a:pt x="4695" y="9107"/>
                  </a:cubicBezTo>
                  <a:lnTo>
                    <a:pt x="4667" y="9074"/>
                  </a:lnTo>
                  <a:cubicBezTo>
                    <a:pt x="4631" y="9030"/>
                    <a:pt x="4594" y="8988"/>
                    <a:pt x="4555" y="8947"/>
                  </a:cubicBezTo>
                  <a:cubicBezTo>
                    <a:pt x="4048" y="8404"/>
                    <a:pt x="3313" y="8076"/>
                    <a:pt x="2503" y="8113"/>
                  </a:cubicBezTo>
                  <a:cubicBezTo>
                    <a:pt x="1164" y="8177"/>
                    <a:pt x="64" y="9275"/>
                    <a:pt x="3" y="10611"/>
                  </a:cubicBezTo>
                  <a:cubicBezTo>
                    <a:pt x="-66" y="12117"/>
                    <a:pt x="1137" y="13360"/>
                    <a:pt x="2631" y="13360"/>
                  </a:cubicBezTo>
                  <a:cubicBezTo>
                    <a:pt x="3391" y="13360"/>
                    <a:pt x="4075" y="13037"/>
                    <a:pt x="4555" y="12524"/>
                  </a:cubicBezTo>
                  <a:cubicBezTo>
                    <a:pt x="4594" y="12484"/>
                    <a:pt x="4631" y="12440"/>
                    <a:pt x="4667" y="12396"/>
                  </a:cubicBezTo>
                  <a:lnTo>
                    <a:pt x="4695" y="12362"/>
                  </a:lnTo>
                  <a:cubicBezTo>
                    <a:pt x="4815" y="12218"/>
                    <a:pt x="4943" y="12080"/>
                    <a:pt x="5091" y="11964"/>
                  </a:cubicBezTo>
                  <a:cubicBezTo>
                    <a:pt x="5536" y="11619"/>
                    <a:pt x="6096" y="11412"/>
                    <a:pt x="6704" y="11412"/>
                  </a:cubicBezTo>
                  <a:lnTo>
                    <a:pt x="6719" y="11412"/>
                  </a:lnTo>
                  <a:cubicBezTo>
                    <a:pt x="7576" y="11414"/>
                    <a:pt x="8021" y="12440"/>
                    <a:pt x="7432" y="13059"/>
                  </a:cubicBezTo>
                  <a:cubicBezTo>
                    <a:pt x="7417" y="13076"/>
                    <a:pt x="7400" y="13091"/>
                    <a:pt x="7385" y="13108"/>
                  </a:cubicBezTo>
                  <a:cubicBezTo>
                    <a:pt x="6955" y="13537"/>
                    <a:pt x="6414" y="13786"/>
                    <a:pt x="5855" y="13856"/>
                  </a:cubicBezTo>
                  <a:cubicBezTo>
                    <a:pt x="5668" y="13880"/>
                    <a:pt x="5479" y="13873"/>
                    <a:pt x="5292" y="13855"/>
                  </a:cubicBezTo>
                  <a:lnTo>
                    <a:pt x="5248" y="13850"/>
                  </a:lnTo>
                  <a:cubicBezTo>
                    <a:pt x="5192" y="13844"/>
                    <a:pt x="5135" y="13841"/>
                    <a:pt x="5080" y="13838"/>
                  </a:cubicBezTo>
                  <a:cubicBezTo>
                    <a:pt x="4336" y="13811"/>
                    <a:pt x="3585" y="14097"/>
                    <a:pt x="3037" y="14697"/>
                  </a:cubicBezTo>
                  <a:cubicBezTo>
                    <a:pt x="2135" y="15687"/>
                    <a:pt x="2137" y="17241"/>
                    <a:pt x="3039" y="18228"/>
                  </a:cubicBezTo>
                  <a:cubicBezTo>
                    <a:pt x="4056" y="19342"/>
                    <a:pt x="5787" y="19372"/>
                    <a:pt x="6844" y="18318"/>
                  </a:cubicBezTo>
                  <a:cubicBezTo>
                    <a:pt x="7382" y="17781"/>
                    <a:pt x="7638" y="17069"/>
                    <a:pt x="7613" y="16368"/>
                  </a:cubicBezTo>
                  <a:cubicBezTo>
                    <a:pt x="7611" y="16312"/>
                    <a:pt x="7608" y="16255"/>
                    <a:pt x="7601" y="16200"/>
                  </a:cubicBezTo>
                  <a:lnTo>
                    <a:pt x="7596" y="16156"/>
                  </a:lnTo>
                  <a:cubicBezTo>
                    <a:pt x="7577" y="15969"/>
                    <a:pt x="7571" y="15781"/>
                    <a:pt x="7594" y="15594"/>
                  </a:cubicBezTo>
                  <a:cubicBezTo>
                    <a:pt x="7665" y="15035"/>
                    <a:pt x="7914" y="14495"/>
                    <a:pt x="8344" y="14067"/>
                  </a:cubicBezTo>
                  <a:cubicBezTo>
                    <a:pt x="8354" y="14056"/>
                    <a:pt x="8366" y="14046"/>
                    <a:pt x="8376" y="14035"/>
                  </a:cubicBezTo>
                  <a:cubicBezTo>
                    <a:pt x="8990" y="13442"/>
                    <a:pt x="10030" y="13875"/>
                    <a:pt x="10046" y="14724"/>
                  </a:cubicBezTo>
                  <a:cubicBezTo>
                    <a:pt x="10046" y="14741"/>
                    <a:pt x="10046" y="14760"/>
                    <a:pt x="10046" y="14776"/>
                  </a:cubicBezTo>
                  <a:cubicBezTo>
                    <a:pt x="10046" y="15384"/>
                    <a:pt x="9841" y="15941"/>
                    <a:pt x="9494" y="16386"/>
                  </a:cubicBezTo>
                  <a:cubicBezTo>
                    <a:pt x="9379" y="16534"/>
                    <a:pt x="9241" y="16662"/>
                    <a:pt x="9094" y="16782"/>
                  </a:cubicBezTo>
                  <a:lnTo>
                    <a:pt x="9060" y="16810"/>
                  </a:lnTo>
                  <a:cubicBezTo>
                    <a:pt x="9017" y="16846"/>
                    <a:pt x="8974" y="16883"/>
                    <a:pt x="8934" y="16921"/>
                  </a:cubicBezTo>
                  <a:cubicBezTo>
                    <a:pt x="8390" y="17428"/>
                    <a:pt x="8061" y="18161"/>
                    <a:pt x="8098" y="18970"/>
                  </a:cubicBezTo>
                  <a:cubicBezTo>
                    <a:pt x="8162" y="20306"/>
                    <a:pt x="9263" y="21404"/>
                    <a:pt x="10601" y="21465"/>
                  </a:cubicBezTo>
                  <a:cubicBezTo>
                    <a:pt x="12109" y="21534"/>
                    <a:pt x="13355" y="20333"/>
                    <a:pt x="13355" y="18842"/>
                  </a:cubicBezTo>
                  <a:cubicBezTo>
                    <a:pt x="13355" y="18084"/>
                    <a:pt x="13031" y="17401"/>
                    <a:pt x="12517" y="16921"/>
                  </a:cubicBezTo>
                  <a:cubicBezTo>
                    <a:pt x="12477" y="16883"/>
                    <a:pt x="12433" y="16846"/>
                    <a:pt x="12389" y="16810"/>
                  </a:cubicBezTo>
                  <a:lnTo>
                    <a:pt x="12355" y="16782"/>
                  </a:lnTo>
                  <a:cubicBezTo>
                    <a:pt x="12210" y="16662"/>
                    <a:pt x="12072" y="16534"/>
                    <a:pt x="11956" y="16386"/>
                  </a:cubicBezTo>
                  <a:cubicBezTo>
                    <a:pt x="11610" y="15942"/>
                    <a:pt x="11403" y="15384"/>
                    <a:pt x="11403" y="14776"/>
                  </a:cubicBezTo>
                  <a:cubicBezTo>
                    <a:pt x="11403" y="14756"/>
                    <a:pt x="11403" y="14738"/>
                    <a:pt x="11403" y="14718"/>
                  </a:cubicBezTo>
                  <a:cubicBezTo>
                    <a:pt x="11422" y="13866"/>
                    <a:pt x="12462" y="13436"/>
                    <a:pt x="13073" y="14028"/>
                  </a:cubicBezTo>
                  <a:cubicBezTo>
                    <a:pt x="13083" y="14038"/>
                    <a:pt x="13094" y="14046"/>
                    <a:pt x="13102" y="14056"/>
                  </a:cubicBezTo>
                  <a:cubicBezTo>
                    <a:pt x="13532" y="14485"/>
                    <a:pt x="13781" y="15025"/>
                    <a:pt x="13852" y="15584"/>
                  </a:cubicBezTo>
                  <a:cubicBezTo>
                    <a:pt x="13876" y="15771"/>
                    <a:pt x="13869" y="15959"/>
                    <a:pt x="13850" y="16146"/>
                  </a:cubicBezTo>
                  <a:lnTo>
                    <a:pt x="13845" y="16190"/>
                  </a:lnTo>
                  <a:cubicBezTo>
                    <a:pt x="13840" y="16245"/>
                    <a:pt x="13837" y="16302"/>
                    <a:pt x="13833" y="16358"/>
                  </a:cubicBezTo>
                  <a:cubicBezTo>
                    <a:pt x="13806" y="17100"/>
                    <a:pt x="14093" y="17850"/>
                    <a:pt x="14695" y="18397"/>
                  </a:cubicBezTo>
                  <a:cubicBezTo>
                    <a:pt x="15686" y="19297"/>
                    <a:pt x="17243" y="19295"/>
                    <a:pt x="18232" y="18395"/>
                  </a:cubicBezTo>
                  <a:cubicBezTo>
                    <a:pt x="19348" y="17379"/>
                    <a:pt x="19378" y="15651"/>
                    <a:pt x="18322" y="14596"/>
                  </a:cubicBezTo>
                  <a:cubicBezTo>
                    <a:pt x="17784" y="14060"/>
                    <a:pt x="17071" y="13804"/>
                    <a:pt x="16368" y="13829"/>
                  </a:cubicBezTo>
                  <a:cubicBezTo>
                    <a:pt x="16313" y="13831"/>
                    <a:pt x="16255" y="13834"/>
                    <a:pt x="16200" y="13841"/>
                  </a:cubicBezTo>
                  <a:lnTo>
                    <a:pt x="16156" y="13846"/>
                  </a:lnTo>
                  <a:cubicBezTo>
                    <a:pt x="15969" y="13865"/>
                    <a:pt x="15780" y="13871"/>
                    <a:pt x="15593" y="13848"/>
                  </a:cubicBezTo>
                  <a:cubicBezTo>
                    <a:pt x="15033" y="13777"/>
                    <a:pt x="14492" y="13528"/>
                    <a:pt x="14063" y="13099"/>
                  </a:cubicBezTo>
                  <a:cubicBezTo>
                    <a:pt x="14056" y="13092"/>
                    <a:pt x="14049" y="13086"/>
                    <a:pt x="14042" y="13079"/>
                  </a:cubicBezTo>
                  <a:cubicBezTo>
                    <a:pt x="13446" y="12470"/>
                    <a:pt x="13882" y="11422"/>
                    <a:pt x="14735" y="11412"/>
                  </a:cubicBezTo>
                  <a:cubicBezTo>
                    <a:pt x="14745" y="11412"/>
                    <a:pt x="14755" y="11412"/>
                    <a:pt x="14764" y="11412"/>
                  </a:cubicBezTo>
                  <a:cubicBezTo>
                    <a:pt x="15372" y="11412"/>
                    <a:pt x="15932" y="11619"/>
                    <a:pt x="16377" y="11964"/>
                  </a:cubicBezTo>
                  <a:cubicBezTo>
                    <a:pt x="16525" y="12078"/>
                    <a:pt x="16653" y="12218"/>
                    <a:pt x="16773" y="12362"/>
                  </a:cubicBezTo>
                  <a:lnTo>
                    <a:pt x="16800" y="12396"/>
                  </a:lnTo>
                  <a:cubicBezTo>
                    <a:pt x="16835" y="12440"/>
                    <a:pt x="16872" y="12482"/>
                    <a:pt x="16911" y="12522"/>
                  </a:cubicBezTo>
                  <a:cubicBezTo>
                    <a:pt x="17418" y="13066"/>
                    <a:pt x="18153" y="13394"/>
                    <a:pt x="18964" y="13357"/>
                  </a:cubicBezTo>
                  <a:cubicBezTo>
                    <a:pt x="20302" y="13293"/>
                    <a:pt x="21403" y="12194"/>
                    <a:pt x="21463" y="10858"/>
                  </a:cubicBezTo>
                  <a:cubicBezTo>
                    <a:pt x="21534" y="9355"/>
                    <a:pt x="20331" y="8111"/>
                    <a:pt x="18837" y="8111"/>
                  </a:cubicBezTo>
                  <a:close/>
                </a:path>
              </a:pathLst>
            </a:custGeom>
            <a:solidFill>
              <a:srgbClr val="D8D8D8"/>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8"/>
            <p:cNvSpPr/>
            <p:nvPr/>
          </p:nvSpPr>
          <p:spPr>
            <a:xfrm>
              <a:off x="5654831" y="3510363"/>
              <a:ext cx="877044" cy="877042"/>
            </a:xfrm>
            <a:prstGeom prst="ellipse">
              <a:avLst/>
            </a:prstGeom>
            <a:solidFill>
              <a:srgbClr val="7F7F7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8"/>
            <p:cNvSpPr/>
            <p:nvPr/>
          </p:nvSpPr>
          <p:spPr>
            <a:xfrm>
              <a:off x="4107110" y="3510363"/>
              <a:ext cx="877042" cy="87704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8"/>
            <p:cNvSpPr/>
            <p:nvPr/>
          </p:nvSpPr>
          <p:spPr>
            <a:xfrm>
              <a:off x="7202552" y="3510363"/>
              <a:ext cx="877044" cy="877042"/>
            </a:xfrm>
            <a:prstGeom prst="ellipse">
              <a:avLst/>
            </a:prstGeom>
            <a:solidFill>
              <a:schemeClr val="dk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8"/>
            <p:cNvSpPr/>
            <p:nvPr/>
          </p:nvSpPr>
          <p:spPr>
            <a:xfrm>
              <a:off x="5654831" y="5058085"/>
              <a:ext cx="877044" cy="87704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8"/>
            <p:cNvSpPr/>
            <p:nvPr/>
          </p:nvSpPr>
          <p:spPr>
            <a:xfrm>
              <a:off x="5654831" y="1962642"/>
              <a:ext cx="877044" cy="877042"/>
            </a:xfrm>
            <a:prstGeom prst="ellipse">
              <a:avLst/>
            </a:prstGeom>
            <a:solidFill>
              <a:schemeClr val="accen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8"/>
            <p:cNvSpPr/>
            <p:nvPr/>
          </p:nvSpPr>
          <p:spPr>
            <a:xfrm>
              <a:off x="4558529" y="4606666"/>
              <a:ext cx="877042" cy="87704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8"/>
            <p:cNvSpPr/>
            <p:nvPr/>
          </p:nvSpPr>
          <p:spPr>
            <a:xfrm>
              <a:off x="6751133" y="2414061"/>
              <a:ext cx="877044" cy="87704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8"/>
            <p:cNvSpPr/>
            <p:nvPr/>
          </p:nvSpPr>
          <p:spPr>
            <a:xfrm>
              <a:off x="6751133" y="4606666"/>
              <a:ext cx="877044" cy="87704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8"/>
            <p:cNvSpPr/>
            <p:nvPr/>
          </p:nvSpPr>
          <p:spPr>
            <a:xfrm>
              <a:off x="4558529" y="2414061"/>
              <a:ext cx="877042" cy="877042"/>
            </a:xfrm>
            <a:prstGeom prst="ellipse">
              <a:avLst/>
            </a:prstGeom>
            <a:solidFill>
              <a:schemeClr val="dk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2" name="Google Shape;632;p8"/>
          <p:cNvSpPr/>
          <p:nvPr/>
        </p:nvSpPr>
        <p:spPr>
          <a:xfrm>
            <a:off x="1355542" y="2156768"/>
            <a:ext cx="2639826"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PH.D. RESEARCH CENTER</a:t>
            </a:r>
            <a:endParaRPr/>
          </a:p>
        </p:txBody>
      </p:sp>
      <p:sp>
        <p:nvSpPr>
          <p:cNvPr id="633" name="Google Shape;633;p8"/>
          <p:cNvSpPr/>
          <p:nvPr/>
        </p:nvSpPr>
        <p:spPr>
          <a:xfrm>
            <a:off x="6136913" y="1631694"/>
            <a:ext cx="3242456" cy="400110"/>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12 PATENTS, 3 COPYRIGHTS</a:t>
            </a:r>
            <a:endParaRPr/>
          </a:p>
        </p:txBody>
      </p:sp>
      <p:sp>
        <p:nvSpPr>
          <p:cNvPr id="634" name="Google Shape;634;p8"/>
          <p:cNvSpPr/>
          <p:nvPr/>
        </p:nvSpPr>
        <p:spPr>
          <a:xfrm>
            <a:off x="337670" y="3073796"/>
            <a:ext cx="3012491"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rgbClr val="C00000"/>
                </a:solidFill>
                <a:latin typeface="Calibri"/>
                <a:ea typeface="Calibri"/>
                <a:cs typeface="Calibri"/>
                <a:sym typeface="Calibri"/>
              </a:rPr>
              <a:t>ICT SUPPORTIVE LEARNING </a:t>
            </a:r>
            <a:endParaRPr b="1" sz="2000" cap="none">
              <a:solidFill>
                <a:srgbClr val="C00000"/>
              </a:solidFill>
              <a:latin typeface="Calibri"/>
              <a:ea typeface="Calibri"/>
              <a:cs typeface="Calibri"/>
              <a:sym typeface="Calibri"/>
            </a:endParaRPr>
          </a:p>
        </p:txBody>
      </p:sp>
      <p:sp>
        <p:nvSpPr>
          <p:cNvPr id="635" name="Google Shape;635;p8"/>
          <p:cNvSpPr/>
          <p:nvPr/>
        </p:nvSpPr>
        <p:spPr>
          <a:xfrm>
            <a:off x="7311255" y="2193346"/>
            <a:ext cx="2319289" cy="1015663"/>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C00000"/>
                </a:solidFill>
                <a:latin typeface="Calibri"/>
                <a:ea typeface="Calibri"/>
                <a:cs typeface="Calibri"/>
                <a:sym typeface="Calibri"/>
              </a:rPr>
              <a:t>6 CONSULTANCIES/ </a:t>
            </a:r>
            <a:endParaRPr/>
          </a:p>
          <a:p>
            <a:pPr indent="0" lvl="0" marL="0" marR="0" rtl="0" algn="l">
              <a:spcBef>
                <a:spcPts val="0"/>
              </a:spcBef>
              <a:spcAft>
                <a:spcPts val="0"/>
              </a:spcAft>
              <a:buNone/>
            </a:pPr>
            <a:r>
              <a:rPr b="1" lang="en-US" sz="2000" cap="none">
                <a:solidFill>
                  <a:srgbClr val="C00000"/>
                </a:solidFill>
                <a:latin typeface="Calibri"/>
                <a:ea typeface="Calibri"/>
                <a:cs typeface="Calibri"/>
                <a:sym typeface="Calibri"/>
              </a:rPr>
              <a:t>11 FUNDED </a:t>
            </a:r>
            <a:endParaRPr/>
          </a:p>
          <a:p>
            <a:pPr indent="0" lvl="0" marL="0" marR="0" rtl="0" algn="l">
              <a:spcBef>
                <a:spcPts val="0"/>
              </a:spcBef>
              <a:spcAft>
                <a:spcPts val="0"/>
              </a:spcAft>
              <a:buNone/>
            </a:pPr>
            <a:r>
              <a:rPr b="1" lang="en-US" sz="2000" cap="none">
                <a:solidFill>
                  <a:srgbClr val="C00000"/>
                </a:solidFill>
                <a:latin typeface="Calibri"/>
                <a:ea typeface="Calibri"/>
                <a:cs typeface="Calibri"/>
                <a:sym typeface="Calibri"/>
              </a:rPr>
              <a:t> RESEARCH PR</a:t>
            </a:r>
            <a:r>
              <a:rPr b="1" lang="en-US" sz="2000" cap="none">
                <a:solidFill>
                  <a:srgbClr val="C55A11"/>
                </a:solidFill>
                <a:latin typeface="Calibri"/>
                <a:ea typeface="Calibri"/>
                <a:cs typeface="Calibri"/>
                <a:sym typeface="Calibri"/>
              </a:rPr>
              <a:t>OJECTS </a:t>
            </a:r>
            <a:endParaRPr/>
          </a:p>
        </p:txBody>
      </p:sp>
      <p:sp>
        <p:nvSpPr>
          <p:cNvPr id="636" name="Google Shape;636;p8"/>
          <p:cNvSpPr/>
          <p:nvPr/>
        </p:nvSpPr>
        <p:spPr>
          <a:xfrm>
            <a:off x="132566" y="4798852"/>
            <a:ext cx="3079875" cy="1015663"/>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rgbClr val="385623"/>
                </a:solidFill>
                <a:latin typeface="Calibri"/>
                <a:ea typeface="Calibri"/>
                <a:cs typeface="Calibri"/>
                <a:sym typeface="Calibri"/>
              </a:rPr>
              <a:t>STUDENT VALIDATION, EXIT, </a:t>
            </a:r>
            <a:endParaRPr/>
          </a:p>
          <a:p>
            <a:pPr indent="0" lvl="0" marL="0" marR="0" rtl="0" algn="r">
              <a:spcBef>
                <a:spcPts val="0"/>
              </a:spcBef>
              <a:spcAft>
                <a:spcPts val="0"/>
              </a:spcAft>
              <a:buNone/>
            </a:pPr>
            <a:r>
              <a:rPr b="1" lang="en-US" sz="2000" cap="none">
                <a:solidFill>
                  <a:srgbClr val="385623"/>
                </a:solidFill>
                <a:latin typeface="Calibri"/>
                <a:ea typeface="Calibri"/>
                <a:cs typeface="Calibri"/>
                <a:sym typeface="Calibri"/>
              </a:rPr>
              <a:t>COURSE SURVEY, PO-PEO ACHIEVEMENT</a:t>
            </a:r>
            <a:endParaRPr/>
          </a:p>
        </p:txBody>
      </p:sp>
      <p:sp>
        <p:nvSpPr>
          <p:cNvPr id="637" name="Google Shape;637;p8"/>
          <p:cNvSpPr/>
          <p:nvPr/>
        </p:nvSpPr>
        <p:spPr>
          <a:xfrm>
            <a:off x="7477497" y="4332656"/>
            <a:ext cx="2613216"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INDUSTRY RELEVANT</a:t>
            </a:r>
            <a:endParaRPr/>
          </a:p>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 TECHNOLOGY COURSES </a:t>
            </a:r>
            <a:endParaRPr/>
          </a:p>
        </p:txBody>
      </p:sp>
      <p:sp>
        <p:nvSpPr>
          <p:cNvPr id="638" name="Google Shape;638;p8"/>
          <p:cNvSpPr/>
          <p:nvPr/>
        </p:nvSpPr>
        <p:spPr>
          <a:xfrm>
            <a:off x="801062" y="3681892"/>
            <a:ext cx="2038442" cy="707886"/>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ADVISORY / PAQIC </a:t>
            </a:r>
            <a:endParaRPr/>
          </a:p>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MEETING</a:t>
            </a:r>
            <a:endParaRPr b="1" sz="2000" cap="none">
              <a:solidFill>
                <a:schemeClr val="dk1"/>
              </a:solidFill>
              <a:latin typeface="Calibri"/>
              <a:ea typeface="Calibri"/>
              <a:cs typeface="Calibri"/>
              <a:sym typeface="Calibri"/>
            </a:endParaRPr>
          </a:p>
        </p:txBody>
      </p:sp>
      <p:sp>
        <p:nvSpPr>
          <p:cNvPr id="639" name="Google Shape;639;p8"/>
          <p:cNvSpPr/>
          <p:nvPr/>
        </p:nvSpPr>
        <p:spPr>
          <a:xfrm>
            <a:off x="7628213" y="3652739"/>
            <a:ext cx="2767617" cy="400110"/>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chemeClr val="dk2"/>
                </a:solidFill>
                <a:latin typeface="Calibri"/>
                <a:ea typeface="Calibri"/>
                <a:cs typeface="Calibri"/>
                <a:sym typeface="Calibri"/>
              </a:rPr>
              <a:t>2 CENTER OF EXCELLENCE </a:t>
            </a:r>
            <a:endParaRPr/>
          </a:p>
        </p:txBody>
      </p:sp>
      <p:pic>
        <p:nvPicPr>
          <p:cNvPr descr="Users" id="640" name="Google Shape;640;p8"/>
          <p:cNvPicPr preferRelativeResize="0"/>
          <p:nvPr/>
        </p:nvPicPr>
        <p:blipFill rotWithShape="1">
          <a:blip r:embed="rId3">
            <a:alphaModFix/>
          </a:blip>
          <a:srcRect b="0" l="0" r="0" t="0"/>
          <a:stretch/>
        </p:blipFill>
        <p:spPr>
          <a:xfrm>
            <a:off x="5081271" y="2011578"/>
            <a:ext cx="659822" cy="659822"/>
          </a:xfrm>
          <a:prstGeom prst="rect">
            <a:avLst/>
          </a:prstGeom>
          <a:noFill/>
          <a:ln>
            <a:noFill/>
          </a:ln>
        </p:spPr>
      </p:pic>
      <p:pic>
        <p:nvPicPr>
          <p:cNvPr descr="Open folder" id="641" name="Google Shape;641;p8"/>
          <p:cNvPicPr preferRelativeResize="0"/>
          <p:nvPr/>
        </p:nvPicPr>
        <p:blipFill rotWithShape="1">
          <a:blip r:embed="rId4">
            <a:alphaModFix/>
          </a:blip>
          <a:srcRect b="0" l="0" r="0" t="0"/>
          <a:stretch/>
        </p:blipFill>
        <p:spPr>
          <a:xfrm>
            <a:off x="5142929" y="5094123"/>
            <a:ext cx="659822" cy="659822"/>
          </a:xfrm>
          <a:prstGeom prst="rect">
            <a:avLst/>
          </a:prstGeom>
          <a:noFill/>
          <a:ln>
            <a:noFill/>
          </a:ln>
        </p:spPr>
      </p:pic>
      <p:pic>
        <p:nvPicPr>
          <p:cNvPr descr="Head with gears" id="642" name="Google Shape;642;p8"/>
          <p:cNvPicPr preferRelativeResize="0"/>
          <p:nvPr/>
        </p:nvPicPr>
        <p:blipFill rotWithShape="1">
          <a:blip r:embed="rId5">
            <a:alphaModFix/>
          </a:blip>
          <a:srcRect b="0" l="0" r="0" t="0"/>
          <a:stretch/>
        </p:blipFill>
        <p:spPr>
          <a:xfrm>
            <a:off x="3533549" y="3546401"/>
            <a:ext cx="659822" cy="659822"/>
          </a:xfrm>
          <a:prstGeom prst="rect">
            <a:avLst/>
          </a:prstGeom>
          <a:noFill/>
          <a:ln>
            <a:noFill/>
          </a:ln>
        </p:spPr>
      </p:pic>
      <p:pic>
        <p:nvPicPr>
          <p:cNvPr descr="Upward trend" id="643" name="Google Shape;643;p8"/>
          <p:cNvPicPr preferRelativeResize="0"/>
          <p:nvPr/>
        </p:nvPicPr>
        <p:blipFill rotWithShape="1">
          <a:blip r:embed="rId6">
            <a:alphaModFix/>
          </a:blip>
          <a:srcRect b="0" l="0" r="0" t="0"/>
          <a:stretch/>
        </p:blipFill>
        <p:spPr>
          <a:xfrm>
            <a:off x="6628992" y="3558781"/>
            <a:ext cx="659822" cy="659822"/>
          </a:xfrm>
          <a:prstGeom prst="rect">
            <a:avLst/>
          </a:prstGeom>
          <a:noFill/>
          <a:ln>
            <a:noFill/>
          </a:ln>
        </p:spPr>
      </p:pic>
      <p:pic>
        <p:nvPicPr>
          <p:cNvPr descr="Clock" id="644" name="Google Shape;644;p8"/>
          <p:cNvPicPr preferRelativeResize="0"/>
          <p:nvPr/>
        </p:nvPicPr>
        <p:blipFill rotWithShape="1">
          <a:blip r:embed="rId7">
            <a:alphaModFix/>
          </a:blip>
          <a:srcRect b="0" l="0" r="0" t="0"/>
          <a:stretch/>
        </p:blipFill>
        <p:spPr>
          <a:xfrm>
            <a:off x="3982927" y="4642704"/>
            <a:ext cx="659822" cy="659822"/>
          </a:xfrm>
          <a:prstGeom prst="rect">
            <a:avLst/>
          </a:prstGeom>
          <a:noFill/>
          <a:ln>
            <a:noFill/>
          </a:ln>
        </p:spPr>
      </p:pic>
      <p:pic>
        <p:nvPicPr>
          <p:cNvPr descr="Fire" id="645" name="Google Shape;645;p8"/>
          <p:cNvPicPr preferRelativeResize="0"/>
          <p:nvPr/>
        </p:nvPicPr>
        <p:blipFill rotWithShape="1">
          <a:blip r:embed="rId8">
            <a:alphaModFix/>
          </a:blip>
          <a:srcRect b="0" l="0" r="0" t="0"/>
          <a:stretch/>
        </p:blipFill>
        <p:spPr>
          <a:xfrm>
            <a:off x="6176966" y="4642704"/>
            <a:ext cx="659822" cy="659822"/>
          </a:xfrm>
          <a:prstGeom prst="rect">
            <a:avLst/>
          </a:prstGeom>
          <a:noFill/>
          <a:ln>
            <a:noFill/>
          </a:ln>
        </p:spPr>
      </p:pic>
      <p:pic>
        <p:nvPicPr>
          <p:cNvPr descr="Download from cloud" id="646" name="Google Shape;646;p8"/>
          <p:cNvPicPr preferRelativeResize="0"/>
          <p:nvPr/>
        </p:nvPicPr>
        <p:blipFill rotWithShape="1">
          <a:blip r:embed="rId9">
            <a:alphaModFix/>
          </a:blip>
          <a:srcRect b="0" l="0" r="0" t="0"/>
          <a:stretch/>
        </p:blipFill>
        <p:spPr>
          <a:xfrm>
            <a:off x="6197215" y="2456844"/>
            <a:ext cx="646331" cy="646331"/>
          </a:xfrm>
          <a:prstGeom prst="rect">
            <a:avLst/>
          </a:prstGeom>
          <a:noFill/>
          <a:ln>
            <a:noFill/>
          </a:ln>
        </p:spPr>
      </p:pic>
      <p:pic>
        <p:nvPicPr>
          <p:cNvPr descr="Handshake" id="647" name="Google Shape;647;p8"/>
          <p:cNvPicPr preferRelativeResize="0"/>
          <p:nvPr/>
        </p:nvPicPr>
        <p:blipFill rotWithShape="1">
          <a:blip r:embed="rId10">
            <a:alphaModFix/>
          </a:blip>
          <a:srcRect b="0" l="0" r="0" t="0"/>
          <a:stretch/>
        </p:blipFill>
        <p:spPr>
          <a:xfrm>
            <a:off x="3940543" y="2492454"/>
            <a:ext cx="659822" cy="659822"/>
          </a:xfrm>
          <a:prstGeom prst="rect">
            <a:avLst/>
          </a:prstGeom>
          <a:noFill/>
          <a:ln>
            <a:noFill/>
          </a:ln>
        </p:spPr>
      </p:pic>
      <p:sp>
        <p:nvSpPr>
          <p:cNvPr id="648" name="Google Shape;648;p8"/>
          <p:cNvSpPr/>
          <p:nvPr/>
        </p:nvSpPr>
        <p:spPr>
          <a:xfrm>
            <a:off x="1025084" y="6048992"/>
            <a:ext cx="2821285" cy="707886"/>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BLOOMS TAXONOMY FOR </a:t>
            </a:r>
            <a:endParaRPr/>
          </a:p>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QUESTION PAPER SETTING</a:t>
            </a:r>
            <a:endParaRPr/>
          </a:p>
        </p:txBody>
      </p:sp>
      <p:sp>
        <p:nvSpPr>
          <p:cNvPr id="649" name="Google Shape;649;p8"/>
          <p:cNvSpPr/>
          <p:nvPr/>
        </p:nvSpPr>
        <p:spPr>
          <a:xfrm>
            <a:off x="3882933" y="6159642"/>
            <a:ext cx="2312337" cy="707886"/>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rgbClr val="385623"/>
                </a:solidFill>
                <a:latin typeface="Calibri"/>
                <a:ea typeface="Calibri"/>
                <a:cs typeface="Calibri"/>
                <a:sym typeface="Calibri"/>
              </a:rPr>
              <a:t>RESOURCE BOOK CREATION </a:t>
            </a:r>
            <a:endParaRPr/>
          </a:p>
        </p:txBody>
      </p:sp>
      <p:sp>
        <p:nvSpPr>
          <p:cNvPr id="650" name="Google Shape;650;p8"/>
          <p:cNvSpPr/>
          <p:nvPr/>
        </p:nvSpPr>
        <p:spPr>
          <a:xfrm>
            <a:off x="7008170" y="5521181"/>
            <a:ext cx="3551870"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RESEARCH GRANTS FROM AICTE, </a:t>
            </a:r>
            <a:endParaRPr/>
          </a:p>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IEDC, UNIVERSITY OF MUMBAI </a:t>
            </a:r>
            <a:endParaRPr/>
          </a:p>
        </p:txBody>
      </p:sp>
      <p:sp>
        <p:nvSpPr>
          <p:cNvPr id="651" name="Google Shape;651;p8"/>
          <p:cNvSpPr txBox="1"/>
          <p:nvPr/>
        </p:nvSpPr>
        <p:spPr>
          <a:xfrm>
            <a:off x="1262742" y="362857"/>
            <a:ext cx="8570685" cy="79991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rgbClr val="002060"/>
              </a:buClr>
              <a:buSzPct val="100000"/>
              <a:buFont typeface="Calibri"/>
              <a:buNone/>
            </a:pPr>
            <a:r>
              <a:rPr b="1" lang="en-US" sz="4400">
                <a:solidFill>
                  <a:srgbClr val="002060"/>
                </a:solidFill>
                <a:latin typeface="Calibri"/>
                <a:ea typeface="Calibri"/>
                <a:cs typeface="Calibri"/>
                <a:sym typeface="Calibri"/>
              </a:rPr>
              <a:t>Department Achievements (2019-22)</a:t>
            </a:r>
            <a:endParaRPr/>
          </a:p>
        </p:txBody>
      </p:sp>
      <p:sp>
        <p:nvSpPr>
          <p:cNvPr id="652" name="Google Shape;652;p8"/>
          <p:cNvSpPr/>
          <p:nvPr/>
        </p:nvSpPr>
        <p:spPr>
          <a:xfrm>
            <a:off x="43327" y="1456127"/>
            <a:ext cx="1830041" cy="691677"/>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Academic</a:t>
            </a:r>
            <a:endParaRPr/>
          </a:p>
        </p:txBody>
      </p:sp>
      <p:sp>
        <p:nvSpPr>
          <p:cNvPr id="653" name="Google Shape;653;p8"/>
          <p:cNvSpPr/>
          <p:nvPr/>
        </p:nvSpPr>
        <p:spPr>
          <a:xfrm>
            <a:off x="9833427" y="1584500"/>
            <a:ext cx="2227943" cy="691677"/>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Research &amp; Consultancy </a:t>
            </a:r>
            <a:endParaRPr/>
          </a:p>
        </p:txBody>
      </p:sp>
      <p:sp>
        <p:nvSpPr>
          <p:cNvPr id="654" name="Google Shape;6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55" name="Google Shape;655;p8"/>
          <p:cNvSpPr txBox="1"/>
          <p:nvPr/>
        </p:nvSpPr>
        <p:spPr>
          <a:xfrm>
            <a:off x="9907324" y="2359509"/>
            <a:ext cx="215404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Funded research : 20,18,266/-, Consultancy : 11,80,260/-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ppt_w</p:attrName>
                                        </p:attrNameLst>
                                      </p:cBhvr>
                                      <p:tavLst>
                                        <p:tav fmla="" tm="0">
                                          <p:val>
                                            <p:strVal val="0"/>
                                          </p:val>
                                        </p:tav>
                                        <p:tav fmla="" tm="100000">
                                          <p:val>
                                            <p:strVal val="#ppt_w"/>
                                          </p:val>
                                        </p:tav>
                                      </p:tavLst>
                                    </p:anim>
                                    <p:anim calcmode="lin" valueType="num">
                                      <p:cBhvr additive="base">
                                        <p:cTn dur="500"/>
                                        <p:tgtEl>
                                          <p:spTgt spid="6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500"/>
                                        <p:tgtEl>
                                          <p:spTgt spid="647"/>
                                        </p:tgtEl>
                                        <p:attrNameLst>
                                          <p:attrName>ppt_w</p:attrName>
                                        </p:attrNameLst>
                                      </p:cBhvr>
                                      <p:tavLst>
                                        <p:tav fmla="" tm="0">
                                          <p:val>
                                            <p:strVal val="0"/>
                                          </p:val>
                                        </p:tav>
                                        <p:tav fmla="" tm="100000">
                                          <p:val>
                                            <p:strVal val="#ppt_w"/>
                                          </p:val>
                                        </p:tav>
                                      </p:tavLst>
                                    </p:anim>
                                    <p:anim calcmode="lin" valueType="num">
                                      <p:cBhvr additive="base">
                                        <p:cTn dur="500"/>
                                        <p:tgtEl>
                                          <p:spTgt spid="6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500"/>
                                        <p:tgtEl>
                                          <p:spTgt spid="642"/>
                                        </p:tgtEl>
                                        <p:attrNameLst>
                                          <p:attrName>ppt_w</p:attrName>
                                        </p:attrNameLst>
                                      </p:cBhvr>
                                      <p:tavLst>
                                        <p:tav fmla="" tm="0">
                                          <p:val>
                                            <p:strVal val="0"/>
                                          </p:val>
                                        </p:tav>
                                        <p:tav fmla="" tm="100000">
                                          <p:val>
                                            <p:strVal val="#ppt_w"/>
                                          </p:val>
                                        </p:tav>
                                      </p:tavLst>
                                    </p:anim>
                                    <p:anim calcmode="lin" valueType="num">
                                      <p:cBhvr additive="base">
                                        <p:cTn dur="500"/>
                                        <p:tgtEl>
                                          <p:spTgt spid="6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500"/>
                                        <p:tgtEl>
                                          <p:spTgt spid="644"/>
                                        </p:tgtEl>
                                        <p:attrNameLst>
                                          <p:attrName>ppt_w</p:attrName>
                                        </p:attrNameLst>
                                      </p:cBhvr>
                                      <p:tavLst>
                                        <p:tav fmla="" tm="0">
                                          <p:val>
                                            <p:strVal val="0"/>
                                          </p:val>
                                        </p:tav>
                                        <p:tav fmla="" tm="100000">
                                          <p:val>
                                            <p:strVal val="#ppt_w"/>
                                          </p:val>
                                        </p:tav>
                                      </p:tavLst>
                                    </p:anim>
                                    <p:anim calcmode="lin" valueType="num">
                                      <p:cBhvr additive="base">
                                        <p:cTn dur="500"/>
                                        <p:tgtEl>
                                          <p:spTgt spid="6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ppt_w</p:attrName>
                                        </p:attrNameLst>
                                      </p:cBhvr>
                                      <p:tavLst>
                                        <p:tav fmla="" tm="0">
                                          <p:val>
                                            <p:strVal val="0"/>
                                          </p:val>
                                        </p:tav>
                                        <p:tav fmla="" tm="100000">
                                          <p:val>
                                            <p:strVal val="#ppt_w"/>
                                          </p:val>
                                        </p:tav>
                                      </p:tavLst>
                                    </p:anim>
                                    <p:anim calcmode="lin" valueType="num">
                                      <p:cBhvr additive="base">
                                        <p:cTn dur="500"/>
                                        <p:tgtEl>
                                          <p:spTgt spid="6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ppt_w</p:attrName>
                                        </p:attrNameLst>
                                      </p:cBhvr>
                                      <p:tavLst>
                                        <p:tav fmla="" tm="0">
                                          <p:val>
                                            <p:strVal val="0"/>
                                          </p:val>
                                        </p:tav>
                                        <p:tav fmla="" tm="100000">
                                          <p:val>
                                            <p:strVal val="#ppt_w"/>
                                          </p:val>
                                        </p:tav>
                                      </p:tavLst>
                                    </p:anim>
                                    <p:anim calcmode="lin" valueType="num">
                                      <p:cBhvr additive="base">
                                        <p:cTn dur="500"/>
                                        <p:tgtEl>
                                          <p:spTgt spid="6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500"/>
                                        <p:tgtEl>
                                          <p:spTgt spid="643"/>
                                        </p:tgtEl>
                                        <p:attrNameLst>
                                          <p:attrName>ppt_w</p:attrName>
                                        </p:attrNameLst>
                                      </p:cBhvr>
                                      <p:tavLst>
                                        <p:tav fmla="" tm="0">
                                          <p:val>
                                            <p:strVal val="0"/>
                                          </p:val>
                                        </p:tav>
                                        <p:tav fmla="" tm="100000">
                                          <p:val>
                                            <p:strVal val="#ppt_w"/>
                                          </p:val>
                                        </p:tav>
                                      </p:tavLst>
                                    </p:anim>
                                    <p:anim calcmode="lin" valueType="num">
                                      <p:cBhvr additive="base">
                                        <p:cTn dur="500"/>
                                        <p:tgtEl>
                                          <p:spTgt spid="6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500"/>
                                        <p:tgtEl>
                                          <p:spTgt spid="646"/>
                                        </p:tgtEl>
                                        <p:attrNameLst>
                                          <p:attrName>ppt_w</p:attrName>
                                        </p:attrNameLst>
                                      </p:cBhvr>
                                      <p:tavLst>
                                        <p:tav fmla="" tm="0">
                                          <p:val>
                                            <p:strVal val="0"/>
                                          </p:val>
                                        </p:tav>
                                        <p:tav fmla="" tm="100000">
                                          <p:val>
                                            <p:strVal val="#ppt_w"/>
                                          </p:val>
                                        </p:tav>
                                      </p:tavLst>
                                    </p:anim>
                                    <p:anim calcmode="lin" valueType="num">
                                      <p:cBhvr additive="base">
                                        <p:cTn dur="500"/>
                                        <p:tgtEl>
                                          <p:spTgt spid="6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ppt_w</p:attrName>
                                        </p:attrNameLst>
                                      </p:cBhvr>
                                      <p:tavLst>
                                        <p:tav fmla="" tm="0">
                                          <p:val>
                                            <p:strVal val="0"/>
                                          </p:val>
                                        </p:tav>
                                        <p:tav fmla="" tm="100000">
                                          <p:val>
                                            <p:strVal val="#ppt_w"/>
                                          </p:val>
                                        </p:tav>
                                      </p:tavLst>
                                    </p:anim>
                                    <p:anim calcmode="lin" valueType="num">
                                      <p:cBhvr additive="base">
                                        <p:cTn dur="500"/>
                                        <p:tgtEl>
                                          <p:spTgt spid="6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80"/>
          <p:cNvSpPr txBox="1"/>
          <p:nvPr>
            <p:ph type="title"/>
          </p:nvPr>
        </p:nvSpPr>
        <p:spPr>
          <a:xfrm>
            <a:off x="609600" y="36543"/>
            <a:ext cx="10972800" cy="707886"/>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spAutoFit/>
          </a:bodyPr>
          <a:lstStyle/>
          <a:p>
            <a:pPr indent="0" lvl="0" marL="0" rtl="0" algn="ctr">
              <a:spcBef>
                <a:spcPts val="0"/>
              </a:spcBef>
              <a:spcAft>
                <a:spcPts val="0"/>
              </a:spcAft>
              <a:buClr>
                <a:srgbClr val="181818"/>
              </a:buClr>
              <a:buSzPts val="4000"/>
              <a:buFont typeface="Open Sans"/>
              <a:buNone/>
            </a:pPr>
            <a:r>
              <a:rPr lang="en-US" cap="none">
                <a:solidFill>
                  <a:srgbClr val="181818"/>
                </a:solidFill>
                <a:latin typeface="Calibri"/>
                <a:ea typeface="Calibri"/>
                <a:cs typeface="Calibri"/>
                <a:sym typeface="Calibri"/>
              </a:rPr>
              <a:t>Extra/Co-curricular activities </a:t>
            </a:r>
            <a:r>
              <a:rPr lang="en-US" sz="4000">
                <a:solidFill>
                  <a:srgbClr val="C00000"/>
                </a:solidFill>
                <a:latin typeface="Calibri"/>
                <a:ea typeface="Calibri"/>
                <a:cs typeface="Calibri"/>
                <a:sym typeface="Calibri"/>
              </a:rPr>
              <a:t>(ISO –IP/10)</a:t>
            </a:r>
            <a:endParaRPr cap="none">
              <a:solidFill>
                <a:srgbClr val="181818"/>
              </a:solidFill>
            </a:endParaRPr>
          </a:p>
        </p:txBody>
      </p:sp>
      <p:graphicFrame>
        <p:nvGraphicFramePr>
          <p:cNvPr id="1681" name="Google Shape;1681;p80"/>
          <p:cNvGraphicFramePr/>
          <p:nvPr/>
        </p:nvGraphicFramePr>
        <p:xfrm>
          <a:off x="313268" y="766728"/>
          <a:ext cx="3000000" cy="3000000"/>
        </p:xfrm>
        <a:graphic>
          <a:graphicData uri="http://schemas.openxmlformats.org/drawingml/2006/table">
            <a:tbl>
              <a:tblPr firstRow="1">
                <a:noFill/>
                <a:tableStyleId>{A5789F4F-51D6-4D7E-A4C2-E371BF2CD345}</a:tableStyleId>
              </a:tblPr>
              <a:tblGrid>
                <a:gridCol w="1916300"/>
                <a:gridCol w="1609625"/>
                <a:gridCol w="2527050"/>
                <a:gridCol w="1864000"/>
                <a:gridCol w="2019975"/>
                <a:gridCol w="1560800"/>
              </a:tblGrid>
              <a:tr h="690100">
                <a:tc>
                  <a:txBody>
                    <a:bodyPr/>
                    <a:lstStyle/>
                    <a:p>
                      <a:pPr indent="0" lvl="0" marL="0" marR="0" rtl="0" algn="l">
                        <a:lnSpc>
                          <a:spcPct val="100000"/>
                        </a:lnSpc>
                        <a:spcBef>
                          <a:spcPts val="0"/>
                        </a:spcBef>
                        <a:spcAft>
                          <a:spcPts val="0"/>
                        </a:spcAft>
                        <a:buClr>
                          <a:srgbClr val="181818"/>
                        </a:buClr>
                        <a:buSzPts val="1200"/>
                        <a:buFont typeface="Calibri"/>
                        <a:buNone/>
                      </a:pPr>
                      <a:r>
                        <a:rPr b="0" lang="en-US" sz="1200" u="none" strike="noStrike">
                          <a:solidFill>
                            <a:srgbClr val="181818"/>
                          </a:solidFill>
                        </a:rPr>
                        <a:t>Activities</a:t>
                      </a:r>
                      <a:endParaRPr b="0" i="0" sz="12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As per regulatory/Statutory requirement</a:t>
                      </a:r>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Measurements  as per Institute requirements.</a:t>
                      </a:r>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Benchmarking w.r.t. Quality Objectives/ Institute requirement </a:t>
                      </a:r>
                      <a:endParaRPr sz="12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Outcome </a:t>
                      </a:r>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POs</a:t>
                      </a:r>
                      <a:r>
                        <a:rPr lang="en-US" sz="1200">
                          <a:solidFill>
                            <a:srgbClr val="181818"/>
                          </a:solidFill>
                        </a:rPr>
                        <a:t> Attained/KSA</a:t>
                      </a:r>
                      <a:endParaRPr sz="1200">
                        <a:solidFill>
                          <a:srgbClr val="181818"/>
                        </a:solidFill>
                      </a:endParaRPr>
                    </a:p>
                  </a:txBody>
                  <a:tcPr marT="45725" marB="45725" marR="91450" marL="91450"/>
                </a:tc>
              </a:tr>
              <a:tr h="1431650">
                <a:tc>
                  <a:txBody>
                    <a:bodyPr/>
                    <a:lstStyle/>
                    <a:p>
                      <a:pPr indent="0" lvl="0" marL="0" marR="0" rtl="0" algn="just">
                        <a:lnSpc>
                          <a:spcPct val="115000"/>
                        </a:lnSpc>
                        <a:spcBef>
                          <a:spcPts val="0"/>
                        </a:spcBef>
                        <a:spcAft>
                          <a:spcPts val="0"/>
                        </a:spcAft>
                        <a:buNone/>
                      </a:pPr>
                      <a:r>
                        <a:rPr lang="en-US" sz="1200">
                          <a:solidFill>
                            <a:srgbClr val="181818"/>
                          </a:solidFill>
                        </a:rPr>
                        <a:t>Holistic Student Development Need</a:t>
                      </a:r>
                      <a:endParaRPr sz="1200">
                        <a:solidFill>
                          <a:srgbClr val="181818"/>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200">
                          <a:solidFill>
                            <a:srgbClr val="181818"/>
                          </a:solidFill>
                        </a:rPr>
                        <a:t>AICTE model curriculum as reference: Student Induction Program (SIP)</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Technical Festival (Zephyr)</a:t>
                      </a:r>
                      <a:endParaRPr sz="1200">
                        <a:solidFill>
                          <a:srgbClr val="181818"/>
                        </a:solidFill>
                      </a:endParaRPr>
                    </a:p>
                    <a:p>
                      <a:pPr indent="0" lvl="0" marL="0" marR="0" rtl="0" algn="l">
                        <a:spcBef>
                          <a:spcPts val="0"/>
                        </a:spcBef>
                        <a:spcAft>
                          <a:spcPts val="0"/>
                        </a:spcAft>
                        <a:buNone/>
                      </a:pPr>
                      <a:r>
                        <a:rPr lang="en-US" sz="1200">
                          <a:solidFill>
                            <a:srgbClr val="181818"/>
                          </a:solidFill>
                        </a:rPr>
                        <a:t>Workshop / Seminar, </a:t>
                      </a:r>
                      <a:endParaRPr sz="1200">
                        <a:solidFill>
                          <a:srgbClr val="181818"/>
                        </a:solidFill>
                      </a:endParaRPr>
                    </a:p>
                    <a:p>
                      <a:pPr indent="0" lvl="0" marL="0" marR="0" rtl="0" algn="l">
                        <a:spcBef>
                          <a:spcPts val="0"/>
                        </a:spcBef>
                        <a:spcAft>
                          <a:spcPts val="0"/>
                        </a:spcAft>
                        <a:buNone/>
                      </a:pPr>
                      <a:r>
                        <a:rPr lang="en-US" sz="1200">
                          <a:solidFill>
                            <a:srgbClr val="181818"/>
                          </a:solidFill>
                        </a:rPr>
                        <a:t>Industrial visits, </a:t>
                      </a:r>
                      <a:endParaRPr sz="1200">
                        <a:solidFill>
                          <a:srgbClr val="181818"/>
                        </a:solidFill>
                      </a:endParaRPr>
                    </a:p>
                    <a:p>
                      <a:pPr indent="0" lvl="0" marL="0" marR="0" rtl="0" algn="l">
                        <a:spcBef>
                          <a:spcPts val="0"/>
                        </a:spcBef>
                        <a:spcAft>
                          <a:spcPts val="0"/>
                        </a:spcAft>
                        <a:buNone/>
                      </a:pPr>
                      <a:r>
                        <a:rPr lang="en-US" sz="1200">
                          <a:solidFill>
                            <a:srgbClr val="181818"/>
                          </a:solidFill>
                        </a:rPr>
                        <a:t>Technical paper presentation,</a:t>
                      </a:r>
                      <a:endParaRPr sz="1200">
                        <a:solidFill>
                          <a:srgbClr val="181818"/>
                        </a:solidFill>
                      </a:endParaRPr>
                    </a:p>
                    <a:p>
                      <a:pPr indent="0" lvl="0" marL="0" marR="0" rtl="0" algn="l">
                        <a:spcBef>
                          <a:spcPts val="0"/>
                        </a:spcBef>
                        <a:spcAft>
                          <a:spcPts val="0"/>
                        </a:spcAft>
                        <a:buNone/>
                      </a:pPr>
                      <a:r>
                        <a:rPr lang="en-US" sz="1200">
                          <a:solidFill>
                            <a:srgbClr val="181818"/>
                          </a:solidFill>
                        </a:rPr>
                        <a:t>Magazine, Employability skills development ,Internship, PBL, RBL, ABL, sports, NSS, Cultural, Zephyr</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just">
                        <a:lnSpc>
                          <a:spcPct val="115000"/>
                        </a:lnSpc>
                        <a:spcBef>
                          <a:spcPts val="0"/>
                        </a:spcBef>
                        <a:spcAft>
                          <a:spcPts val="0"/>
                        </a:spcAft>
                        <a:buNone/>
                      </a:pPr>
                      <a:r>
                        <a:rPr lang="en-US" sz="1200">
                          <a:solidFill>
                            <a:srgbClr val="181818"/>
                          </a:solidFill>
                        </a:rPr>
                        <a:t>AICTE 100 Point activities ,41 Credits are given for Holistic Student Development</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Formation of TSDW, 4 credits are provided to students by offering Internship , RBL, PBL, ABL, ESD, PS.</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1,2,3,4,5,8,9,11,Knowledge,Skills,Attitude</a:t>
                      </a:r>
                      <a:endParaRPr/>
                    </a:p>
                    <a:p>
                      <a:pPr indent="0" lvl="0" marL="0" marR="0" rtl="0" algn="l">
                        <a:spcBef>
                          <a:spcPts val="0"/>
                        </a:spcBef>
                        <a:spcAft>
                          <a:spcPts val="0"/>
                        </a:spcAft>
                        <a:buNone/>
                      </a:pPr>
                      <a:r>
                        <a:t/>
                      </a:r>
                      <a:endParaRPr sz="1200">
                        <a:solidFill>
                          <a:srgbClr val="181818"/>
                        </a:solidFill>
                        <a:latin typeface="Calibri"/>
                        <a:ea typeface="Calibri"/>
                        <a:cs typeface="Calibri"/>
                        <a:sym typeface="Calibri"/>
                      </a:endParaRPr>
                    </a:p>
                  </a:txBody>
                  <a:tcPr marT="45725" marB="45725" marR="91450" marL="91450"/>
                </a:tc>
              </a:tr>
              <a:tr h="479850">
                <a:tc>
                  <a:txBody>
                    <a:bodyPr/>
                    <a:lstStyle/>
                    <a:p>
                      <a:pPr indent="0" lvl="0" marL="0" marR="0" rtl="0" algn="just">
                        <a:lnSpc>
                          <a:spcPct val="115000"/>
                        </a:lnSpc>
                        <a:spcBef>
                          <a:spcPts val="0"/>
                        </a:spcBef>
                        <a:spcAft>
                          <a:spcPts val="0"/>
                        </a:spcAft>
                        <a:buNone/>
                      </a:pPr>
                      <a:r>
                        <a:rPr lang="en-US" sz="1200">
                          <a:solidFill>
                            <a:srgbClr val="181818"/>
                          </a:solidFill>
                        </a:rPr>
                        <a:t>Sports Activities </a:t>
                      </a:r>
                      <a:endParaRPr sz="1200">
                        <a:solidFill>
                          <a:srgbClr val="181818"/>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200">
                          <a:solidFill>
                            <a:srgbClr val="181818"/>
                          </a:solidFill>
                        </a:rPr>
                        <a:t>Student Induction Program (SIP)</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Enertia, T- Spark</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Extra credits are given (0.1 pointer)</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Overall improvement of the students</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8,9,10 ,Knowledge, skills, Attitude</a:t>
                      </a:r>
                      <a:endParaRPr sz="1200">
                        <a:solidFill>
                          <a:srgbClr val="181818"/>
                        </a:solidFill>
                        <a:latin typeface="Calibri"/>
                        <a:ea typeface="Calibri"/>
                        <a:cs typeface="Calibri"/>
                        <a:sym typeface="Calibri"/>
                      </a:endParaRPr>
                    </a:p>
                  </a:txBody>
                  <a:tcPr marT="45725" marB="45725" marR="91450" marL="91450"/>
                </a:tc>
              </a:tr>
              <a:tr h="668350">
                <a:tc>
                  <a:txBody>
                    <a:bodyPr/>
                    <a:lstStyle/>
                    <a:p>
                      <a:pPr indent="0" lvl="0" marL="0" marR="0" rtl="0" algn="just">
                        <a:lnSpc>
                          <a:spcPct val="115000"/>
                        </a:lnSpc>
                        <a:spcBef>
                          <a:spcPts val="0"/>
                        </a:spcBef>
                        <a:spcAft>
                          <a:spcPts val="0"/>
                        </a:spcAft>
                        <a:buNone/>
                      </a:pPr>
                      <a:r>
                        <a:rPr lang="en-US" sz="1200">
                          <a:solidFill>
                            <a:srgbClr val="181818"/>
                          </a:solidFill>
                        </a:rPr>
                        <a:t>Cultural Activities </a:t>
                      </a:r>
                      <a:endParaRPr sz="1200">
                        <a:solidFill>
                          <a:srgbClr val="181818"/>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200">
                          <a:solidFill>
                            <a:srgbClr val="181818"/>
                          </a:solidFill>
                        </a:rPr>
                        <a:t>SIP Module 9: Extra Curricular Activities (6 hours)</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Sojourn, Special Days(traditional day, Tie-Saree Day, Special Day, Rose Day, BE Farewell, Teachers Day</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Improved creativity skills ,teamwork, coordination, communication skills</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8,9,10 ,Knowledge, skills, Attitude</a:t>
                      </a:r>
                      <a:endParaRPr/>
                    </a:p>
                    <a:p>
                      <a:pPr indent="0" lvl="0" marL="0" marR="0" rtl="0" algn="l">
                        <a:spcBef>
                          <a:spcPts val="0"/>
                        </a:spcBef>
                        <a:spcAft>
                          <a:spcPts val="0"/>
                        </a:spcAft>
                        <a:buNone/>
                      </a:pPr>
                      <a:r>
                        <a:t/>
                      </a:r>
                      <a:endParaRPr sz="1200">
                        <a:solidFill>
                          <a:srgbClr val="181818"/>
                        </a:solidFill>
                        <a:latin typeface="Calibri"/>
                        <a:ea typeface="Calibri"/>
                        <a:cs typeface="Calibri"/>
                        <a:sym typeface="Calibri"/>
                      </a:endParaRPr>
                    </a:p>
                  </a:txBody>
                  <a:tcPr marT="45725" marB="45725" marR="91450" marL="91450"/>
                </a:tc>
              </a:tr>
              <a:tr h="1049875">
                <a:tc>
                  <a:txBody>
                    <a:bodyPr/>
                    <a:lstStyle/>
                    <a:p>
                      <a:pPr indent="0" lvl="0" marL="0" marR="0" rtl="0" algn="just">
                        <a:lnSpc>
                          <a:spcPct val="115000"/>
                        </a:lnSpc>
                        <a:spcBef>
                          <a:spcPts val="0"/>
                        </a:spcBef>
                        <a:spcAft>
                          <a:spcPts val="0"/>
                        </a:spcAft>
                        <a:buNone/>
                      </a:pPr>
                      <a:r>
                        <a:rPr lang="en-US" sz="1200">
                          <a:solidFill>
                            <a:srgbClr val="181818"/>
                          </a:solidFill>
                        </a:rPr>
                        <a:t>Training &amp; Seminar/ Workshop Organized </a:t>
                      </a:r>
                      <a:endParaRPr sz="1200">
                        <a:solidFill>
                          <a:srgbClr val="181818"/>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Student Induction Program (SIP)</a:t>
                      </a:r>
                      <a:endParaRPr/>
                    </a:p>
                    <a:p>
                      <a:pPr indent="0" lvl="0" marL="0" marR="0" rtl="0" algn="l">
                        <a:spcBef>
                          <a:spcPts val="0"/>
                        </a:spcBef>
                        <a:spcAft>
                          <a:spcPts val="0"/>
                        </a:spcAft>
                        <a:buNone/>
                      </a:pPr>
                      <a:r>
                        <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Employability skills development ,Internships, Workshop / Seminar, Zephyr</a:t>
                      </a:r>
                      <a:endParaRPr sz="1200">
                        <a:solidFill>
                          <a:srgbClr val="181818"/>
                        </a:solidFill>
                      </a:endParaRPr>
                    </a:p>
                    <a:p>
                      <a:pPr indent="0" lvl="0" marL="0" marR="0" rtl="0" algn="l">
                        <a:spcBef>
                          <a:spcPts val="0"/>
                        </a:spcBef>
                        <a:spcAft>
                          <a:spcPts val="0"/>
                        </a:spcAft>
                        <a:buNone/>
                      </a:pPr>
                      <a:r>
                        <a:t/>
                      </a:r>
                      <a:endParaRPr sz="1200">
                        <a:solidFill>
                          <a:srgbClr val="181818"/>
                        </a:solidFill>
                      </a:endParaRPr>
                    </a:p>
                    <a:p>
                      <a:pPr indent="0" lvl="0" marL="0" marR="0" rtl="0" algn="l">
                        <a:spcBef>
                          <a:spcPts val="0"/>
                        </a:spcBef>
                        <a:spcAft>
                          <a:spcPts val="0"/>
                        </a:spcAft>
                        <a:buNone/>
                      </a:pPr>
                      <a:r>
                        <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Credits are given and Counted in 100 points activity</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200"/>
                        <a:buFont typeface="Calibri"/>
                        <a:buNone/>
                      </a:pPr>
                      <a:r>
                        <a:rPr lang="en-US" sz="1200">
                          <a:solidFill>
                            <a:srgbClr val="181818"/>
                          </a:solidFill>
                        </a:rPr>
                        <a:t>Improvement in latest technical skills, Overall improvement in attaining Graduate attributes, credits.</a:t>
                      </a:r>
                      <a:endParaRPr sz="1200">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1,2,3,4,5,6,9,10, Knowledge</a:t>
                      </a:r>
                      <a:endParaRPr sz="1200">
                        <a:solidFill>
                          <a:srgbClr val="181818"/>
                        </a:solidFill>
                        <a:latin typeface="Calibri"/>
                        <a:ea typeface="Calibri"/>
                        <a:cs typeface="Calibri"/>
                        <a:sym typeface="Calibri"/>
                      </a:endParaRPr>
                    </a:p>
                  </a:txBody>
                  <a:tcPr marT="45725" marB="45725" marR="91450" marL="91450"/>
                </a:tc>
              </a:tr>
              <a:tr h="1495225">
                <a:tc>
                  <a:txBody>
                    <a:bodyPr/>
                    <a:lstStyle/>
                    <a:p>
                      <a:pPr indent="0" lvl="0" marL="0" marR="0" rtl="0" algn="just">
                        <a:lnSpc>
                          <a:spcPct val="115000"/>
                        </a:lnSpc>
                        <a:spcBef>
                          <a:spcPts val="0"/>
                        </a:spcBef>
                        <a:spcAft>
                          <a:spcPts val="0"/>
                        </a:spcAft>
                        <a:buNone/>
                      </a:pPr>
                      <a:r>
                        <a:rPr lang="en-US" sz="1200">
                          <a:solidFill>
                            <a:srgbClr val="181818"/>
                          </a:solidFill>
                        </a:rPr>
                        <a:t>Alumni Association</a:t>
                      </a:r>
                      <a:endParaRPr sz="1200">
                        <a:solidFill>
                          <a:srgbClr val="181818"/>
                        </a:solidFill>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200">
                          <a:solidFill>
                            <a:srgbClr val="181818"/>
                          </a:solidFill>
                          <a:latin typeface="Calibri"/>
                          <a:ea typeface="Calibri"/>
                          <a:cs typeface="Calibri"/>
                          <a:sym typeface="Calibri"/>
                        </a:rPr>
                        <a:t>--</a:t>
                      </a:r>
                      <a:endParaRPr/>
                    </a:p>
                  </a:txBody>
                  <a:tcPr marT="45725" marB="45725" marR="91450" marL="91450"/>
                </a:tc>
                <a:tc>
                  <a:txBody>
                    <a:bodyPr/>
                    <a:lstStyle/>
                    <a:p>
                      <a:pPr indent="0" lvl="0" marL="0" marR="0" rtl="0" algn="l">
                        <a:spcBef>
                          <a:spcPts val="0"/>
                        </a:spcBef>
                        <a:spcAft>
                          <a:spcPts val="0"/>
                        </a:spcAft>
                        <a:buNone/>
                      </a:pPr>
                      <a:r>
                        <a:rPr lang="en-US" sz="1200">
                          <a:solidFill>
                            <a:srgbClr val="181818"/>
                          </a:solidFill>
                        </a:rPr>
                        <a:t>Additional credits are applicable as per curriculum</a:t>
                      </a:r>
                      <a:endParaRPr sz="12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200">
                          <a:solidFill>
                            <a:srgbClr val="181818"/>
                          </a:solidFill>
                        </a:rPr>
                        <a:t>--</a:t>
                      </a:r>
                      <a:endParaRPr sz="12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200">
                          <a:solidFill>
                            <a:srgbClr val="181818"/>
                          </a:solidFill>
                        </a:rPr>
                        <a:t>Effective interaction with Alumni ,new Internships, Placements opportunities, Guest lectures &amp; Workshops, exposure to latest trends industries</a:t>
                      </a:r>
                      <a:endParaRPr sz="1200">
                        <a:solidFill>
                          <a:srgbClr val="181818"/>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lang="en-US" sz="1200">
                          <a:solidFill>
                            <a:srgbClr val="181818"/>
                          </a:solidFill>
                        </a:rPr>
                        <a:t>8,10,Knowledge, Attitude</a:t>
                      </a:r>
                      <a:endParaRPr sz="1200">
                        <a:solidFill>
                          <a:srgbClr val="181818"/>
                        </a:solidFill>
                        <a:latin typeface="Calibri"/>
                        <a:ea typeface="Calibri"/>
                        <a:cs typeface="Calibri"/>
                        <a:sym typeface="Calibri"/>
                      </a:endParaRPr>
                    </a:p>
                  </a:txBody>
                  <a:tcPr marT="45725" marB="45725" marR="91450" marL="91450" anchor="ct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graphicFrame>
        <p:nvGraphicFramePr>
          <p:cNvPr id="1686" name="Google Shape;1686;p81"/>
          <p:cNvGraphicFramePr/>
          <p:nvPr/>
        </p:nvGraphicFramePr>
        <p:xfrm>
          <a:off x="169333" y="1134534"/>
          <a:ext cx="3000000" cy="3000000"/>
        </p:xfrm>
        <a:graphic>
          <a:graphicData uri="http://schemas.openxmlformats.org/drawingml/2006/table">
            <a:tbl>
              <a:tblPr firstRow="1">
                <a:noFill/>
                <a:tableStyleId>{A5789F4F-51D6-4D7E-A4C2-E371BF2CD345}</a:tableStyleId>
              </a:tblPr>
              <a:tblGrid>
                <a:gridCol w="1975550"/>
                <a:gridCol w="1975550"/>
                <a:gridCol w="2181050"/>
                <a:gridCol w="2029650"/>
                <a:gridCol w="2082450"/>
                <a:gridCol w="1609075"/>
              </a:tblGrid>
              <a:tr h="750425">
                <a:tc>
                  <a:txBody>
                    <a:bodyPr/>
                    <a:lstStyle/>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Activities</a:t>
                      </a:r>
                      <a:endParaRPr b="0" i="0" sz="14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As per regulatory/Statutory requirement</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Measurements  as per Institute requirements.</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Benchmarking w.r.t. Quality Objectives/ Institute requirement </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Outcome </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POs</a:t>
                      </a:r>
                      <a:r>
                        <a:rPr lang="en-US" sz="1400">
                          <a:solidFill>
                            <a:srgbClr val="181818"/>
                          </a:solidFill>
                        </a:rPr>
                        <a:t> Attained/KSA</a:t>
                      </a:r>
                      <a:endParaRPr sz="1400">
                        <a:solidFill>
                          <a:srgbClr val="181818"/>
                        </a:solidFill>
                      </a:endParaRPr>
                    </a:p>
                  </a:txBody>
                  <a:tcPr marT="45725" marB="45725" marR="91450" marL="91450"/>
                </a:tc>
              </a:tr>
              <a:tr h="969275">
                <a:tc>
                  <a:txBody>
                    <a:bodyPr/>
                    <a:lstStyle/>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BE Project Paper Publication by students</a:t>
                      </a:r>
                      <a:endParaRPr b="0" i="0" sz="1400" u="none" strike="noStrike">
                        <a:solidFill>
                          <a:srgbClr val="18181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AICTE Student Development Scheme</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100 Marks for Practical and 50 Marks for Oral. </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All BE students to publish paper in IC-ICN</a:t>
                      </a:r>
                      <a:r>
                        <a:rPr lang="en-US" sz="1400">
                          <a:solidFill>
                            <a:srgbClr val="181818"/>
                          </a:solidFill>
                        </a:rPr>
                        <a:t> and Technology conference once per year. </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6 credits assigned per semester</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PO12, Knowledge, Skills</a:t>
                      </a:r>
                      <a:endParaRPr/>
                    </a:p>
                  </a:txBody>
                  <a:tcPr marT="45725" marB="45725" marR="91450" marL="91450"/>
                </a:tc>
              </a:tr>
              <a:tr h="750425">
                <a:tc>
                  <a:txBody>
                    <a:bodyPr/>
                    <a:lstStyle/>
                    <a:p>
                      <a:pPr indent="0" lvl="0" marL="0" marR="0" rtl="0" algn="l">
                        <a:spcBef>
                          <a:spcPts val="0"/>
                        </a:spcBef>
                        <a:spcAft>
                          <a:spcPts val="0"/>
                        </a:spcAft>
                        <a:buNone/>
                      </a:pPr>
                      <a:r>
                        <a:rPr lang="en-US" sz="1400" u="none" strike="noStrike">
                          <a:solidFill>
                            <a:srgbClr val="181818"/>
                          </a:solidFill>
                        </a:rPr>
                        <a:t> Project</a:t>
                      </a:r>
                      <a:r>
                        <a:rPr lang="en-US" sz="1400" u="none" strike="noStrike">
                          <a:solidFill>
                            <a:srgbClr val="181818"/>
                          </a:solidFill>
                        </a:rPr>
                        <a:t> Competition</a:t>
                      </a:r>
                      <a:endParaRPr b="0" i="0" sz="14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rgbClr val="181818"/>
                          </a:solidFill>
                        </a:rPr>
                        <a:t>Smart</a:t>
                      </a:r>
                      <a:r>
                        <a:rPr lang="en-US" sz="1400">
                          <a:solidFill>
                            <a:srgbClr val="181818"/>
                          </a:solidFill>
                        </a:rPr>
                        <a:t> India Hackathon </a:t>
                      </a:r>
                      <a:endParaRPr sz="1400">
                        <a:solidFill>
                          <a:srgbClr val="181818"/>
                        </a:solidFill>
                      </a:endParaRPr>
                    </a:p>
                  </a:txBody>
                  <a:tcPr marT="45725" marB="45725" marR="91450" marL="91450"/>
                </a:tc>
                <a:tc>
                  <a:txBody>
                    <a:bodyPr/>
                    <a:lstStyle/>
                    <a:p>
                      <a:pPr indent="0" lvl="0" marL="0" marR="0" rtl="0" algn="l">
                        <a:lnSpc>
                          <a:spcPct val="100000"/>
                        </a:lnSpc>
                        <a:spcBef>
                          <a:spcPts val="0"/>
                        </a:spcBef>
                        <a:spcAft>
                          <a:spcPts val="0"/>
                        </a:spcAft>
                        <a:buClr>
                          <a:srgbClr val="181818"/>
                        </a:buClr>
                        <a:buSzPts val="1400"/>
                        <a:buFont typeface="Calibri"/>
                        <a:buNone/>
                      </a:pPr>
                      <a:r>
                        <a:rPr lang="en-US" sz="1400">
                          <a:solidFill>
                            <a:srgbClr val="181818"/>
                          </a:solidFill>
                        </a:rPr>
                        <a:t>1 competition per year in house and outhouse participation.</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100% project completion</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Winners are awarded</a:t>
                      </a:r>
                      <a:r>
                        <a:rPr lang="en-US" sz="1400">
                          <a:solidFill>
                            <a:srgbClr val="181818"/>
                          </a:solidFill>
                        </a:rPr>
                        <a:t> with certificate of appreciation</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PO11, Skills and Attitude</a:t>
                      </a:r>
                      <a:endParaRPr/>
                    </a:p>
                  </a:txBody>
                  <a:tcPr marT="45725" marB="45725" marR="91450" marL="91450"/>
                </a:tc>
              </a:tr>
              <a:tr h="750425">
                <a:tc>
                  <a:txBody>
                    <a:bodyPr/>
                    <a:lstStyle/>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Research</a:t>
                      </a:r>
                      <a:r>
                        <a:rPr lang="en-US" sz="1400" u="none" strike="noStrike">
                          <a:solidFill>
                            <a:srgbClr val="181818"/>
                          </a:solidFill>
                        </a:rPr>
                        <a:t> Based Learning</a:t>
                      </a:r>
                      <a:endParaRPr b="0" i="0" sz="14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rgbClr val="181818"/>
                          </a:solidFill>
                        </a:rPr>
                        <a:t>Student Opportunities under AICTE </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Presentation</a:t>
                      </a:r>
                      <a:r>
                        <a:rPr lang="en-US" sz="1400">
                          <a:solidFill>
                            <a:srgbClr val="181818"/>
                          </a:solidFill>
                        </a:rPr>
                        <a:t> and Report submission </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Based on 100%</a:t>
                      </a:r>
                      <a:r>
                        <a:rPr lang="en-US" sz="1400">
                          <a:solidFill>
                            <a:srgbClr val="181818"/>
                          </a:solidFill>
                        </a:rPr>
                        <a:t> completion of RBL Activities</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1 Credit assigned per semester</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PO4, PO9, Knowledge, Skills</a:t>
                      </a:r>
                      <a:endParaRPr/>
                    </a:p>
                  </a:txBody>
                  <a:tcPr marT="45725" marB="45725" marR="91450" marL="91450"/>
                </a:tc>
              </a:tr>
              <a:tr h="750425">
                <a:tc>
                  <a:txBody>
                    <a:bodyPr/>
                    <a:lstStyle/>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Technical Seminar: a) RBL</a:t>
                      </a:r>
                      <a:endParaRPr/>
                    </a:p>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b) Professional Body, </a:t>
                      </a:r>
                      <a:endParaRPr b="0" i="0" sz="14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rgbClr val="181818"/>
                          </a:solidFill>
                        </a:rPr>
                        <a:t>AICTE Activity points</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1 per semester</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Based on requirements of the industry </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Bridging</a:t>
                      </a:r>
                      <a:r>
                        <a:rPr lang="en-US" sz="1400">
                          <a:solidFill>
                            <a:srgbClr val="181818"/>
                          </a:solidFill>
                        </a:rPr>
                        <a:t> of gap between industry and academia</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PO5, PO6 Knowledge, Attitude</a:t>
                      </a:r>
                      <a:endParaRPr/>
                    </a:p>
                  </a:txBody>
                  <a:tcPr marT="45725" marB="45725" marR="91450" marL="91450"/>
                </a:tc>
              </a:tr>
              <a:tr h="613550">
                <a:tc>
                  <a:txBody>
                    <a:bodyPr/>
                    <a:lstStyle/>
                    <a:p>
                      <a:pPr indent="0" lvl="0" marL="0" marR="0" rtl="0" algn="l">
                        <a:lnSpc>
                          <a:spcPct val="100000"/>
                        </a:lnSpc>
                        <a:spcBef>
                          <a:spcPts val="0"/>
                        </a:spcBef>
                        <a:spcAft>
                          <a:spcPts val="0"/>
                        </a:spcAft>
                        <a:buClr>
                          <a:srgbClr val="181818"/>
                        </a:buClr>
                        <a:buSzPts val="1400"/>
                        <a:buFont typeface="Calibri"/>
                        <a:buNone/>
                      </a:pPr>
                      <a:r>
                        <a:rPr lang="en-US" sz="1400" u="none" strike="noStrike">
                          <a:solidFill>
                            <a:srgbClr val="181818"/>
                          </a:solidFill>
                        </a:rPr>
                        <a:t>Copyright</a:t>
                      </a:r>
                      <a:endParaRPr b="0" i="0" sz="14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400">
                          <a:solidFill>
                            <a:srgbClr val="181818"/>
                          </a:solidFill>
                        </a:rPr>
                        <a:t>National IPR Policy and Copyrights Rule 2013</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No. of copyrights</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20% marks allotted of Term work to copyright</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IPR in the form of registered</a:t>
                      </a:r>
                      <a:r>
                        <a:rPr lang="en-US" sz="1400">
                          <a:solidFill>
                            <a:srgbClr val="181818"/>
                          </a:solidFill>
                        </a:rPr>
                        <a:t> copyright</a:t>
                      </a:r>
                      <a:endParaRPr sz="1400">
                        <a:solidFill>
                          <a:srgbClr val="181818"/>
                        </a:solidFill>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PO11, PO12 Knowledge, Skills</a:t>
                      </a:r>
                      <a:endParaRPr/>
                    </a:p>
                  </a:txBody>
                  <a:tcPr marT="45725" marB="45725" marR="91450" marL="91450"/>
                </a:tc>
              </a:tr>
              <a:tr h="750425">
                <a:tc>
                  <a:txBody>
                    <a:bodyPr/>
                    <a:lstStyle/>
                    <a:p>
                      <a:pPr indent="0" lvl="0" marL="0" marR="0" rtl="0" algn="l">
                        <a:spcBef>
                          <a:spcPts val="0"/>
                        </a:spcBef>
                        <a:spcAft>
                          <a:spcPts val="0"/>
                        </a:spcAft>
                        <a:buNone/>
                      </a:pPr>
                      <a:r>
                        <a:rPr lang="en-US" sz="1400" u="none" strike="noStrike">
                          <a:solidFill>
                            <a:srgbClr val="181818"/>
                          </a:solidFill>
                        </a:rPr>
                        <a:t>Patent</a:t>
                      </a:r>
                      <a:endParaRPr b="0" i="0" sz="1400" u="none" strike="noStrike">
                        <a:solidFill>
                          <a:srgbClr val="181818"/>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Clr>
                          <a:srgbClr val="181818"/>
                        </a:buClr>
                        <a:buSzPts val="1400"/>
                        <a:buFont typeface="Calibri"/>
                        <a:buNone/>
                      </a:pPr>
                      <a:r>
                        <a:rPr lang="en-US" sz="1400">
                          <a:solidFill>
                            <a:srgbClr val="181818"/>
                          </a:solidFill>
                        </a:rPr>
                        <a:t>National IPR Policy</a:t>
                      </a:r>
                      <a:endParaRPr/>
                    </a:p>
                  </a:txBody>
                  <a:tcPr marT="45725" marB="45725" marR="91450" marL="91450"/>
                </a:tc>
                <a:tc>
                  <a:txBody>
                    <a:bodyPr/>
                    <a:lstStyle/>
                    <a:p>
                      <a:pPr indent="0" lvl="0" marL="0" marR="0" rtl="0" algn="l">
                        <a:spcBef>
                          <a:spcPts val="0"/>
                        </a:spcBef>
                        <a:spcAft>
                          <a:spcPts val="0"/>
                        </a:spcAft>
                        <a:buNone/>
                      </a:pPr>
                      <a:r>
                        <a:rPr lang="en-US" sz="1400">
                          <a:solidFill>
                            <a:srgbClr val="181818"/>
                          </a:solidFill>
                        </a:rPr>
                        <a:t>No. of patents</a:t>
                      </a:r>
                      <a:endParaRPr/>
                    </a:p>
                  </a:txBody>
                  <a:tcPr marT="45725" marB="45725" marR="91450" marL="91450" anchor="ctr"/>
                </a:tc>
                <a:tc>
                  <a:txBody>
                    <a:bodyPr/>
                    <a:lstStyle/>
                    <a:p>
                      <a:pPr indent="0" lvl="0" marL="0" marR="0" rtl="0" algn="l">
                        <a:lnSpc>
                          <a:spcPct val="100000"/>
                        </a:lnSpc>
                        <a:spcBef>
                          <a:spcPts val="0"/>
                        </a:spcBef>
                        <a:spcAft>
                          <a:spcPts val="0"/>
                        </a:spcAft>
                        <a:buClr>
                          <a:srgbClr val="181818"/>
                        </a:buClr>
                        <a:buSzPts val="1400"/>
                        <a:buFont typeface="Calibri"/>
                        <a:buNone/>
                      </a:pPr>
                      <a:r>
                        <a:rPr lang="en-US" sz="1400">
                          <a:solidFill>
                            <a:srgbClr val="181818"/>
                          </a:solidFill>
                        </a:rPr>
                        <a:t>20% marks allotted of Term work to copyright</a:t>
                      </a:r>
                      <a:endParaRPr/>
                    </a:p>
                    <a:p>
                      <a:pPr indent="0" lvl="0" marL="0" marR="0" rtl="0" algn="l">
                        <a:spcBef>
                          <a:spcPts val="0"/>
                        </a:spcBef>
                        <a:spcAft>
                          <a:spcPts val="0"/>
                        </a:spcAft>
                        <a:buNone/>
                      </a:pPr>
                      <a:r>
                        <a:t/>
                      </a:r>
                      <a:endParaRPr sz="1400">
                        <a:solidFill>
                          <a:srgbClr val="181818"/>
                        </a:solidFill>
                      </a:endParaRPr>
                    </a:p>
                  </a:txBody>
                  <a:tcPr marT="45725" marB="45725" marR="91450" marL="91450" anchor="ctr"/>
                </a:tc>
                <a:tc>
                  <a:txBody>
                    <a:bodyPr/>
                    <a:lstStyle/>
                    <a:p>
                      <a:pPr indent="0" lvl="0" marL="0" marR="0" rtl="0" algn="l">
                        <a:spcBef>
                          <a:spcPts val="0"/>
                        </a:spcBef>
                        <a:spcAft>
                          <a:spcPts val="0"/>
                        </a:spcAft>
                        <a:buNone/>
                      </a:pPr>
                      <a:r>
                        <a:rPr lang="en-US" sz="1400">
                          <a:solidFill>
                            <a:srgbClr val="181818"/>
                          </a:solidFill>
                        </a:rPr>
                        <a:t>IPR in the form of registered Patent</a:t>
                      </a:r>
                      <a:endParaRPr/>
                    </a:p>
                  </a:txBody>
                  <a:tcPr marT="45725" marB="45725" marR="91450" marL="91450" anchor="ctr"/>
                </a:tc>
                <a:tc>
                  <a:txBody>
                    <a:bodyPr/>
                    <a:lstStyle/>
                    <a:p>
                      <a:pPr indent="0" lvl="0" marL="0" marR="0" rtl="0" algn="l">
                        <a:lnSpc>
                          <a:spcPct val="100000"/>
                        </a:lnSpc>
                        <a:spcBef>
                          <a:spcPts val="0"/>
                        </a:spcBef>
                        <a:spcAft>
                          <a:spcPts val="0"/>
                        </a:spcAft>
                        <a:buClr>
                          <a:srgbClr val="181818"/>
                        </a:buClr>
                        <a:buSzPts val="1400"/>
                        <a:buFont typeface="Calibri"/>
                        <a:buNone/>
                      </a:pPr>
                      <a:r>
                        <a:rPr lang="en-US" sz="1400">
                          <a:solidFill>
                            <a:srgbClr val="181818"/>
                          </a:solidFill>
                        </a:rPr>
                        <a:t>PO11, PO12 Knowledge, Skills</a:t>
                      </a:r>
                      <a:endParaRPr/>
                    </a:p>
                    <a:p>
                      <a:pPr indent="0" lvl="0" marL="0" marR="0" rtl="0" algn="l">
                        <a:spcBef>
                          <a:spcPts val="0"/>
                        </a:spcBef>
                        <a:spcAft>
                          <a:spcPts val="0"/>
                        </a:spcAft>
                        <a:buNone/>
                      </a:pPr>
                      <a:r>
                        <a:t/>
                      </a:r>
                      <a:endParaRPr sz="1400">
                        <a:solidFill>
                          <a:srgbClr val="181818"/>
                        </a:solidFill>
                      </a:endParaRPr>
                    </a:p>
                  </a:txBody>
                  <a:tcPr marT="45725" marB="45725" marR="91450" marL="91450" anchor="ctr"/>
                </a:tc>
              </a:tr>
            </a:tbl>
          </a:graphicData>
        </a:graphic>
      </p:graphicFrame>
      <p:sp>
        <p:nvSpPr>
          <p:cNvPr id="1687" name="Google Shape;1687;p81"/>
          <p:cNvSpPr txBox="1"/>
          <p:nvPr/>
        </p:nvSpPr>
        <p:spPr>
          <a:xfrm flipH="1">
            <a:off x="1278466" y="388562"/>
            <a:ext cx="86529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C00000"/>
                </a:solidFill>
                <a:latin typeface="Calibri"/>
                <a:ea typeface="Calibri"/>
                <a:cs typeface="Calibri"/>
                <a:sym typeface="Calibri"/>
              </a:rPr>
              <a:t>Measurements: R</a:t>
            </a:r>
            <a:r>
              <a:rPr lang="en-US" sz="2800">
                <a:solidFill>
                  <a:srgbClr val="C00000"/>
                </a:solidFill>
                <a:latin typeface="Calibri"/>
                <a:ea typeface="Calibri"/>
                <a:cs typeface="Calibri"/>
                <a:sym typeface="Calibri"/>
              </a:rPr>
              <a:t>&amp;D Process (ISO –IP/11)</a:t>
            </a:r>
            <a:endParaRPr sz="2800">
              <a:solidFill>
                <a:srgbClr val="C00000"/>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82"/>
          <p:cNvSpPr txBox="1"/>
          <p:nvPr>
            <p:ph type="title"/>
          </p:nvPr>
        </p:nvSpPr>
        <p:spPr>
          <a:xfrm>
            <a:off x="609600" y="137160"/>
            <a:ext cx="10972800"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2F3A46"/>
              </a:buClr>
              <a:buSzPts val="4000"/>
              <a:buFont typeface="Open Sans"/>
              <a:buNone/>
            </a:pPr>
            <a:r>
              <a:rPr b="1" lang="en-US"/>
              <a:t>QUALITY MEASUREMENT</a:t>
            </a:r>
            <a:endParaRPr/>
          </a:p>
        </p:txBody>
      </p:sp>
      <p:graphicFrame>
        <p:nvGraphicFramePr>
          <p:cNvPr id="1693" name="Google Shape;1693;p82"/>
          <p:cNvGraphicFramePr/>
          <p:nvPr/>
        </p:nvGraphicFramePr>
        <p:xfrm>
          <a:off x="631767" y="1296783"/>
          <a:ext cx="3000000" cy="3000000"/>
        </p:xfrm>
        <a:graphic>
          <a:graphicData uri="http://schemas.openxmlformats.org/drawingml/2006/table">
            <a:tbl>
              <a:tblPr bandRow="1" firstRow="1">
                <a:noFill/>
                <a:tableStyleId>{D28BB27B-1B80-46D1-8E21-6DE8FFF5F8F1}</a:tableStyleId>
              </a:tblPr>
              <a:tblGrid>
                <a:gridCol w="4817525"/>
                <a:gridCol w="2148675"/>
                <a:gridCol w="1752850"/>
                <a:gridCol w="2137350"/>
              </a:tblGrid>
              <a:tr h="426800">
                <a:tc>
                  <a:txBody>
                    <a:bodyPr/>
                    <a:lstStyle/>
                    <a:p>
                      <a:pPr indent="0" lvl="0" marL="0" marR="0" rtl="0" algn="ctr">
                        <a:spcBef>
                          <a:spcPts val="0"/>
                        </a:spcBef>
                        <a:spcAft>
                          <a:spcPts val="0"/>
                        </a:spcAft>
                        <a:buNone/>
                      </a:pPr>
                      <a:r>
                        <a:t/>
                      </a:r>
                      <a:endParaRPr sz="1800">
                        <a:solidFill>
                          <a:srgbClr val="181818"/>
                        </a:solidFill>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2019-20</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2020-21</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2021-22</a:t>
                      </a:r>
                      <a:endParaRPr/>
                    </a:p>
                  </a:txBody>
                  <a:tcPr marT="45725" marB="45725" marR="91450" marL="91450"/>
                </a:tc>
              </a:tr>
              <a:tr h="736650">
                <a:tc>
                  <a:txBody>
                    <a:bodyPr/>
                    <a:lstStyle/>
                    <a:p>
                      <a:pPr indent="0" lvl="0" marL="0" marR="0" rtl="0" algn="l">
                        <a:lnSpc>
                          <a:spcPct val="100000"/>
                        </a:lnSpc>
                        <a:spcBef>
                          <a:spcPts val="0"/>
                        </a:spcBef>
                        <a:spcAft>
                          <a:spcPts val="0"/>
                        </a:spcAft>
                        <a:buClr>
                          <a:srgbClr val="181818"/>
                        </a:buClr>
                        <a:buSzPts val="1800"/>
                        <a:buFont typeface="Calibri"/>
                        <a:buNone/>
                      </a:pPr>
                      <a:r>
                        <a:rPr lang="en-US" sz="1800">
                          <a:solidFill>
                            <a:srgbClr val="181818"/>
                          </a:solidFill>
                        </a:rPr>
                        <a:t>a) No. of students completing RBL/TBL</a:t>
                      </a:r>
                      <a:r>
                        <a:rPr lang="en-US" sz="1800">
                          <a:solidFill>
                            <a:srgbClr val="181818"/>
                          </a:solidFill>
                        </a:rPr>
                        <a:t> </a:t>
                      </a:r>
                      <a:r>
                        <a:rPr lang="en-US" sz="1800">
                          <a:solidFill>
                            <a:srgbClr val="181818"/>
                          </a:solidFill>
                        </a:rPr>
                        <a:t>projects*</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145</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145</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140</a:t>
                      </a:r>
                      <a:endParaRPr/>
                    </a:p>
                  </a:txBody>
                  <a:tcPr marT="45725" marB="45725" marR="91450" marL="91450"/>
                </a:tc>
              </a:tr>
              <a:tr h="426800">
                <a:tc>
                  <a:txBody>
                    <a:bodyPr/>
                    <a:lstStyle/>
                    <a:p>
                      <a:pPr indent="0" lvl="0" marL="0" marR="0" rtl="0" algn="l">
                        <a:spcBef>
                          <a:spcPts val="0"/>
                        </a:spcBef>
                        <a:spcAft>
                          <a:spcPts val="0"/>
                        </a:spcAft>
                        <a:buNone/>
                      </a:pPr>
                      <a:r>
                        <a:rPr lang="en-US" sz="1800">
                          <a:solidFill>
                            <a:srgbClr val="181818"/>
                          </a:solidFill>
                        </a:rPr>
                        <a:t>b) Syllabus/Activity Coverage in RBL/TBL</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r>
              <a:tr h="426800">
                <a:tc>
                  <a:txBody>
                    <a:bodyPr/>
                    <a:lstStyle/>
                    <a:p>
                      <a:pPr indent="0" lvl="0" marL="0" marR="0" rtl="0" algn="l">
                        <a:spcBef>
                          <a:spcPts val="0"/>
                        </a:spcBef>
                        <a:spcAft>
                          <a:spcPts val="0"/>
                        </a:spcAft>
                        <a:buNone/>
                      </a:pPr>
                      <a:r>
                        <a:rPr lang="en-US" sz="1800">
                          <a:solidFill>
                            <a:srgbClr val="181818"/>
                          </a:solidFill>
                        </a:rPr>
                        <a:t>c) Student Attendance*</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100%</a:t>
                      </a:r>
                      <a:endParaRPr/>
                    </a:p>
                  </a:txBody>
                  <a:tcPr marT="45725" marB="45725" marR="91450" marL="91450"/>
                </a:tc>
              </a:tr>
              <a:tr h="426800">
                <a:tc>
                  <a:txBody>
                    <a:bodyPr/>
                    <a:lstStyle/>
                    <a:p>
                      <a:pPr indent="0" lvl="0" marL="0" marR="0" rtl="0" algn="l">
                        <a:spcBef>
                          <a:spcPts val="0"/>
                        </a:spcBef>
                        <a:spcAft>
                          <a:spcPts val="0"/>
                        </a:spcAft>
                        <a:buNone/>
                      </a:pPr>
                      <a:r>
                        <a:rPr lang="en-US" sz="1800">
                          <a:solidFill>
                            <a:srgbClr val="181818"/>
                          </a:solidFill>
                        </a:rPr>
                        <a:t>d) No. of weeks</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15</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15</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15</a:t>
                      </a:r>
                      <a:endParaRPr/>
                    </a:p>
                  </a:txBody>
                  <a:tcPr marT="45725" marB="45725" marR="91450" marL="91450"/>
                </a:tc>
              </a:tr>
              <a:tr h="426800">
                <a:tc>
                  <a:txBody>
                    <a:bodyPr/>
                    <a:lstStyle/>
                    <a:p>
                      <a:pPr indent="0" lvl="0" marL="0" marR="0" rtl="0" algn="l">
                        <a:spcBef>
                          <a:spcPts val="0"/>
                        </a:spcBef>
                        <a:spcAft>
                          <a:spcPts val="0"/>
                        </a:spcAft>
                        <a:buNone/>
                      </a:pPr>
                      <a:r>
                        <a:rPr lang="en-US" sz="1800">
                          <a:solidFill>
                            <a:srgbClr val="181818"/>
                          </a:solidFill>
                        </a:rPr>
                        <a:t>e) Paper publications</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18</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21</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39</a:t>
                      </a:r>
                      <a:endParaRPr/>
                    </a:p>
                  </a:txBody>
                  <a:tcPr marT="45725" marB="45725" marR="91450" marL="91450"/>
                </a:tc>
              </a:tr>
              <a:tr h="426800">
                <a:tc>
                  <a:txBody>
                    <a:bodyPr/>
                    <a:lstStyle/>
                    <a:p>
                      <a:pPr indent="0" lvl="0" marL="0" marR="0" rtl="0" algn="l">
                        <a:spcBef>
                          <a:spcPts val="0"/>
                        </a:spcBef>
                        <a:spcAft>
                          <a:spcPts val="0"/>
                        </a:spcAft>
                        <a:buNone/>
                      </a:pPr>
                      <a:r>
                        <a:rPr lang="en-US" sz="1800">
                          <a:solidFill>
                            <a:srgbClr val="181818"/>
                          </a:solidFill>
                        </a:rPr>
                        <a:t>f) Copyrights</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2</a:t>
                      </a:r>
                      <a:endParaRPr/>
                    </a:p>
                  </a:txBody>
                  <a:tcPr marT="45725" marB="45725" marR="91450" marL="91450"/>
                </a:tc>
              </a:tr>
              <a:tr h="736650">
                <a:tc>
                  <a:txBody>
                    <a:bodyPr/>
                    <a:lstStyle/>
                    <a:p>
                      <a:pPr indent="0" lvl="0" marL="0" marR="0" rtl="0" algn="l">
                        <a:spcBef>
                          <a:spcPts val="0"/>
                        </a:spcBef>
                        <a:spcAft>
                          <a:spcPts val="0"/>
                        </a:spcAft>
                        <a:buNone/>
                      </a:pPr>
                      <a:r>
                        <a:rPr lang="en-US" sz="1800">
                          <a:solidFill>
                            <a:srgbClr val="181818"/>
                          </a:solidFill>
                        </a:rPr>
                        <a:t>g) Patents</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a:t>
                      </a:r>
                      <a:endParaRPr/>
                    </a:p>
                  </a:txBody>
                  <a:tcPr marT="45725" marB="45725" marR="91450" marL="91450"/>
                </a:tc>
                <a:tc>
                  <a:txBody>
                    <a:bodyPr/>
                    <a:lstStyle/>
                    <a:p>
                      <a:pPr indent="0" lvl="0" marL="0" marR="0" rtl="0" algn="ctr">
                        <a:spcBef>
                          <a:spcPts val="0"/>
                        </a:spcBef>
                        <a:spcAft>
                          <a:spcPts val="0"/>
                        </a:spcAft>
                        <a:buNone/>
                      </a:pPr>
                      <a:r>
                        <a:rPr lang="en-US" sz="1800">
                          <a:solidFill>
                            <a:srgbClr val="181818"/>
                          </a:solidFill>
                        </a:rPr>
                        <a:t>-</a:t>
                      </a:r>
                      <a:endParaRPr/>
                    </a:p>
                  </a:txBody>
                  <a:tcPr marT="45725" marB="45725" marR="91450" marL="91450"/>
                </a:tc>
                <a:tc>
                  <a:txBody>
                    <a:bodyPr/>
                    <a:lstStyle/>
                    <a:p>
                      <a:pPr indent="0" lvl="0" marL="0" marR="0" rtl="0" algn="ctr">
                        <a:spcBef>
                          <a:spcPts val="0"/>
                        </a:spcBef>
                        <a:spcAft>
                          <a:spcPts val="0"/>
                        </a:spcAft>
                        <a:buNone/>
                      </a:pPr>
                      <a:r>
                        <a:rPr b="1" lang="en-US" sz="1800">
                          <a:solidFill>
                            <a:srgbClr val="C00000"/>
                          </a:solidFill>
                        </a:rPr>
                        <a:t>12</a:t>
                      </a:r>
                      <a:r>
                        <a:rPr b="1" lang="en-US" sz="1800">
                          <a:solidFill>
                            <a:srgbClr val="C00000"/>
                          </a:solidFill>
                        </a:rPr>
                        <a:t> (8 Granted+ 4 published)</a:t>
                      </a:r>
                      <a:endParaRPr b="1" sz="1800">
                        <a:solidFill>
                          <a:srgbClr val="C00000"/>
                        </a:solidFill>
                      </a:endParaRPr>
                    </a:p>
                  </a:txBody>
                  <a:tcPr marT="45725" marB="45725" marR="91450" marL="91450"/>
                </a:tc>
              </a:tr>
            </a:tbl>
          </a:graphicData>
        </a:graphic>
      </p:graphicFrame>
      <p:sp>
        <p:nvSpPr>
          <p:cNvPr id="1694" name="Google Shape;1694;p82"/>
          <p:cNvSpPr txBox="1"/>
          <p:nvPr/>
        </p:nvSpPr>
        <p:spPr>
          <a:xfrm>
            <a:off x="738447" y="5495900"/>
            <a:ext cx="59980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RBL was introduced in the syllabus in AY 2020-21.</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graphicFrame>
        <p:nvGraphicFramePr>
          <p:cNvPr id="1699" name="Google Shape;1699;p83"/>
          <p:cNvGraphicFramePr/>
          <p:nvPr/>
        </p:nvGraphicFramePr>
        <p:xfrm>
          <a:off x="125008" y="729240"/>
          <a:ext cx="3000000" cy="3000000"/>
        </p:xfrm>
        <a:graphic>
          <a:graphicData uri="http://schemas.openxmlformats.org/drawingml/2006/table">
            <a:tbl>
              <a:tblPr firstRow="1">
                <a:noFill/>
                <a:tableStyleId>{A5789F4F-51D6-4D7E-A4C2-E371BF2CD345}</a:tableStyleId>
              </a:tblPr>
              <a:tblGrid>
                <a:gridCol w="2069625"/>
                <a:gridCol w="2185875"/>
                <a:gridCol w="1581875"/>
                <a:gridCol w="2789850"/>
                <a:gridCol w="1835875"/>
                <a:gridCol w="1356225"/>
              </a:tblGrid>
              <a:tr h="916000">
                <a:tc>
                  <a:txBody>
                    <a:bodyPr/>
                    <a:lstStyle/>
                    <a:p>
                      <a:pPr indent="0" lvl="0" marL="0" marR="0" rtl="0" algn="l">
                        <a:lnSpc>
                          <a:spcPct val="100000"/>
                        </a:lnSpc>
                        <a:spcBef>
                          <a:spcPts val="0"/>
                        </a:spcBef>
                        <a:spcAft>
                          <a:spcPts val="0"/>
                        </a:spcAft>
                        <a:buClr>
                          <a:srgbClr val="161F28"/>
                        </a:buClr>
                        <a:buSzPts val="1400"/>
                        <a:buFont typeface="Calibri"/>
                        <a:buNone/>
                      </a:pPr>
                      <a:r>
                        <a:rPr b="0" lang="en-US" sz="1400" u="none" strike="noStrike">
                          <a:solidFill>
                            <a:srgbClr val="161F28"/>
                          </a:solidFill>
                        </a:rPr>
                        <a:t>Activities</a:t>
                      </a:r>
                      <a:endParaRPr b="0" i="0" sz="1400" u="none" strike="noStrike">
                        <a:solidFill>
                          <a:srgbClr val="161F28"/>
                        </a:solidFill>
                        <a:latin typeface="Calibri"/>
                        <a:ea typeface="Calibri"/>
                        <a:cs typeface="Calibri"/>
                        <a:sym typeface="Calibri"/>
                      </a:endParaRPr>
                    </a:p>
                  </a:txBody>
                  <a:tcPr marT="45725" marB="45725" marR="91425" marL="91425"/>
                </a:tc>
                <a:tc>
                  <a:txBody>
                    <a:bodyPr/>
                    <a:lstStyle/>
                    <a:p>
                      <a:pPr indent="0" lvl="0" marL="0" marR="0" rtl="0" algn="l">
                        <a:spcBef>
                          <a:spcPts val="0"/>
                        </a:spcBef>
                        <a:spcAft>
                          <a:spcPts val="0"/>
                        </a:spcAft>
                        <a:buNone/>
                      </a:pPr>
                      <a:r>
                        <a:rPr lang="en-US" sz="1400">
                          <a:solidFill>
                            <a:srgbClr val="161F28"/>
                          </a:solidFill>
                        </a:rPr>
                        <a:t>As per regulatory/Statutory requirement</a:t>
                      </a:r>
                      <a:endParaRPr/>
                    </a:p>
                  </a:txBody>
                  <a:tcPr marT="45725" marB="45725" marR="91425" marL="91425"/>
                </a:tc>
                <a:tc>
                  <a:txBody>
                    <a:bodyPr/>
                    <a:lstStyle/>
                    <a:p>
                      <a:pPr indent="0" lvl="0" marL="0" marR="0" rtl="0" algn="l">
                        <a:spcBef>
                          <a:spcPts val="0"/>
                        </a:spcBef>
                        <a:spcAft>
                          <a:spcPts val="0"/>
                        </a:spcAft>
                        <a:buNone/>
                      </a:pPr>
                      <a:r>
                        <a:rPr lang="en-US" sz="1400">
                          <a:solidFill>
                            <a:srgbClr val="161F28"/>
                          </a:solidFill>
                        </a:rPr>
                        <a:t>Measurements  as per Institute requirements.</a:t>
                      </a:r>
                      <a:endParaRPr/>
                    </a:p>
                  </a:txBody>
                  <a:tcPr marT="45725" marB="45725" marR="91425" marL="91425"/>
                </a:tc>
                <a:tc>
                  <a:txBody>
                    <a:bodyPr/>
                    <a:lstStyle/>
                    <a:p>
                      <a:pPr indent="0" lvl="0" marL="0" marR="0" rtl="0" algn="l">
                        <a:spcBef>
                          <a:spcPts val="0"/>
                        </a:spcBef>
                        <a:spcAft>
                          <a:spcPts val="0"/>
                        </a:spcAft>
                        <a:buNone/>
                      </a:pPr>
                      <a:r>
                        <a:rPr lang="en-US" sz="1400">
                          <a:solidFill>
                            <a:srgbClr val="161F28"/>
                          </a:solidFill>
                        </a:rPr>
                        <a:t>Benchmarking w.r.t. Quality Objectives/ Institute requirement </a:t>
                      </a:r>
                      <a:endParaRPr sz="14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400">
                          <a:solidFill>
                            <a:srgbClr val="161F28"/>
                          </a:solidFill>
                        </a:rPr>
                        <a:t>Outcome </a:t>
                      </a:r>
                      <a:endParaRPr/>
                    </a:p>
                  </a:txBody>
                  <a:tcPr marT="45725" marB="45725" marR="91425" marL="91425"/>
                </a:tc>
                <a:tc>
                  <a:txBody>
                    <a:bodyPr/>
                    <a:lstStyle/>
                    <a:p>
                      <a:pPr indent="0" lvl="0" marL="0" marR="0" rtl="0" algn="l">
                        <a:spcBef>
                          <a:spcPts val="0"/>
                        </a:spcBef>
                        <a:spcAft>
                          <a:spcPts val="0"/>
                        </a:spcAft>
                        <a:buNone/>
                      </a:pPr>
                      <a:r>
                        <a:rPr lang="en-US" sz="1400">
                          <a:solidFill>
                            <a:srgbClr val="161F28"/>
                          </a:solidFill>
                        </a:rPr>
                        <a:t>POs</a:t>
                      </a:r>
                      <a:r>
                        <a:rPr lang="en-US" sz="1400">
                          <a:solidFill>
                            <a:srgbClr val="161F28"/>
                          </a:solidFill>
                        </a:rPr>
                        <a:t> Attained/KSA</a:t>
                      </a:r>
                      <a:endParaRPr sz="1400">
                        <a:solidFill>
                          <a:srgbClr val="161F28"/>
                        </a:solidFill>
                      </a:endParaRPr>
                    </a:p>
                  </a:txBody>
                  <a:tcPr marT="45725" marB="45725" marR="91425" marL="91425"/>
                </a:tc>
              </a:tr>
              <a:tr h="1722350">
                <a:tc>
                  <a:txBody>
                    <a:bodyPr/>
                    <a:lstStyle/>
                    <a:p>
                      <a:pPr indent="0" lvl="0" marL="0" marR="0" rtl="0" algn="l">
                        <a:lnSpc>
                          <a:spcPct val="100000"/>
                        </a:lnSpc>
                        <a:spcBef>
                          <a:spcPts val="0"/>
                        </a:spcBef>
                        <a:spcAft>
                          <a:spcPts val="0"/>
                        </a:spcAft>
                        <a:buClr>
                          <a:srgbClr val="161F28"/>
                        </a:buClr>
                        <a:buSzPts val="1200"/>
                        <a:buFont typeface="Calibri"/>
                        <a:buNone/>
                      </a:pPr>
                      <a:r>
                        <a:rPr b="0" lang="en-US" sz="1200" u="none" strike="noStrike">
                          <a:solidFill>
                            <a:srgbClr val="161F28"/>
                          </a:solidFill>
                        </a:rPr>
                        <a:t>Grants :</a:t>
                      </a:r>
                      <a:endParaRPr/>
                    </a:p>
                    <a:p>
                      <a:pPr indent="0" lvl="0" marL="0" marR="0" rtl="0" algn="l">
                        <a:lnSpc>
                          <a:spcPct val="100000"/>
                        </a:lnSpc>
                        <a:spcBef>
                          <a:spcPts val="0"/>
                        </a:spcBef>
                        <a:spcAft>
                          <a:spcPts val="0"/>
                        </a:spcAft>
                        <a:buClr>
                          <a:srgbClr val="161F28"/>
                        </a:buClr>
                        <a:buSzPts val="1200"/>
                        <a:buFont typeface="Calibri"/>
                        <a:buNone/>
                      </a:pPr>
                      <a:r>
                        <a:rPr b="0" lang="en-US" sz="1200" u="none" strike="noStrike">
                          <a:solidFill>
                            <a:srgbClr val="161F28"/>
                          </a:solidFill>
                        </a:rPr>
                        <a:t>Minor Research Grants (MRG), </a:t>
                      </a:r>
                      <a:endParaRPr/>
                    </a:p>
                    <a:p>
                      <a:pPr indent="0" lvl="0" marL="0" marR="0" rtl="0" algn="l">
                        <a:lnSpc>
                          <a:spcPct val="100000"/>
                        </a:lnSpc>
                        <a:spcBef>
                          <a:spcPts val="0"/>
                        </a:spcBef>
                        <a:spcAft>
                          <a:spcPts val="0"/>
                        </a:spcAft>
                        <a:buClr>
                          <a:srgbClr val="161F28"/>
                        </a:buClr>
                        <a:buSzPts val="1200"/>
                        <a:buFont typeface="Calibri"/>
                        <a:buNone/>
                      </a:pPr>
                      <a:r>
                        <a:rPr b="0" lang="en-US" sz="1200" u="none" strike="noStrike">
                          <a:solidFill>
                            <a:srgbClr val="161F28"/>
                          </a:solidFill>
                        </a:rPr>
                        <a:t>Innovation And Entrepreneurship Development Centre (IEDC), other government / Private funding agencies etc.</a:t>
                      </a:r>
                      <a:endParaRPr b="0" i="0" sz="1200" u="none" strike="noStrike">
                        <a:solidFill>
                          <a:srgbClr val="161F28"/>
                        </a:solidFill>
                        <a:latin typeface="Calibri"/>
                        <a:ea typeface="Calibri"/>
                        <a:cs typeface="Calibri"/>
                        <a:sym typeface="Calibri"/>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MRG- University of Mumbai  Norms</a:t>
                      </a:r>
                      <a:r>
                        <a:rPr lang="en-US" sz="1200">
                          <a:solidFill>
                            <a:srgbClr val="161F28"/>
                          </a:solidFill>
                        </a:rPr>
                        <a:t> &amp; guidelines</a:t>
                      </a:r>
                      <a:endParaRPr/>
                    </a:p>
                    <a:p>
                      <a:pPr indent="0" lvl="0" marL="0" marR="0" rtl="0" algn="l">
                        <a:spcBef>
                          <a:spcPts val="0"/>
                        </a:spcBef>
                        <a:spcAft>
                          <a:spcPts val="0"/>
                        </a:spcAft>
                        <a:buNone/>
                      </a:pPr>
                      <a:r>
                        <a:rPr lang="en-US" sz="1200">
                          <a:solidFill>
                            <a:srgbClr val="161F28"/>
                          </a:solidFill>
                        </a:rPr>
                        <a:t>IEDC- As per Required proposal  format of IEDC</a:t>
                      </a:r>
                      <a:endParaRPr/>
                    </a:p>
                    <a:p>
                      <a:pPr indent="0" lvl="0" marL="0" marR="0" rtl="0" algn="l">
                        <a:spcBef>
                          <a:spcPts val="0"/>
                        </a:spcBef>
                        <a:spcAft>
                          <a:spcPts val="0"/>
                        </a:spcAft>
                        <a:buNone/>
                      </a:pPr>
                      <a:r>
                        <a:rPr lang="en-US" sz="1200">
                          <a:solidFill>
                            <a:srgbClr val="161F28"/>
                          </a:solidFill>
                        </a:rPr>
                        <a:t>Others: Guidelines &amp; proposals as per requirement of respective funding agencies.</a:t>
                      </a:r>
                      <a:endParaRPr sz="12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sanctioned  Grants</a:t>
                      </a:r>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 </a:t>
                      </a:r>
                      <a:r>
                        <a:rPr lang="en-US" sz="1200">
                          <a:solidFill>
                            <a:srgbClr val="161F28"/>
                          </a:solidFill>
                        </a:rPr>
                        <a:t>At least 3 consultancy proposals to be identified per year per department.</a:t>
                      </a:r>
                      <a:endParaRPr/>
                    </a:p>
                    <a:p>
                      <a:pPr indent="0" lvl="0" marL="0" marR="0" rtl="0" algn="l">
                        <a:spcBef>
                          <a:spcPts val="0"/>
                        </a:spcBef>
                        <a:spcAft>
                          <a:spcPts val="0"/>
                        </a:spcAft>
                        <a:buNone/>
                      </a:pPr>
                      <a:r>
                        <a:t/>
                      </a:r>
                      <a:endParaRPr sz="12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Continuous Improvement in IPR</a:t>
                      </a:r>
                      <a:endParaRPr/>
                    </a:p>
                  </a:txBody>
                  <a:tcPr marT="45725" marB="45725" marR="91425" marL="91425"/>
                </a:tc>
                <a:tc>
                  <a:txBody>
                    <a:bodyPr/>
                    <a:lstStyle/>
                    <a:p>
                      <a:pPr indent="0" lvl="0" marL="0" marR="0" rtl="0" algn="l">
                        <a:lnSpc>
                          <a:spcPct val="100000"/>
                        </a:lnSpc>
                        <a:spcBef>
                          <a:spcPts val="0"/>
                        </a:spcBef>
                        <a:spcAft>
                          <a:spcPts val="0"/>
                        </a:spcAft>
                        <a:buClr>
                          <a:srgbClr val="161F28"/>
                        </a:buClr>
                        <a:buSzPts val="1200"/>
                        <a:buFont typeface="Calibri"/>
                        <a:buNone/>
                      </a:pPr>
                      <a:r>
                        <a:rPr lang="en-US" sz="1200">
                          <a:solidFill>
                            <a:srgbClr val="161F28"/>
                          </a:solidFill>
                        </a:rPr>
                        <a:t>1,2,3,4,5,9,12, knowledge, Skills,</a:t>
                      </a:r>
                      <a:endParaRPr/>
                    </a:p>
                    <a:p>
                      <a:pPr indent="0" lvl="0" marL="0" marR="0" rtl="0" algn="l">
                        <a:lnSpc>
                          <a:spcPct val="100000"/>
                        </a:lnSpc>
                        <a:spcBef>
                          <a:spcPts val="0"/>
                        </a:spcBef>
                        <a:spcAft>
                          <a:spcPts val="0"/>
                        </a:spcAft>
                        <a:buClr>
                          <a:srgbClr val="161F28"/>
                        </a:buClr>
                        <a:buSzPts val="1200"/>
                        <a:buFont typeface="Calibri"/>
                        <a:buNone/>
                      </a:pPr>
                      <a:r>
                        <a:rPr lang="en-US" sz="1200">
                          <a:solidFill>
                            <a:srgbClr val="161F28"/>
                          </a:solidFill>
                        </a:rPr>
                        <a:t>Attribute</a:t>
                      </a:r>
                      <a:endParaRPr/>
                    </a:p>
                    <a:p>
                      <a:pPr indent="0" lvl="0" marL="0" marR="0" rtl="0" algn="l">
                        <a:spcBef>
                          <a:spcPts val="0"/>
                        </a:spcBef>
                        <a:spcAft>
                          <a:spcPts val="0"/>
                        </a:spcAft>
                        <a:buNone/>
                      </a:pPr>
                      <a:r>
                        <a:t/>
                      </a:r>
                      <a:endParaRPr sz="1200">
                        <a:solidFill>
                          <a:srgbClr val="161F28"/>
                        </a:solidFill>
                      </a:endParaRPr>
                    </a:p>
                  </a:txBody>
                  <a:tcPr marT="45725" marB="45725" marR="91425" marL="91425"/>
                </a:tc>
              </a:tr>
              <a:tr h="2119050">
                <a:tc>
                  <a:txBody>
                    <a:bodyPr/>
                    <a:lstStyle/>
                    <a:p>
                      <a:pPr indent="0" lvl="0" marL="0" marR="0" rtl="0" algn="l">
                        <a:spcBef>
                          <a:spcPts val="0"/>
                        </a:spcBef>
                        <a:spcAft>
                          <a:spcPts val="0"/>
                        </a:spcAft>
                        <a:buNone/>
                      </a:pPr>
                      <a:r>
                        <a:rPr b="0" lang="en-US" sz="1200" u="none" strike="noStrike">
                          <a:solidFill>
                            <a:srgbClr val="161F28"/>
                          </a:solidFill>
                        </a:rPr>
                        <a:t>Industrial Consultancy</a:t>
                      </a:r>
                      <a:endParaRPr b="0" i="0" sz="1200" u="none" strike="noStrike">
                        <a:solidFill>
                          <a:srgbClr val="161F28"/>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rPr lang="en-US" sz="1200">
                          <a:solidFill>
                            <a:srgbClr val="161F28"/>
                          </a:solidFill>
                        </a:rPr>
                        <a:t>As per the requirements of respective Industry </a:t>
                      </a:r>
                      <a:r>
                        <a:rPr lang="en-US" sz="1200">
                          <a:solidFill>
                            <a:srgbClr val="161F28"/>
                          </a:solidFill>
                        </a:rPr>
                        <a:t> needs</a:t>
                      </a:r>
                      <a:endParaRPr sz="1200">
                        <a:solidFill>
                          <a:srgbClr val="161F28"/>
                        </a:solidFill>
                      </a:endParaRPr>
                    </a:p>
                  </a:txBody>
                  <a:tcPr marT="45725" marB="45725" marR="91425" marL="91425"/>
                </a:tc>
                <a:tc>
                  <a:txBody>
                    <a:bodyPr/>
                    <a:lstStyle/>
                    <a:p>
                      <a:pPr indent="0" lvl="0" marL="0" marR="0" rtl="0" algn="l">
                        <a:lnSpc>
                          <a:spcPct val="100000"/>
                        </a:lnSpc>
                        <a:spcBef>
                          <a:spcPts val="0"/>
                        </a:spcBef>
                        <a:spcAft>
                          <a:spcPts val="0"/>
                        </a:spcAft>
                        <a:buClr>
                          <a:srgbClr val="161F28"/>
                        </a:buClr>
                        <a:buSzPts val="1200"/>
                        <a:buFont typeface="Calibri"/>
                        <a:buNone/>
                      </a:pPr>
                      <a:r>
                        <a:rPr lang="en-US" sz="1200">
                          <a:solidFill>
                            <a:srgbClr val="161F28"/>
                          </a:solidFill>
                        </a:rPr>
                        <a:t>No. of consultancies</a:t>
                      </a:r>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One consultancy per year per department should be undertaken initially</a:t>
                      </a:r>
                      <a:endParaRPr/>
                    </a:p>
                    <a:p>
                      <a:pPr indent="0" lvl="0" marL="0" marR="0" rtl="0" algn="l">
                        <a:spcBef>
                          <a:spcPts val="0"/>
                        </a:spcBef>
                        <a:spcAft>
                          <a:spcPts val="0"/>
                        </a:spcAft>
                        <a:buNone/>
                      </a:pPr>
                      <a:r>
                        <a:rPr lang="en-US" sz="1200">
                          <a:solidFill>
                            <a:srgbClr val="161F28"/>
                          </a:solidFill>
                        </a:rPr>
                        <a:t>which can be increased afterwards.</a:t>
                      </a:r>
                      <a:endParaRPr/>
                    </a:p>
                    <a:p>
                      <a:pPr indent="0" lvl="0" marL="0" marR="0" rtl="0" algn="l">
                        <a:spcBef>
                          <a:spcPts val="0"/>
                        </a:spcBef>
                        <a:spcAft>
                          <a:spcPts val="0"/>
                        </a:spcAft>
                        <a:buNone/>
                      </a:pPr>
                      <a:r>
                        <a:t/>
                      </a:r>
                      <a:endParaRPr sz="1200">
                        <a:solidFill>
                          <a:srgbClr val="161F28"/>
                        </a:solidFill>
                      </a:endParaRPr>
                    </a:p>
                    <a:p>
                      <a:pPr indent="0" lvl="0" marL="0" marR="0" rtl="0" algn="l">
                        <a:spcBef>
                          <a:spcPts val="0"/>
                        </a:spcBef>
                        <a:spcAft>
                          <a:spcPts val="0"/>
                        </a:spcAft>
                        <a:buNone/>
                      </a:pPr>
                      <a:r>
                        <a:rPr lang="en-US" sz="1200">
                          <a:solidFill>
                            <a:srgbClr val="161F28"/>
                          </a:solidFill>
                        </a:rPr>
                        <a:t>Respond effectively to the emerging challenges and opportunities both at</a:t>
                      </a:r>
                      <a:endParaRPr/>
                    </a:p>
                    <a:p>
                      <a:pPr indent="0" lvl="0" marL="0" marR="0" rtl="0" algn="l">
                        <a:spcBef>
                          <a:spcPts val="0"/>
                        </a:spcBef>
                        <a:spcAft>
                          <a:spcPts val="0"/>
                        </a:spcAft>
                        <a:buNone/>
                      </a:pPr>
                      <a:r>
                        <a:rPr lang="en-US" sz="1200">
                          <a:solidFill>
                            <a:srgbClr val="161F28"/>
                          </a:solidFill>
                        </a:rPr>
                        <a:t>national and international level relating to SMEs and micro enterprises by </a:t>
                      </a:r>
                      <a:endParaRPr/>
                    </a:p>
                    <a:p>
                      <a:pPr indent="0" lvl="0" marL="0" marR="0" rtl="0" algn="l">
                        <a:spcBef>
                          <a:spcPts val="0"/>
                        </a:spcBef>
                        <a:spcAft>
                          <a:spcPts val="0"/>
                        </a:spcAft>
                        <a:buNone/>
                      </a:pPr>
                      <a:r>
                        <a:rPr lang="en-US" sz="1200">
                          <a:solidFill>
                            <a:srgbClr val="161F28"/>
                          </a:solidFill>
                        </a:rPr>
                        <a:t>increasing consultancy projects every year.</a:t>
                      </a:r>
                      <a:endParaRPr sz="12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Development of Project vas per the requirements of industry.</a:t>
                      </a:r>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1,3,5,6,7,8,9,10,11,12, knowledge, Skills,</a:t>
                      </a:r>
                      <a:endParaRPr/>
                    </a:p>
                    <a:p>
                      <a:pPr indent="0" lvl="0" marL="0" marR="0" rtl="0" algn="l">
                        <a:spcBef>
                          <a:spcPts val="0"/>
                        </a:spcBef>
                        <a:spcAft>
                          <a:spcPts val="0"/>
                        </a:spcAft>
                        <a:buNone/>
                      </a:pPr>
                      <a:r>
                        <a:rPr lang="en-US" sz="1200">
                          <a:solidFill>
                            <a:srgbClr val="161F28"/>
                          </a:solidFill>
                        </a:rPr>
                        <a:t>Attribute</a:t>
                      </a:r>
                      <a:endParaRPr sz="1200">
                        <a:solidFill>
                          <a:srgbClr val="161F28"/>
                        </a:solidFill>
                      </a:endParaRPr>
                    </a:p>
                  </a:txBody>
                  <a:tcPr marT="45725" marB="45725" marR="91425" marL="91425"/>
                </a:tc>
              </a:tr>
              <a:tr h="1095125">
                <a:tc>
                  <a:txBody>
                    <a:bodyPr/>
                    <a:lstStyle/>
                    <a:p>
                      <a:pPr indent="0" lvl="0" marL="0" marR="0" rtl="0" algn="l">
                        <a:lnSpc>
                          <a:spcPct val="100000"/>
                        </a:lnSpc>
                        <a:spcBef>
                          <a:spcPts val="0"/>
                        </a:spcBef>
                        <a:spcAft>
                          <a:spcPts val="0"/>
                        </a:spcAft>
                        <a:buClr>
                          <a:srgbClr val="161F28"/>
                        </a:buClr>
                        <a:buSzPts val="1200"/>
                        <a:buFont typeface="Calibri"/>
                        <a:buNone/>
                      </a:pPr>
                      <a:r>
                        <a:rPr b="0" lang="en-US" sz="1200" u="none" strike="noStrike">
                          <a:solidFill>
                            <a:srgbClr val="161F28"/>
                          </a:solidFill>
                        </a:rPr>
                        <a:t>Industrial Training</a:t>
                      </a:r>
                      <a:endParaRPr b="0" i="0" sz="1200" u="none" strike="noStrike">
                        <a:solidFill>
                          <a:srgbClr val="161F28"/>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Clr>
                          <a:srgbClr val="161F28"/>
                        </a:buClr>
                        <a:buSzPts val="1200"/>
                        <a:buFont typeface="Calibri"/>
                        <a:buNone/>
                      </a:pPr>
                      <a:r>
                        <a:rPr lang="en-US" sz="1200">
                          <a:solidFill>
                            <a:srgbClr val="161F28"/>
                          </a:solidFill>
                        </a:rPr>
                        <a:t>As per the requirements of respective Industry </a:t>
                      </a:r>
                      <a:r>
                        <a:rPr lang="en-US" sz="1200">
                          <a:solidFill>
                            <a:srgbClr val="161F28"/>
                          </a:solidFill>
                        </a:rPr>
                        <a:t> needs</a:t>
                      </a:r>
                      <a:endParaRPr sz="1200">
                        <a:solidFill>
                          <a:srgbClr val="161F28"/>
                        </a:solidFill>
                      </a:endParaRPr>
                    </a:p>
                    <a:p>
                      <a:pPr indent="0" lvl="0" marL="0" marR="0" rtl="0" algn="l">
                        <a:spcBef>
                          <a:spcPts val="0"/>
                        </a:spcBef>
                        <a:spcAft>
                          <a:spcPts val="0"/>
                        </a:spcAft>
                        <a:buNone/>
                      </a:pPr>
                      <a:r>
                        <a:t/>
                      </a:r>
                      <a:endParaRPr sz="12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Enrichment in technical skills</a:t>
                      </a:r>
                      <a:endParaRPr/>
                    </a:p>
                  </a:txBody>
                  <a:tcPr marT="45725" marB="45725" marR="91425" marL="91425"/>
                </a:tc>
                <a:tc>
                  <a:txBody>
                    <a:bodyPr/>
                    <a:lstStyle/>
                    <a:p>
                      <a:pPr indent="0" lvl="0" marL="0" marR="0" rtl="0" algn="l">
                        <a:lnSpc>
                          <a:spcPct val="100000"/>
                        </a:lnSpc>
                        <a:spcBef>
                          <a:spcPts val="0"/>
                        </a:spcBef>
                        <a:spcAft>
                          <a:spcPts val="0"/>
                        </a:spcAft>
                        <a:buClr>
                          <a:srgbClr val="161F28"/>
                        </a:buClr>
                        <a:buSzPts val="1200"/>
                        <a:buFont typeface="Calibri"/>
                        <a:buNone/>
                      </a:pPr>
                      <a:r>
                        <a:rPr lang="en-US" sz="1200">
                          <a:solidFill>
                            <a:srgbClr val="161F28"/>
                          </a:solidFill>
                        </a:rPr>
                        <a:t>At least one training programme/workshop for consultancy should be organized per semester by consultancy committee</a:t>
                      </a:r>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Trainings</a:t>
                      </a:r>
                      <a:r>
                        <a:rPr lang="en-US" sz="1200">
                          <a:solidFill>
                            <a:srgbClr val="161F28"/>
                          </a:solidFill>
                        </a:rPr>
                        <a:t> delivered to industry employees </a:t>
                      </a:r>
                      <a:endParaRPr sz="1200">
                        <a:solidFill>
                          <a:srgbClr val="161F28"/>
                        </a:solidFill>
                      </a:endParaRPr>
                    </a:p>
                  </a:txBody>
                  <a:tcPr marT="45725" marB="45725" marR="91425" marL="91425"/>
                </a:tc>
                <a:tc>
                  <a:txBody>
                    <a:bodyPr/>
                    <a:lstStyle/>
                    <a:p>
                      <a:pPr indent="0" lvl="0" marL="0" marR="0" rtl="0" algn="l">
                        <a:spcBef>
                          <a:spcPts val="0"/>
                        </a:spcBef>
                        <a:spcAft>
                          <a:spcPts val="0"/>
                        </a:spcAft>
                        <a:buNone/>
                      </a:pPr>
                      <a:r>
                        <a:rPr lang="en-US" sz="1200">
                          <a:solidFill>
                            <a:srgbClr val="161F28"/>
                          </a:solidFill>
                        </a:rPr>
                        <a:t>1, 4, 6, 8, 9, 10,11,</a:t>
                      </a:r>
                      <a:r>
                        <a:rPr lang="en-US" sz="1200">
                          <a:solidFill>
                            <a:srgbClr val="161F28"/>
                          </a:solidFill>
                        </a:rPr>
                        <a:t> k</a:t>
                      </a:r>
                      <a:r>
                        <a:rPr lang="en-US" sz="1200">
                          <a:solidFill>
                            <a:srgbClr val="161F28"/>
                          </a:solidFill>
                        </a:rPr>
                        <a:t>nowledge, Skills,Attribute </a:t>
                      </a:r>
                      <a:endParaRPr/>
                    </a:p>
                  </a:txBody>
                  <a:tcPr marT="45725" marB="45725" marR="91425" marL="91425"/>
                </a:tc>
              </a:tr>
            </a:tbl>
          </a:graphicData>
        </a:graphic>
      </p:graphicFrame>
      <p:sp>
        <p:nvSpPr>
          <p:cNvPr id="1700" name="Google Shape;1700;p83"/>
          <p:cNvSpPr txBox="1"/>
          <p:nvPr/>
        </p:nvSpPr>
        <p:spPr>
          <a:xfrm>
            <a:off x="2315303" y="0"/>
            <a:ext cx="743875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C00000"/>
                </a:solidFill>
                <a:latin typeface="Calibri"/>
                <a:ea typeface="Calibri"/>
                <a:cs typeface="Calibri"/>
                <a:sym typeface="Calibri"/>
              </a:rPr>
              <a:t>Measurements: Consultancy (ISO –IP/12)</a:t>
            </a:r>
            <a:endParaRPr sz="3200">
              <a:solidFill>
                <a:srgbClr val="C00000"/>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graphicFrame>
        <p:nvGraphicFramePr>
          <p:cNvPr id="1705" name="Google Shape;1705;p84"/>
          <p:cNvGraphicFramePr/>
          <p:nvPr/>
        </p:nvGraphicFramePr>
        <p:xfrm>
          <a:off x="448733" y="707241"/>
          <a:ext cx="3000000" cy="3000000"/>
        </p:xfrm>
        <a:graphic>
          <a:graphicData uri="http://schemas.openxmlformats.org/drawingml/2006/table">
            <a:tbl>
              <a:tblPr firstCol="1" firstRow="1">
                <a:noFill/>
                <a:tableStyleId>{A5789F4F-51D6-4D7E-A4C2-E371BF2CD345}</a:tableStyleId>
              </a:tblPr>
              <a:tblGrid>
                <a:gridCol w="2055750"/>
                <a:gridCol w="6123975"/>
                <a:gridCol w="3401600"/>
              </a:tblGrid>
              <a:tr h="131900">
                <a:tc>
                  <a:txBody>
                    <a:bodyPr/>
                    <a:lstStyle/>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tc>
                <a:tc>
                  <a:txBody>
                    <a:bodyPr/>
                    <a:lstStyle/>
                    <a:p>
                      <a:pPr indent="-229234" lvl="0" marL="279400" marR="0" rtl="0" algn="l">
                        <a:spcBef>
                          <a:spcPts val="0"/>
                        </a:spcBef>
                        <a:spcAft>
                          <a:spcPts val="0"/>
                        </a:spcAft>
                        <a:buNone/>
                      </a:pPr>
                      <a:r>
                        <a:rPr lang="en-US" sz="1050">
                          <a:solidFill>
                            <a:srgbClr val="181818"/>
                          </a:solidFill>
                        </a:rPr>
                        <a:t>Innovative practices</a:t>
                      </a:r>
                      <a:endParaRPr sz="1050">
                        <a:solidFill>
                          <a:srgbClr val="181818"/>
                        </a:solidFill>
                        <a:latin typeface="Times New Roman"/>
                        <a:ea typeface="Times New Roman"/>
                        <a:cs typeface="Times New Roman"/>
                        <a:sym typeface="Times New Roman"/>
                      </a:endParaRPr>
                    </a:p>
                  </a:txBody>
                  <a:tcPr marT="0" marB="0" marR="29625" marL="29625"/>
                </a:tc>
                <a:tc>
                  <a:txBody>
                    <a:bodyPr/>
                    <a:lstStyle/>
                    <a:p>
                      <a:pPr indent="0" lvl="0" marL="0" marR="0" rtl="0" algn="l">
                        <a:spcBef>
                          <a:spcPts val="0"/>
                        </a:spcBef>
                        <a:spcAft>
                          <a:spcPts val="0"/>
                        </a:spcAft>
                        <a:buNone/>
                      </a:pPr>
                      <a:r>
                        <a:rPr lang="en-US" sz="1050">
                          <a:solidFill>
                            <a:srgbClr val="181818"/>
                          </a:solidFill>
                        </a:rPr>
                        <a:t>Impact on Process</a:t>
                      </a:r>
                      <a:endParaRPr sz="1050">
                        <a:solidFill>
                          <a:srgbClr val="181818"/>
                        </a:solidFill>
                        <a:latin typeface="Times New Roman"/>
                        <a:ea typeface="Times New Roman"/>
                        <a:cs typeface="Times New Roman"/>
                        <a:sym typeface="Times New Roman"/>
                      </a:endParaRPr>
                    </a:p>
                  </a:txBody>
                  <a:tcPr marT="0" marB="0" marR="29625" marL="29625"/>
                </a:tc>
              </a:tr>
              <a:tr h="1477150">
                <a:tc>
                  <a:txBody>
                    <a:bodyPr/>
                    <a:lstStyle/>
                    <a:p>
                      <a:pPr indent="0" lvl="0" marL="0" marR="0" rtl="0" algn="l">
                        <a:spcBef>
                          <a:spcPts val="0"/>
                        </a:spcBef>
                        <a:spcAft>
                          <a:spcPts val="0"/>
                        </a:spcAft>
                        <a:buNone/>
                      </a:pPr>
                      <a:r>
                        <a:rPr lang="en-US" sz="1050">
                          <a:solidFill>
                            <a:srgbClr val="181818"/>
                          </a:solidFill>
                        </a:rPr>
                        <a:t>Curricular Aspects</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just">
                        <a:spcBef>
                          <a:spcPts val="0"/>
                        </a:spcBef>
                        <a:spcAft>
                          <a:spcPts val="0"/>
                        </a:spcAft>
                        <a:buClr>
                          <a:srgbClr val="181818"/>
                        </a:buClr>
                        <a:buSzPts val="1050"/>
                        <a:buFont typeface="Arial"/>
                        <a:buChar char="•"/>
                      </a:pPr>
                      <a:r>
                        <a:rPr lang="en-US" sz="1050">
                          <a:solidFill>
                            <a:srgbClr val="181818"/>
                          </a:solidFill>
                        </a:rPr>
                        <a:t>Industry designed and supported courses</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(UIPATH-Robotic Process Automation)</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Faculty members deputed for training in RPA.</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Subject enrichment (IT department has collaborated with the industry practitioners and has invited them to endorse the courses offered to the students.)</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Implementation of GATE curriculum in SE syllabus</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Proficiency enhancement through value added skill-based courses in the emerging areas of Information Technology and by promoting MOOCS.</a:t>
                      </a:r>
                      <a:br>
                        <a:rPr lang="en-US" sz="1050">
                          <a:solidFill>
                            <a:srgbClr val="181818"/>
                          </a:solidFill>
                        </a:rPr>
                      </a:br>
                      <a:r>
                        <a:rPr lang="en-US" sz="1050">
                          <a:solidFill>
                            <a:srgbClr val="181818"/>
                          </a:solidFill>
                        </a:rPr>
                        <a:t> (Introduced Block chain as a specialization course)</a:t>
                      </a:r>
                      <a:endParaRPr/>
                    </a:p>
                  </a:txBody>
                  <a:tcPr marT="0" marB="0" marR="29625" marL="29625" anchor="ctr"/>
                </a:tc>
                <a:tc>
                  <a:txBody>
                    <a:bodyPr/>
                    <a:lstStyle/>
                    <a:p>
                      <a:pPr indent="0" lvl="0" marL="0" marR="0" rtl="0" algn="l">
                        <a:spcBef>
                          <a:spcPts val="0"/>
                        </a:spcBef>
                        <a:spcAft>
                          <a:spcPts val="0"/>
                        </a:spcAft>
                        <a:buNone/>
                      </a:pPr>
                      <a:r>
                        <a:rPr lang="en-US" sz="1050">
                          <a:solidFill>
                            <a:srgbClr val="181818"/>
                          </a:solidFill>
                        </a:rPr>
                        <a:t>Courses are aligned with the requirement of the industry</a:t>
                      </a:r>
                      <a:endParaRPr/>
                    </a:p>
                    <a:p>
                      <a:pPr indent="0" lvl="0" marL="0" marR="0" rtl="0" algn="l">
                        <a:spcBef>
                          <a:spcPts val="0"/>
                        </a:spcBef>
                        <a:spcAft>
                          <a:spcPts val="0"/>
                        </a:spcAft>
                        <a:buNone/>
                      </a:pPr>
                      <a:r>
                        <a:rPr lang="en-US" sz="1050">
                          <a:solidFill>
                            <a:srgbClr val="181818"/>
                          </a:solidFill>
                        </a:rPr>
                        <a:t> </a:t>
                      </a:r>
                      <a:endParaRPr/>
                    </a:p>
                    <a:p>
                      <a:pPr indent="0" lvl="0" marL="0" marR="0" rtl="0" algn="l">
                        <a:spcBef>
                          <a:spcPts val="0"/>
                        </a:spcBef>
                        <a:spcAft>
                          <a:spcPts val="0"/>
                        </a:spcAft>
                        <a:buNone/>
                      </a:pPr>
                      <a:r>
                        <a:rPr lang="en-US" sz="1050">
                          <a:solidFill>
                            <a:srgbClr val="181818"/>
                          </a:solidFill>
                        </a:rPr>
                        <a:t> </a:t>
                      </a:r>
                      <a:endParaRPr/>
                    </a:p>
                    <a:p>
                      <a:pPr indent="0" lvl="0" marL="0" marR="0" rtl="0" algn="l">
                        <a:spcBef>
                          <a:spcPts val="0"/>
                        </a:spcBef>
                        <a:spcAft>
                          <a:spcPts val="0"/>
                        </a:spcAft>
                        <a:buNone/>
                      </a:pPr>
                      <a:r>
                        <a:rPr lang="en-US" sz="1050">
                          <a:solidFill>
                            <a:srgbClr val="181818"/>
                          </a:solidFill>
                        </a:rPr>
                        <a:t>Curriculum enrichment through industry design courses</a:t>
                      </a:r>
                      <a:endParaRPr sz="1050">
                        <a:solidFill>
                          <a:srgbClr val="181818"/>
                        </a:solidFill>
                        <a:latin typeface="Times New Roman"/>
                        <a:ea typeface="Times New Roman"/>
                        <a:cs typeface="Times New Roman"/>
                        <a:sym typeface="Times New Roman"/>
                      </a:endParaRPr>
                    </a:p>
                  </a:txBody>
                  <a:tcPr marT="0" marB="0" marR="29625" marL="29625" anchor="ctr"/>
                </a:tc>
              </a:tr>
              <a:tr h="516475">
                <a:tc>
                  <a:txBody>
                    <a:bodyPr/>
                    <a:lstStyle/>
                    <a:p>
                      <a:pPr indent="0" lvl="0" marL="0" marR="0" rtl="0" algn="l">
                        <a:spcBef>
                          <a:spcPts val="0"/>
                        </a:spcBef>
                        <a:spcAft>
                          <a:spcPts val="0"/>
                        </a:spcAft>
                        <a:buNone/>
                      </a:pPr>
                      <a:r>
                        <a:rPr lang="en-US" sz="1050">
                          <a:solidFill>
                            <a:srgbClr val="181818"/>
                          </a:solidFill>
                        </a:rPr>
                        <a:t>Teaching-Learning &amp; Evaluation</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l">
                        <a:spcBef>
                          <a:spcPts val="0"/>
                        </a:spcBef>
                        <a:spcAft>
                          <a:spcPts val="0"/>
                        </a:spcAft>
                        <a:buClr>
                          <a:srgbClr val="181818"/>
                        </a:buClr>
                        <a:buSzPts val="1050"/>
                        <a:buFont typeface="Arial"/>
                        <a:buChar char="•"/>
                      </a:pPr>
                      <a:r>
                        <a:rPr lang="en-US" sz="1050">
                          <a:solidFill>
                            <a:srgbClr val="181818"/>
                          </a:solidFill>
                        </a:rPr>
                        <a:t>Blended Learning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Faculty brings Industry practitioners and researchers to co-teach during the regular sessions.</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Consolidation of 100 activity points as per AICTE guidelines.</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0" lvl="0" marL="0" marR="0" rtl="0" algn="l">
                        <a:spcBef>
                          <a:spcPts val="0"/>
                        </a:spcBef>
                        <a:spcAft>
                          <a:spcPts val="0"/>
                        </a:spcAft>
                        <a:buNone/>
                      </a:pPr>
                      <a:r>
                        <a:rPr lang="en-US" sz="1050">
                          <a:solidFill>
                            <a:srgbClr val="181818"/>
                          </a:solidFill>
                        </a:rPr>
                        <a:t> </a:t>
                      </a:r>
                      <a:endParaRPr/>
                    </a:p>
                    <a:p>
                      <a:pPr indent="0" lvl="0" marL="0" marR="0" rtl="0" algn="l">
                        <a:spcBef>
                          <a:spcPts val="0"/>
                        </a:spcBef>
                        <a:spcAft>
                          <a:spcPts val="0"/>
                        </a:spcAft>
                        <a:buNone/>
                      </a:pPr>
                      <a:r>
                        <a:rPr lang="en-US" sz="1050">
                          <a:solidFill>
                            <a:srgbClr val="181818"/>
                          </a:solidFill>
                        </a:rPr>
                        <a:t>To augment the teaching learning experience</a:t>
                      </a:r>
                      <a:endParaRPr sz="1050">
                        <a:solidFill>
                          <a:srgbClr val="181818"/>
                        </a:solidFill>
                        <a:latin typeface="Times New Roman"/>
                        <a:ea typeface="Times New Roman"/>
                        <a:cs typeface="Times New Roman"/>
                        <a:sym typeface="Times New Roman"/>
                      </a:endParaRPr>
                    </a:p>
                  </a:txBody>
                  <a:tcPr marT="0" marB="0" marR="29625" marL="29625" anchor="ctr"/>
                </a:tc>
              </a:tr>
              <a:tr h="1392100">
                <a:tc>
                  <a:txBody>
                    <a:bodyPr/>
                    <a:lstStyle/>
                    <a:p>
                      <a:pPr indent="0" lvl="0" marL="0" marR="0" rtl="0" algn="l">
                        <a:spcBef>
                          <a:spcPts val="0"/>
                        </a:spcBef>
                        <a:spcAft>
                          <a:spcPts val="0"/>
                        </a:spcAft>
                        <a:buNone/>
                      </a:pPr>
                      <a:r>
                        <a:rPr lang="en-US" sz="1050">
                          <a:solidFill>
                            <a:srgbClr val="181818"/>
                          </a:solidFill>
                        </a:rPr>
                        <a:t>Research , Innovations &amp; Extension</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just">
                        <a:spcBef>
                          <a:spcPts val="0"/>
                        </a:spcBef>
                        <a:spcAft>
                          <a:spcPts val="0"/>
                        </a:spcAft>
                        <a:buClr>
                          <a:srgbClr val="181818"/>
                        </a:buClr>
                        <a:buSzPts val="1050"/>
                        <a:buFont typeface="Arial"/>
                        <a:buChar char="•"/>
                      </a:pPr>
                      <a:r>
                        <a:rPr lang="en-US" sz="1050">
                          <a:solidFill>
                            <a:srgbClr val="181818"/>
                          </a:solidFill>
                        </a:rPr>
                        <a:t>Project ideas for RBL/PBL/ABL selected from broad areas of TV 2035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Participation in various workshops, webinars and in events like MyGov Activities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ICICN 2022 (Multicon W) conducted during Feb 2022.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1 Publication got acceptance in Q1 Journal (SCI)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6 patents among which 5 granted, 5 accepted and 1 are in process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Consultancy and Industry training:</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Industry Training (conducted industry training for Mahindra &amp; Mahindra), INS Hamla training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IPR Awareness webinar was conducted for student and faculty members by IPR office.</a:t>
                      </a:r>
                      <a:endParaRPr/>
                    </a:p>
                  </a:txBody>
                  <a:tcPr marT="0" marB="0" marR="29625" marL="29625" anchor="ctr"/>
                </a:tc>
                <a:tc>
                  <a:txBody>
                    <a:bodyPr/>
                    <a:lstStyle/>
                    <a:p>
                      <a:pPr indent="-171450" lvl="0" marL="171450" marR="0" rtl="0" algn="just">
                        <a:spcBef>
                          <a:spcPts val="0"/>
                        </a:spcBef>
                        <a:spcAft>
                          <a:spcPts val="0"/>
                        </a:spcAft>
                        <a:buClr>
                          <a:srgbClr val="181818"/>
                        </a:buClr>
                        <a:buSzPts val="1050"/>
                        <a:buFont typeface="Arial"/>
                        <a:buChar char="•"/>
                      </a:pPr>
                      <a:r>
                        <a:rPr lang="en-US" sz="1050">
                          <a:solidFill>
                            <a:srgbClr val="181818"/>
                          </a:solidFill>
                        </a:rPr>
                        <a:t>Provide solutions for societal problems, output after two years (publication in renowned journals / IPR / Start-up / Consultancy)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Strategizing to improve overall quality publication in the dept.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Industry Institute interaction</a:t>
                      </a:r>
                      <a:endParaRPr sz="1050">
                        <a:solidFill>
                          <a:srgbClr val="181818"/>
                        </a:solidFill>
                        <a:latin typeface="Times New Roman"/>
                        <a:ea typeface="Times New Roman"/>
                        <a:cs typeface="Times New Roman"/>
                        <a:sym typeface="Times New Roman"/>
                      </a:endParaRPr>
                    </a:p>
                  </a:txBody>
                  <a:tcPr marT="0" marB="0" marR="29625" marL="29625" anchor="ctr"/>
                </a:tc>
              </a:tr>
              <a:tr h="395675">
                <a:tc>
                  <a:txBody>
                    <a:bodyPr/>
                    <a:lstStyle/>
                    <a:p>
                      <a:pPr indent="0" lvl="0" marL="0" marR="0" rtl="0" algn="l">
                        <a:spcBef>
                          <a:spcPts val="0"/>
                        </a:spcBef>
                        <a:spcAft>
                          <a:spcPts val="0"/>
                        </a:spcAft>
                        <a:buNone/>
                      </a:pPr>
                      <a:r>
                        <a:rPr lang="en-US" sz="1050">
                          <a:solidFill>
                            <a:srgbClr val="181818"/>
                          </a:solidFill>
                        </a:rPr>
                        <a:t>Infrastructure &amp; Learning Resources</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0" lvl="0" marL="0" marR="0" rtl="0" algn="just">
                        <a:spcBef>
                          <a:spcPts val="0"/>
                        </a:spcBef>
                        <a:spcAft>
                          <a:spcPts val="0"/>
                        </a:spcAft>
                        <a:buNone/>
                      </a:pPr>
                      <a:r>
                        <a:rPr lang="en-US" sz="1050">
                          <a:solidFill>
                            <a:srgbClr val="181818"/>
                          </a:solidFill>
                        </a:rPr>
                        <a:t>Use of G suite account, Zoom licenses, GCR, MS Team, ICT and digital infrastructure for teaching learning.</a:t>
                      </a:r>
                      <a:endParaRPr/>
                    </a:p>
                    <a:p>
                      <a:pPr indent="0" lvl="0" marL="0" marR="0" rtl="0" algn="just">
                        <a:spcBef>
                          <a:spcPts val="0"/>
                        </a:spcBef>
                        <a:spcAft>
                          <a:spcPts val="0"/>
                        </a:spcAft>
                        <a:buNone/>
                      </a:pPr>
                      <a:r>
                        <a:rPr lang="en-US" sz="1050">
                          <a:solidFill>
                            <a:srgbClr val="181818"/>
                          </a:solidFill>
                        </a:rPr>
                        <a:t>Provide pen tablets to faculty for teaching subjects of mathematical nature</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0" lvl="0" marL="0" marR="0" rtl="0" algn="l">
                        <a:spcBef>
                          <a:spcPts val="0"/>
                        </a:spcBef>
                        <a:spcAft>
                          <a:spcPts val="0"/>
                        </a:spcAft>
                        <a:buNone/>
                      </a:pPr>
                      <a:r>
                        <a:rPr lang="en-US" sz="1050">
                          <a:solidFill>
                            <a:srgbClr val="181818"/>
                          </a:solidFill>
                        </a:rPr>
                        <a:t>Interactive teaching learning process with Digital Infrastructure</a:t>
                      </a:r>
                      <a:endParaRPr sz="1050">
                        <a:solidFill>
                          <a:srgbClr val="181818"/>
                        </a:solidFill>
                        <a:latin typeface="Times New Roman"/>
                        <a:ea typeface="Times New Roman"/>
                        <a:cs typeface="Times New Roman"/>
                        <a:sym typeface="Times New Roman"/>
                      </a:endParaRPr>
                    </a:p>
                  </a:txBody>
                  <a:tcPr marT="0" marB="0" marR="29625" marL="29625" anchor="ctr"/>
                </a:tc>
              </a:tr>
              <a:tr h="609600">
                <a:tc>
                  <a:txBody>
                    <a:bodyPr/>
                    <a:lstStyle/>
                    <a:p>
                      <a:pPr indent="0" lvl="0" marL="0" marR="0" rtl="0" algn="l">
                        <a:spcBef>
                          <a:spcPts val="0"/>
                        </a:spcBef>
                        <a:spcAft>
                          <a:spcPts val="0"/>
                        </a:spcAft>
                        <a:buNone/>
                      </a:pPr>
                      <a:r>
                        <a:rPr lang="en-US" sz="1050">
                          <a:solidFill>
                            <a:srgbClr val="181818"/>
                          </a:solidFill>
                        </a:rPr>
                        <a:t>Student Support &amp; Progression</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just">
                        <a:spcBef>
                          <a:spcPts val="0"/>
                        </a:spcBef>
                        <a:spcAft>
                          <a:spcPts val="0"/>
                        </a:spcAft>
                        <a:buClr>
                          <a:srgbClr val="181818"/>
                        </a:buClr>
                        <a:buSzPts val="1050"/>
                        <a:buFont typeface="Arial"/>
                        <a:buChar char="•"/>
                      </a:pPr>
                      <a:r>
                        <a:rPr lang="en-US" sz="1050">
                          <a:solidFill>
                            <a:srgbClr val="181818"/>
                          </a:solidFill>
                        </a:rPr>
                        <a:t>Professional body activity- ACM, Progressive India, Alumni interaction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National level workshop is scheduled in the month of February under ACM activities  </a:t>
                      </a:r>
                      <a:endParaRPr/>
                    </a:p>
                    <a:p>
                      <a:pPr indent="-171450" lvl="0" marL="171450" marR="0" rtl="0" algn="just">
                        <a:spcBef>
                          <a:spcPts val="0"/>
                        </a:spcBef>
                        <a:spcAft>
                          <a:spcPts val="0"/>
                        </a:spcAft>
                        <a:buClr>
                          <a:srgbClr val="181818"/>
                        </a:buClr>
                        <a:buSzPts val="1050"/>
                        <a:buFont typeface="Arial"/>
                        <a:buChar char="•"/>
                      </a:pPr>
                      <a:r>
                        <a:rPr lang="en-US" sz="1050">
                          <a:solidFill>
                            <a:srgbClr val="181818"/>
                          </a:solidFill>
                        </a:rPr>
                        <a:t>Students working on projects with social relevance</a:t>
                      </a:r>
                      <a:endParaRPr/>
                    </a:p>
                  </a:txBody>
                  <a:tcPr marT="0" marB="0" marR="29625" marL="29625" anchor="ctr"/>
                </a:tc>
                <a:tc>
                  <a:txBody>
                    <a:bodyPr/>
                    <a:lstStyle/>
                    <a:p>
                      <a:pPr indent="0" lvl="0" marL="0" marR="0" rtl="0" algn="just">
                        <a:spcBef>
                          <a:spcPts val="0"/>
                        </a:spcBef>
                        <a:spcAft>
                          <a:spcPts val="0"/>
                        </a:spcAft>
                        <a:buNone/>
                      </a:pPr>
                      <a:r>
                        <a:rPr lang="en-US" sz="1050">
                          <a:solidFill>
                            <a:srgbClr val="181818"/>
                          </a:solidFill>
                        </a:rPr>
                        <a:t>To meet applicable standards with continued motivation for research and development</a:t>
                      </a:r>
                      <a:endParaRPr/>
                    </a:p>
                    <a:p>
                      <a:pPr indent="0" lvl="0" marL="0" marR="0" rtl="0" algn="just">
                        <a:spcBef>
                          <a:spcPts val="0"/>
                        </a:spcBef>
                        <a:spcAft>
                          <a:spcPts val="0"/>
                        </a:spcAft>
                        <a:buNone/>
                      </a:pPr>
                      <a:r>
                        <a:rPr lang="en-US" sz="1050">
                          <a:solidFill>
                            <a:srgbClr val="181818"/>
                          </a:solidFill>
                        </a:rPr>
                        <a:t> </a:t>
                      </a:r>
                      <a:endParaRPr/>
                    </a:p>
                    <a:p>
                      <a:pPr indent="0" lvl="0" marL="0" marR="0" rtl="0" algn="just">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r>
              <a:tr h="1536300">
                <a:tc>
                  <a:txBody>
                    <a:bodyPr/>
                    <a:lstStyle/>
                    <a:p>
                      <a:pPr indent="0" lvl="0" marL="0" marR="0" rtl="0" algn="l">
                        <a:spcBef>
                          <a:spcPts val="0"/>
                        </a:spcBef>
                        <a:spcAft>
                          <a:spcPts val="0"/>
                        </a:spcAft>
                        <a:buNone/>
                      </a:pPr>
                      <a:r>
                        <a:rPr lang="en-US" sz="1050">
                          <a:solidFill>
                            <a:srgbClr val="181818"/>
                          </a:solidFill>
                        </a:rPr>
                        <a:t>Governance, Leadership &amp; Management</a:t>
                      </a:r>
                      <a:endParaRPr/>
                    </a:p>
                    <a:p>
                      <a:pPr indent="0" lvl="0" marL="0" marR="0" rtl="0" algn="l">
                        <a:spcBef>
                          <a:spcPts val="0"/>
                        </a:spcBef>
                        <a:spcAft>
                          <a:spcPts val="0"/>
                        </a:spcAft>
                        <a:buNone/>
                      </a:pPr>
                      <a:r>
                        <a:rPr lang="en-US" sz="1050">
                          <a:solidFill>
                            <a:srgbClr val="181818"/>
                          </a:solidFill>
                        </a:rPr>
                        <a:t>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l">
                        <a:spcBef>
                          <a:spcPts val="0"/>
                        </a:spcBef>
                        <a:spcAft>
                          <a:spcPts val="0"/>
                        </a:spcAft>
                        <a:buClr>
                          <a:srgbClr val="181818"/>
                        </a:buClr>
                        <a:buSzPts val="1050"/>
                        <a:buFont typeface="Arial"/>
                        <a:buChar char="•"/>
                      </a:pPr>
                      <a:r>
                        <a:rPr lang="en-US" sz="1050">
                          <a:solidFill>
                            <a:srgbClr val="181818"/>
                          </a:solidFill>
                        </a:rPr>
                        <a:t> Program assessment &amp; quality improvement committee (PAQIC)</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Training program for non-teaching technical staff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Inculcation of ethical and social responsibilities through Value Education Seminars/Training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Revised guidelines for Question Paper Setting/ course articulation matrix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Data governance through digital insights team. </a:t>
                      </a:r>
                      <a:endParaRPr sz="1050">
                        <a:solidFill>
                          <a:srgbClr val="181818"/>
                        </a:solidFill>
                        <a:latin typeface="Times New Roman"/>
                        <a:ea typeface="Times New Roman"/>
                        <a:cs typeface="Times New Roman"/>
                        <a:sym typeface="Times New Roman"/>
                      </a:endParaRPr>
                    </a:p>
                  </a:txBody>
                  <a:tcPr marT="0" marB="0" marR="29625" marL="29625" anchor="ctr"/>
                </a:tc>
                <a:tc>
                  <a:txBody>
                    <a:bodyPr/>
                    <a:lstStyle/>
                    <a:p>
                      <a:pPr indent="-171450" lvl="0" marL="171450" marR="0" rtl="0" algn="l">
                        <a:spcBef>
                          <a:spcPts val="0"/>
                        </a:spcBef>
                        <a:spcAft>
                          <a:spcPts val="0"/>
                        </a:spcAft>
                        <a:buClr>
                          <a:srgbClr val="181818"/>
                        </a:buClr>
                        <a:buSzPts val="1050"/>
                        <a:buFont typeface="Arial"/>
                        <a:buChar char="•"/>
                      </a:pPr>
                      <a:r>
                        <a:rPr lang="en-US" sz="1050">
                          <a:solidFill>
                            <a:srgbClr val="181818"/>
                          </a:solidFill>
                        </a:rPr>
                        <a:t>Assess attainment of Program Outcomes (PO), Program Specific Outcomes (PSO), achievement of Program Educational Objectives (PEOs) and recommend action plan for improvement of quality.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Effective grievance redressal at dept. level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Improvement of technical skills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Effective attainment of  Program Outcomes in line with the Course Outcome </a:t>
                      </a:r>
                      <a:endParaRPr/>
                    </a:p>
                    <a:p>
                      <a:pPr indent="-171450" lvl="0" marL="171450" marR="0" rtl="0" algn="l">
                        <a:spcBef>
                          <a:spcPts val="0"/>
                        </a:spcBef>
                        <a:spcAft>
                          <a:spcPts val="0"/>
                        </a:spcAft>
                        <a:buClr>
                          <a:srgbClr val="181818"/>
                        </a:buClr>
                        <a:buSzPts val="1050"/>
                        <a:buFont typeface="Arial"/>
                        <a:buChar char="•"/>
                      </a:pPr>
                      <a:r>
                        <a:rPr lang="en-US" sz="1050">
                          <a:solidFill>
                            <a:srgbClr val="181818"/>
                          </a:solidFill>
                        </a:rPr>
                        <a:t>Effective maintenance of latest and updated records,  Data governance</a:t>
                      </a:r>
                      <a:endParaRPr sz="1050">
                        <a:solidFill>
                          <a:srgbClr val="181818"/>
                        </a:solidFill>
                        <a:latin typeface="Times New Roman"/>
                        <a:ea typeface="Times New Roman"/>
                        <a:cs typeface="Times New Roman"/>
                        <a:sym typeface="Times New Roman"/>
                      </a:endParaRPr>
                    </a:p>
                  </a:txBody>
                  <a:tcPr marT="0" marB="0" marR="29625" marL="29625" anchor="ctr"/>
                </a:tc>
              </a:tr>
            </a:tbl>
          </a:graphicData>
        </a:graphic>
      </p:graphicFrame>
      <p:sp>
        <p:nvSpPr>
          <p:cNvPr id="1706" name="Google Shape;1706;p84"/>
          <p:cNvSpPr txBox="1"/>
          <p:nvPr/>
        </p:nvSpPr>
        <p:spPr>
          <a:xfrm flipH="1">
            <a:off x="1295399" y="184021"/>
            <a:ext cx="8652934" cy="52322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C00000"/>
                </a:solidFill>
                <a:latin typeface="Calibri"/>
                <a:ea typeface="Calibri"/>
                <a:cs typeface="Calibri"/>
                <a:sym typeface="Calibri"/>
              </a:rPr>
              <a:t>Measurements: Innovative &amp; Best practices </a:t>
            </a:r>
            <a:endParaRPr sz="2800">
              <a:solidFill>
                <a:srgbClr val="C00000"/>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graphicFrame>
        <p:nvGraphicFramePr>
          <p:cNvPr id="1711" name="Google Shape;1711;p85"/>
          <p:cNvGraphicFramePr/>
          <p:nvPr/>
        </p:nvGraphicFramePr>
        <p:xfrm>
          <a:off x="239143" y="601999"/>
          <a:ext cx="3000000" cy="3000000"/>
        </p:xfrm>
        <a:graphic>
          <a:graphicData uri="http://schemas.openxmlformats.org/drawingml/2006/table">
            <a:tbl>
              <a:tblPr firstCol="1" firstRow="1">
                <a:noFill/>
                <a:tableStyleId>{A5789F4F-51D6-4D7E-A4C2-E371BF2CD345}</a:tableStyleId>
              </a:tblPr>
              <a:tblGrid>
                <a:gridCol w="2967950"/>
                <a:gridCol w="5669700"/>
                <a:gridCol w="3076075"/>
              </a:tblGrid>
              <a:tr h="281925">
                <a:tc>
                  <a:txBody>
                    <a:bodyPr/>
                    <a:lstStyle/>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800">
                          <a:solidFill>
                            <a:srgbClr val="181818"/>
                          </a:solidFill>
                        </a:rPr>
                        <a:t>Best practices</a:t>
                      </a:r>
                      <a:endParaRPr sz="18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800">
                          <a:solidFill>
                            <a:srgbClr val="181818"/>
                          </a:solidFill>
                        </a:rPr>
                        <a:t>Impact on Process</a:t>
                      </a:r>
                      <a:endParaRPr sz="1800">
                        <a:solidFill>
                          <a:srgbClr val="181818"/>
                        </a:solidFill>
                        <a:latin typeface="Times New Roman"/>
                        <a:ea typeface="Times New Roman"/>
                        <a:cs typeface="Times New Roman"/>
                        <a:sym typeface="Times New Roman"/>
                      </a:endParaRPr>
                    </a:p>
                  </a:txBody>
                  <a:tcPr marT="0" marB="0" marR="45775" marL="45775"/>
                </a:tc>
              </a:tr>
              <a:tr h="196825">
                <a:tc>
                  <a:txBody>
                    <a:bodyPr/>
                    <a:lstStyle/>
                    <a:p>
                      <a:pPr indent="0" lvl="0" marL="0" marR="0" rtl="0" algn="l">
                        <a:spcBef>
                          <a:spcPts val="0"/>
                        </a:spcBef>
                        <a:spcAft>
                          <a:spcPts val="0"/>
                        </a:spcAft>
                        <a:buNone/>
                      </a:pPr>
                      <a:r>
                        <a:rPr lang="en-US" sz="1400">
                          <a:solidFill>
                            <a:srgbClr val="181818"/>
                          </a:solidFill>
                        </a:rPr>
                        <a:t>Curricular Aspects</a:t>
                      </a:r>
                      <a:endParaRPr/>
                    </a:p>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Industry experts and Alumni as a part of the BoS and advisory. </a:t>
                      </a:r>
                      <a:endParaRPr/>
                    </a:p>
                    <a:p>
                      <a:pPr indent="0" lvl="0" marL="0" marR="0" rtl="0" algn="l">
                        <a:spcBef>
                          <a:spcPts val="0"/>
                        </a:spcBef>
                        <a:spcAft>
                          <a:spcPts val="0"/>
                        </a:spcAft>
                        <a:buNone/>
                      </a:pPr>
                      <a:r>
                        <a:t/>
                      </a:r>
                      <a:endParaRPr sz="1400">
                        <a:solidFill>
                          <a:srgbClr val="181818"/>
                        </a:solidFill>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Valuable feedback towards curriculum/syllabus design</a:t>
                      </a:r>
                      <a:endParaRPr sz="1400">
                        <a:solidFill>
                          <a:srgbClr val="181818"/>
                        </a:solidFill>
                        <a:latin typeface="Times New Roman"/>
                        <a:ea typeface="Times New Roman"/>
                        <a:cs typeface="Times New Roman"/>
                        <a:sym typeface="Times New Roman"/>
                      </a:endParaRPr>
                    </a:p>
                  </a:txBody>
                  <a:tcPr marT="0" marB="0" marR="45775" marL="45775"/>
                </a:tc>
              </a:tr>
              <a:tr h="1007025">
                <a:tc>
                  <a:txBody>
                    <a:bodyPr/>
                    <a:lstStyle/>
                    <a:p>
                      <a:pPr indent="0" lvl="0" marL="0" marR="0" rtl="0" algn="l">
                        <a:spcBef>
                          <a:spcPts val="0"/>
                        </a:spcBef>
                        <a:spcAft>
                          <a:spcPts val="0"/>
                        </a:spcAft>
                        <a:buNone/>
                      </a:pPr>
                      <a:r>
                        <a:rPr lang="en-US" sz="1400">
                          <a:solidFill>
                            <a:srgbClr val="181818"/>
                          </a:solidFill>
                        </a:rPr>
                        <a:t>Teaching-Learning &amp; Evaluation</a:t>
                      </a:r>
                      <a:endParaRPr/>
                    </a:p>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just">
                        <a:spcBef>
                          <a:spcPts val="0"/>
                        </a:spcBef>
                        <a:spcAft>
                          <a:spcPts val="0"/>
                        </a:spcAft>
                        <a:buNone/>
                      </a:pPr>
                      <a:r>
                        <a:rPr lang="en-US" sz="1400">
                          <a:solidFill>
                            <a:srgbClr val="181818"/>
                          </a:solidFill>
                        </a:rPr>
                        <a:t>Inclusion of ICT tools, </a:t>
                      </a:r>
                      <a:endParaRPr/>
                    </a:p>
                    <a:p>
                      <a:pPr indent="0" lvl="0" marL="0" marR="0" rtl="0" algn="just">
                        <a:spcBef>
                          <a:spcPts val="0"/>
                        </a:spcBef>
                        <a:spcAft>
                          <a:spcPts val="0"/>
                        </a:spcAft>
                        <a:buNone/>
                      </a:pPr>
                      <a:r>
                        <a:rPr lang="en-US" sz="1400">
                          <a:solidFill>
                            <a:srgbClr val="181818"/>
                          </a:solidFill>
                        </a:rPr>
                        <a:t>E-resources and techniques used during Pandemic (Online Teaching and evaluation via Zoom, Google Classroom, MS Team) </a:t>
                      </a:r>
                      <a:endParaRPr/>
                    </a:p>
                    <a:p>
                      <a:pPr indent="0" lvl="0" marL="0" marR="0" rtl="0" algn="just">
                        <a:spcBef>
                          <a:spcPts val="0"/>
                        </a:spcBef>
                        <a:spcAft>
                          <a:spcPts val="0"/>
                        </a:spcAft>
                        <a:buNone/>
                      </a:pPr>
                      <a:r>
                        <a:rPr lang="en-US" sz="1400">
                          <a:solidFill>
                            <a:srgbClr val="181818"/>
                          </a:solidFill>
                        </a:rPr>
                        <a:t>Lesson Plan, Formative Assessment, Recourse book </a:t>
                      </a:r>
                      <a:endParaRPr/>
                    </a:p>
                    <a:p>
                      <a:pPr indent="0" lvl="0" marL="0" marR="0" rtl="0" algn="l">
                        <a:spcBef>
                          <a:spcPts val="0"/>
                        </a:spcBef>
                        <a:spcAft>
                          <a:spcPts val="0"/>
                        </a:spcAft>
                        <a:buNone/>
                      </a:pPr>
                      <a:r>
                        <a:rPr lang="en-US" sz="1400">
                          <a:solidFill>
                            <a:srgbClr val="181818"/>
                          </a:solidFill>
                        </a:rPr>
                        <a:t>Use of Pen tablet for Mathematical subjects</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Ease of participation especially during pandemic </a:t>
                      </a:r>
                      <a:endParaRPr/>
                    </a:p>
                    <a:p>
                      <a:pPr indent="0" lvl="0" marL="0" marR="0" rtl="0" algn="l">
                        <a:spcBef>
                          <a:spcPts val="0"/>
                        </a:spcBef>
                        <a:spcAft>
                          <a:spcPts val="0"/>
                        </a:spcAft>
                        <a:buNone/>
                      </a:pPr>
                      <a:r>
                        <a:rPr lang="en-US" sz="1400">
                          <a:solidFill>
                            <a:srgbClr val="181818"/>
                          </a:solidFill>
                        </a:rPr>
                        <a:t> </a:t>
                      </a:r>
                      <a:endParaRPr/>
                    </a:p>
                    <a:p>
                      <a:pPr indent="0" lvl="0" marL="0" marR="0" rtl="0" algn="l">
                        <a:spcBef>
                          <a:spcPts val="0"/>
                        </a:spcBef>
                        <a:spcAft>
                          <a:spcPts val="0"/>
                        </a:spcAft>
                        <a:buNone/>
                      </a:pPr>
                      <a:r>
                        <a:rPr lang="en-US" sz="1400">
                          <a:solidFill>
                            <a:srgbClr val="181818"/>
                          </a:solidFill>
                        </a:rPr>
                        <a:t>Interactive teaching learning process.</a:t>
                      </a:r>
                      <a:endParaRPr/>
                    </a:p>
                    <a:p>
                      <a:pPr indent="0" lvl="0" marL="0" marR="0" rtl="0" algn="l">
                        <a:spcBef>
                          <a:spcPts val="0"/>
                        </a:spcBef>
                        <a:spcAft>
                          <a:spcPts val="0"/>
                        </a:spcAft>
                        <a:buNone/>
                      </a:pPr>
                      <a:r>
                        <a:rPr lang="en-US" sz="1400">
                          <a:solidFill>
                            <a:srgbClr val="181818"/>
                          </a:solidFill>
                        </a:rPr>
                        <a:t> </a:t>
                      </a:r>
                      <a:endParaRPr/>
                    </a:p>
                  </a:txBody>
                  <a:tcPr marT="0" marB="0" marR="45775" marL="45775"/>
                </a:tc>
              </a:tr>
              <a:tr h="715075">
                <a:tc>
                  <a:txBody>
                    <a:bodyPr/>
                    <a:lstStyle/>
                    <a:p>
                      <a:pPr indent="0" lvl="0" marL="0" marR="0" rtl="0" algn="l">
                        <a:spcBef>
                          <a:spcPts val="0"/>
                        </a:spcBef>
                        <a:spcAft>
                          <a:spcPts val="0"/>
                        </a:spcAft>
                        <a:buNone/>
                      </a:pPr>
                      <a:r>
                        <a:rPr lang="en-US" sz="1400">
                          <a:solidFill>
                            <a:srgbClr val="181818"/>
                          </a:solidFill>
                        </a:rPr>
                        <a:t>Research , Innovations &amp; Extension</a:t>
                      </a:r>
                      <a:endParaRPr/>
                    </a:p>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just">
                        <a:spcBef>
                          <a:spcPts val="0"/>
                        </a:spcBef>
                        <a:spcAft>
                          <a:spcPts val="0"/>
                        </a:spcAft>
                        <a:buNone/>
                      </a:pPr>
                      <a:r>
                        <a:rPr lang="en-US" sz="1400">
                          <a:solidFill>
                            <a:srgbClr val="181818"/>
                          </a:solidFill>
                        </a:rPr>
                        <a:t>Participation in events like MRG, IEDC, SIH, MyGov Activities </a:t>
                      </a:r>
                      <a:endParaRPr/>
                    </a:p>
                    <a:p>
                      <a:pPr indent="0" lvl="0" marL="0" marR="0" rtl="0" algn="just">
                        <a:spcBef>
                          <a:spcPts val="0"/>
                        </a:spcBef>
                        <a:spcAft>
                          <a:spcPts val="0"/>
                        </a:spcAft>
                        <a:buNone/>
                      </a:pPr>
                      <a:r>
                        <a:rPr lang="en-US" sz="1400">
                          <a:solidFill>
                            <a:srgbClr val="181818"/>
                          </a:solidFill>
                        </a:rPr>
                        <a:t>Faculty Participation in FDP’s, and certification courses</a:t>
                      </a:r>
                      <a:endParaRPr/>
                    </a:p>
                    <a:p>
                      <a:pPr indent="0" lvl="0" marL="0" marR="0" rtl="0" algn="just">
                        <a:spcBef>
                          <a:spcPts val="0"/>
                        </a:spcBef>
                        <a:spcAft>
                          <a:spcPts val="0"/>
                        </a:spcAft>
                        <a:buNone/>
                      </a:pPr>
                      <a:r>
                        <a:rPr lang="en-US" sz="1400">
                          <a:solidFill>
                            <a:srgbClr val="181818"/>
                          </a:solidFill>
                        </a:rPr>
                        <a:t>Encouraged students to participate in project competitions outside the institute.</a:t>
                      </a:r>
                      <a:endParaRPr/>
                    </a:p>
                    <a:p>
                      <a:pPr indent="0" lvl="0" marL="0" marR="0" rtl="0" algn="just">
                        <a:spcBef>
                          <a:spcPts val="0"/>
                        </a:spcBef>
                        <a:spcAft>
                          <a:spcPts val="0"/>
                        </a:spcAft>
                        <a:buNone/>
                      </a:pPr>
                      <a:r>
                        <a:rPr lang="en-US" sz="1400">
                          <a:solidFill>
                            <a:srgbClr val="181818"/>
                          </a:solidFill>
                        </a:rPr>
                        <a:t>Conduct of International Conference at the department level.</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Student participation and useful for activity points </a:t>
                      </a:r>
                      <a:endParaRPr/>
                    </a:p>
                    <a:p>
                      <a:pPr indent="0" lvl="0" marL="0" marR="0" rtl="0" algn="l">
                        <a:spcBef>
                          <a:spcPts val="0"/>
                        </a:spcBef>
                        <a:spcAft>
                          <a:spcPts val="0"/>
                        </a:spcAft>
                        <a:buNone/>
                      </a:pPr>
                      <a:r>
                        <a:rPr lang="en-US" sz="1400">
                          <a:solidFill>
                            <a:srgbClr val="181818"/>
                          </a:solidFill>
                        </a:rPr>
                        <a:t>Conference forms an important platform for increasing publications in department and networking with outside world.</a:t>
                      </a:r>
                      <a:endParaRPr sz="1400">
                        <a:solidFill>
                          <a:srgbClr val="181818"/>
                        </a:solidFill>
                        <a:latin typeface="Times New Roman"/>
                        <a:ea typeface="Times New Roman"/>
                        <a:cs typeface="Times New Roman"/>
                        <a:sym typeface="Times New Roman"/>
                      </a:endParaRPr>
                    </a:p>
                  </a:txBody>
                  <a:tcPr marT="0" marB="0" marR="45775" marL="45775"/>
                </a:tc>
              </a:tr>
              <a:tr h="102075">
                <a:tc>
                  <a:txBody>
                    <a:bodyPr/>
                    <a:lstStyle/>
                    <a:p>
                      <a:pPr indent="0" lvl="0" marL="0" marR="0" rtl="0" algn="l">
                        <a:spcBef>
                          <a:spcPts val="0"/>
                        </a:spcBef>
                        <a:spcAft>
                          <a:spcPts val="0"/>
                        </a:spcAft>
                        <a:buNone/>
                      </a:pPr>
                      <a:r>
                        <a:rPr lang="en-US" sz="1400">
                          <a:solidFill>
                            <a:srgbClr val="181818"/>
                          </a:solidFill>
                        </a:rPr>
                        <a:t>Infrastructure &amp; Learning Resources</a:t>
                      </a:r>
                      <a:endParaRPr/>
                    </a:p>
                  </a:txBody>
                  <a:tcPr marT="0" marB="0" marR="45775" marL="45775"/>
                </a:tc>
                <a:tc>
                  <a:txBody>
                    <a:bodyPr/>
                    <a:lstStyle/>
                    <a:p>
                      <a:pPr indent="0" lvl="0" marL="0" marR="0" rtl="0" algn="just">
                        <a:spcBef>
                          <a:spcPts val="0"/>
                        </a:spcBef>
                        <a:spcAft>
                          <a:spcPts val="0"/>
                        </a:spcAft>
                        <a:buNone/>
                      </a:pPr>
                      <a:r>
                        <a:rPr lang="en-US" sz="1400">
                          <a:solidFill>
                            <a:srgbClr val="181818"/>
                          </a:solidFill>
                        </a:rPr>
                        <a:t>Use of ERP , Website</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Effective Data governance</a:t>
                      </a:r>
                      <a:endParaRPr sz="1400">
                        <a:solidFill>
                          <a:srgbClr val="181818"/>
                        </a:solidFill>
                        <a:latin typeface="Times New Roman"/>
                        <a:ea typeface="Times New Roman"/>
                        <a:cs typeface="Times New Roman"/>
                        <a:sym typeface="Times New Roman"/>
                      </a:endParaRPr>
                    </a:p>
                  </a:txBody>
                  <a:tcPr marT="0" marB="0" marR="45775" marL="45775"/>
                </a:tc>
              </a:tr>
              <a:tr h="1435975">
                <a:tc>
                  <a:txBody>
                    <a:bodyPr/>
                    <a:lstStyle/>
                    <a:p>
                      <a:pPr indent="0" lvl="0" marL="0" marR="0" rtl="0" algn="l">
                        <a:spcBef>
                          <a:spcPts val="0"/>
                        </a:spcBef>
                        <a:spcAft>
                          <a:spcPts val="0"/>
                        </a:spcAft>
                        <a:buNone/>
                      </a:pPr>
                      <a:r>
                        <a:rPr lang="en-US" sz="1400">
                          <a:solidFill>
                            <a:srgbClr val="181818"/>
                          </a:solidFill>
                        </a:rPr>
                        <a:t>Student Support &amp; Progression</a:t>
                      </a:r>
                      <a:endParaRPr/>
                    </a:p>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just">
                        <a:spcBef>
                          <a:spcPts val="0"/>
                        </a:spcBef>
                        <a:spcAft>
                          <a:spcPts val="0"/>
                        </a:spcAft>
                        <a:buNone/>
                      </a:pPr>
                      <a:r>
                        <a:rPr lang="en-US" sz="1400">
                          <a:solidFill>
                            <a:srgbClr val="181818"/>
                          </a:solidFill>
                        </a:rPr>
                        <a:t>Mentoring and encouraging students for their performance in pandemic situation through Mentors.                </a:t>
                      </a:r>
                      <a:endParaRPr/>
                    </a:p>
                    <a:p>
                      <a:pPr indent="0" lvl="0" marL="0" marR="0" rtl="0" algn="just">
                        <a:spcBef>
                          <a:spcPts val="0"/>
                        </a:spcBef>
                        <a:spcAft>
                          <a:spcPts val="0"/>
                        </a:spcAft>
                        <a:buNone/>
                      </a:pPr>
                      <a:r>
                        <a:rPr lang="en-US" sz="1400">
                          <a:solidFill>
                            <a:srgbClr val="181818"/>
                          </a:solidFill>
                        </a:rPr>
                        <a:t>Teacher guardian-Student mentoring scheme, Scholarships and Financial Support.  </a:t>
                      </a:r>
                      <a:endParaRPr/>
                    </a:p>
                    <a:p>
                      <a:pPr indent="0" lvl="0" marL="0" marR="0" rtl="0" algn="just">
                        <a:spcBef>
                          <a:spcPts val="0"/>
                        </a:spcBef>
                        <a:spcAft>
                          <a:spcPts val="0"/>
                        </a:spcAft>
                        <a:buNone/>
                      </a:pPr>
                      <a:r>
                        <a:rPr lang="en-US" sz="1400">
                          <a:solidFill>
                            <a:srgbClr val="181818"/>
                          </a:solidFill>
                        </a:rPr>
                        <a:t>Technical seminars for students with resource person from industry</a:t>
                      </a:r>
                      <a:endParaRPr/>
                    </a:p>
                    <a:p>
                      <a:pPr indent="0" lvl="0" marL="0" marR="0" rtl="0" algn="just">
                        <a:spcBef>
                          <a:spcPts val="0"/>
                        </a:spcBef>
                        <a:spcAft>
                          <a:spcPts val="0"/>
                        </a:spcAft>
                        <a:buNone/>
                      </a:pPr>
                      <a:r>
                        <a:rPr lang="en-US" sz="1400">
                          <a:solidFill>
                            <a:srgbClr val="181818"/>
                          </a:solidFill>
                        </a:rPr>
                        <a:t>In-house. </a:t>
                      </a:r>
                      <a:endParaRPr/>
                    </a:p>
                    <a:p>
                      <a:pPr indent="0" lvl="0" marL="0" marR="0" rtl="0" algn="l">
                        <a:spcBef>
                          <a:spcPts val="0"/>
                        </a:spcBef>
                        <a:spcAft>
                          <a:spcPts val="0"/>
                        </a:spcAft>
                        <a:buNone/>
                      </a:pPr>
                      <a:r>
                        <a:rPr lang="en-US" sz="1400">
                          <a:solidFill>
                            <a:srgbClr val="181818"/>
                          </a:solidFill>
                        </a:rPr>
                        <a:t>Internship (Various tracks provided under the In-house Internship, for strengthening and upgrading the students updated with latest technology)</a:t>
                      </a:r>
                      <a:endParaRPr/>
                    </a:p>
                    <a:p>
                      <a:pPr indent="0" lvl="0" marL="0" marR="0" rtl="0" algn="just">
                        <a:spcBef>
                          <a:spcPts val="0"/>
                        </a:spcBef>
                        <a:spcAft>
                          <a:spcPts val="0"/>
                        </a:spcAft>
                        <a:buNone/>
                      </a:pPr>
                      <a:r>
                        <a:rPr lang="en-US" sz="1400">
                          <a:solidFill>
                            <a:srgbClr val="181818"/>
                          </a:solidFill>
                        </a:rPr>
                        <a:t>Students undertake outhouse internship in various industries </a:t>
                      </a:r>
                      <a:endParaRPr/>
                    </a:p>
                    <a:p>
                      <a:pPr indent="0" lvl="0" marL="0" marR="0" rtl="0" algn="just">
                        <a:spcBef>
                          <a:spcPts val="0"/>
                        </a:spcBef>
                        <a:spcAft>
                          <a:spcPts val="0"/>
                        </a:spcAft>
                        <a:buNone/>
                      </a:pPr>
                      <a:r>
                        <a:rPr lang="en-US" sz="1400">
                          <a:solidFill>
                            <a:srgbClr val="181818"/>
                          </a:solidFill>
                        </a:rPr>
                        <a:t>Students’ participation in various cocurricular and extracurricular activities</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Student support and monitoring</a:t>
                      </a:r>
                      <a:endParaRPr sz="1400">
                        <a:solidFill>
                          <a:srgbClr val="181818"/>
                        </a:solidFill>
                        <a:latin typeface="Times New Roman"/>
                        <a:ea typeface="Times New Roman"/>
                        <a:cs typeface="Times New Roman"/>
                        <a:sym typeface="Times New Roman"/>
                      </a:endParaRPr>
                    </a:p>
                  </a:txBody>
                  <a:tcPr marT="0" marB="0" marR="45775" marL="45775"/>
                </a:tc>
              </a:tr>
              <a:tr h="1007025">
                <a:tc>
                  <a:txBody>
                    <a:bodyPr/>
                    <a:lstStyle/>
                    <a:p>
                      <a:pPr indent="0" lvl="0" marL="0" marR="0" rtl="0" algn="l">
                        <a:spcBef>
                          <a:spcPts val="0"/>
                        </a:spcBef>
                        <a:spcAft>
                          <a:spcPts val="0"/>
                        </a:spcAft>
                        <a:buNone/>
                      </a:pPr>
                      <a:r>
                        <a:rPr lang="en-US" sz="1400">
                          <a:solidFill>
                            <a:srgbClr val="181818"/>
                          </a:solidFill>
                        </a:rPr>
                        <a:t>Governance, Leadership &amp; Management</a:t>
                      </a:r>
                      <a:endParaRPr/>
                    </a:p>
                    <a:p>
                      <a:pPr indent="0" lvl="0" marL="0" marR="0" rtl="0" algn="l">
                        <a:spcBef>
                          <a:spcPts val="0"/>
                        </a:spcBef>
                        <a:spcAft>
                          <a:spcPts val="0"/>
                        </a:spcAft>
                        <a:buNone/>
                      </a:pPr>
                      <a:r>
                        <a:rPr lang="en-US" sz="1400">
                          <a:solidFill>
                            <a:srgbClr val="181818"/>
                          </a:solidFill>
                        </a:rPr>
                        <a:t> </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Internal Audits </a:t>
                      </a:r>
                      <a:endParaRPr/>
                    </a:p>
                    <a:p>
                      <a:pPr indent="0" lvl="0" marL="0" marR="0" rtl="0" algn="l">
                        <a:spcBef>
                          <a:spcPts val="0"/>
                        </a:spcBef>
                        <a:spcAft>
                          <a:spcPts val="0"/>
                        </a:spcAft>
                        <a:buNone/>
                      </a:pPr>
                      <a:r>
                        <a:rPr lang="en-US" sz="1400">
                          <a:solidFill>
                            <a:srgbClr val="181818"/>
                          </a:solidFill>
                        </a:rPr>
                        <a:t>Department curriculum design committee (DCDC) </a:t>
                      </a:r>
                      <a:endParaRPr/>
                    </a:p>
                    <a:p>
                      <a:pPr indent="0" lvl="0" marL="0" marR="0" rtl="0" algn="l">
                        <a:spcBef>
                          <a:spcPts val="0"/>
                        </a:spcBef>
                        <a:spcAft>
                          <a:spcPts val="0"/>
                        </a:spcAft>
                        <a:buNone/>
                      </a:pPr>
                      <a:r>
                        <a:rPr lang="en-US" sz="1400">
                          <a:solidFill>
                            <a:srgbClr val="181818"/>
                          </a:solidFill>
                        </a:rPr>
                        <a:t>Conduct of Advisory and BOS meetings</a:t>
                      </a:r>
                      <a:endParaRPr sz="1400">
                        <a:solidFill>
                          <a:srgbClr val="181818"/>
                        </a:solidFill>
                        <a:latin typeface="Times New Roman"/>
                        <a:ea typeface="Times New Roman"/>
                        <a:cs typeface="Times New Roman"/>
                        <a:sym typeface="Times New Roman"/>
                      </a:endParaRPr>
                    </a:p>
                  </a:txBody>
                  <a:tcPr marT="0" marB="0" marR="45775" marL="45775"/>
                </a:tc>
                <a:tc>
                  <a:txBody>
                    <a:bodyPr/>
                    <a:lstStyle/>
                    <a:p>
                      <a:pPr indent="0" lvl="0" marL="0" marR="0" rtl="0" algn="l">
                        <a:spcBef>
                          <a:spcPts val="0"/>
                        </a:spcBef>
                        <a:spcAft>
                          <a:spcPts val="0"/>
                        </a:spcAft>
                        <a:buNone/>
                      </a:pPr>
                      <a:r>
                        <a:rPr lang="en-US" sz="1400">
                          <a:solidFill>
                            <a:srgbClr val="181818"/>
                          </a:solidFill>
                        </a:rPr>
                        <a:t> Revising the curriculum in order to cater to the needs of the stakeholders is a continuous process in view of the fast paced development in the field of Information Technology</a:t>
                      </a:r>
                      <a:endParaRPr sz="1400">
                        <a:solidFill>
                          <a:srgbClr val="181818"/>
                        </a:solidFill>
                        <a:latin typeface="Times New Roman"/>
                        <a:ea typeface="Times New Roman"/>
                        <a:cs typeface="Times New Roman"/>
                        <a:sym typeface="Times New Roman"/>
                      </a:endParaRPr>
                    </a:p>
                  </a:txBody>
                  <a:tcPr marT="0" marB="0" marR="45775" marL="45775"/>
                </a:tc>
              </a:tr>
            </a:tbl>
          </a:graphicData>
        </a:graphic>
      </p:graphicFrame>
      <p:sp>
        <p:nvSpPr>
          <p:cNvPr id="1712" name="Google Shape;1712;p85"/>
          <p:cNvSpPr txBox="1"/>
          <p:nvPr/>
        </p:nvSpPr>
        <p:spPr>
          <a:xfrm flipH="1">
            <a:off x="1409699" y="78779"/>
            <a:ext cx="8652934" cy="52322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C00000"/>
                </a:solidFill>
                <a:latin typeface="Calibri"/>
                <a:ea typeface="Calibri"/>
                <a:cs typeface="Calibri"/>
                <a:sym typeface="Calibri"/>
              </a:rPr>
              <a:t>Measurements: Innovative &amp; Best practices </a:t>
            </a:r>
            <a:endParaRPr sz="2800">
              <a:solidFill>
                <a:srgbClr val="C00000"/>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86"/>
          <p:cNvSpPr/>
          <p:nvPr/>
        </p:nvSpPr>
        <p:spPr>
          <a:xfrm flipH="1">
            <a:off x="8658696" y="5254437"/>
            <a:ext cx="2819938" cy="1178260"/>
          </a:xfrm>
          <a:custGeom>
            <a:rect b="b" l="l" r="r" t="t"/>
            <a:pathLst>
              <a:path extrusionOk="0" h="7469" w="15379">
                <a:moveTo>
                  <a:pt x="2226" y="1"/>
                </a:moveTo>
                <a:cubicBezTo>
                  <a:pt x="2173" y="1"/>
                  <a:pt x="2124" y="29"/>
                  <a:pt x="2097" y="75"/>
                </a:cubicBezTo>
                <a:lnTo>
                  <a:pt x="27" y="3661"/>
                </a:lnTo>
                <a:cubicBezTo>
                  <a:pt x="0" y="3706"/>
                  <a:pt x="0" y="3763"/>
                  <a:pt x="27" y="3809"/>
                </a:cubicBezTo>
                <a:lnTo>
                  <a:pt x="2097" y="7395"/>
                </a:lnTo>
                <a:cubicBezTo>
                  <a:pt x="2124" y="7441"/>
                  <a:pt x="2173" y="7469"/>
                  <a:pt x="2226" y="7469"/>
                </a:cubicBezTo>
                <a:lnTo>
                  <a:pt x="13223" y="7469"/>
                </a:lnTo>
                <a:lnTo>
                  <a:pt x="15379" y="3735"/>
                </a:lnTo>
                <a:lnTo>
                  <a:pt x="13223" y="1"/>
                </a:ln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18" name="Google Shape;1718;p86"/>
          <p:cNvSpPr txBox="1"/>
          <p:nvPr>
            <p:ph type="title"/>
          </p:nvPr>
        </p:nvSpPr>
        <p:spPr>
          <a:xfrm>
            <a:off x="1921060" y="245763"/>
            <a:ext cx="8772193" cy="900186"/>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rgbClr val="002060"/>
              </a:buClr>
              <a:buSzPts val="4000"/>
              <a:buFont typeface="Open Sans"/>
              <a:buNone/>
            </a:pPr>
            <a:r>
              <a:rPr b="1" lang="en-US">
                <a:solidFill>
                  <a:srgbClr val="002060"/>
                </a:solidFill>
                <a:latin typeface="Calibri"/>
                <a:ea typeface="Calibri"/>
                <a:cs typeface="Calibri"/>
                <a:sym typeface="Calibri"/>
              </a:rPr>
              <a:t>SHORT TERM AND LONG TERM GOALS</a:t>
            </a:r>
            <a:endParaRPr b="1">
              <a:solidFill>
                <a:srgbClr val="002060"/>
              </a:solidFill>
            </a:endParaRPr>
          </a:p>
        </p:txBody>
      </p:sp>
      <p:sp>
        <p:nvSpPr>
          <p:cNvPr id="1719" name="Google Shape;1719;p86"/>
          <p:cNvSpPr/>
          <p:nvPr/>
        </p:nvSpPr>
        <p:spPr>
          <a:xfrm flipH="1">
            <a:off x="1115946" y="2137128"/>
            <a:ext cx="2449803" cy="1178417"/>
          </a:xfrm>
          <a:custGeom>
            <a:rect b="b" l="l" r="r" t="t"/>
            <a:pathLst>
              <a:path extrusionOk="0" h="7470" w="15529">
                <a:moveTo>
                  <a:pt x="2156" y="1"/>
                </a:moveTo>
                <a:lnTo>
                  <a:pt x="1" y="3735"/>
                </a:lnTo>
                <a:lnTo>
                  <a:pt x="2156" y="7470"/>
                </a:lnTo>
                <a:lnTo>
                  <a:pt x="13304" y="7470"/>
                </a:lnTo>
                <a:cubicBezTo>
                  <a:pt x="13357" y="7470"/>
                  <a:pt x="13406" y="7441"/>
                  <a:pt x="13432" y="7396"/>
                </a:cubicBezTo>
                <a:lnTo>
                  <a:pt x="15502" y="3810"/>
                </a:lnTo>
                <a:cubicBezTo>
                  <a:pt x="15528" y="3763"/>
                  <a:pt x="15528" y="3707"/>
                  <a:pt x="15502" y="3661"/>
                </a:cubicBezTo>
                <a:lnTo>
                  <a:pt x="13432" y="75"/>
                </a:lnTo>
                <a:cubicBezTo>
                  <a:pt x="13406" y="30"/>
                  <a:pt x="13357" y="1"/>
                  <a:pt x="1330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20" name="Google Shape;1720;p86"/>
          <p:cNvSpPr/>
          <p:nvPr/>
        </p:nvSpPr>
        <p:spPr>
          <a:xfrm flipH="1">
            <a:off x="1204445" y="2137128"/>
            <a:ext cx="2858204" cy="1178417"/>
          </a:xfrm>
          <a:custGeom>
            <a:rect b="b" l="l" r="r" t="t"/>
            <a:pathLst>
              <a:path extrusionOk="0" h="7470" w="15529">
                <a:moveTo>
                  <a:pt x="2156" y="1"/>
                </a:moveTo>
                <a:lnTo>
                  <a:pt x="0" y="3735"/>
                </a:lnTo>
                <a:lnTo>
                  <a:pt x="2156" y="7470"/>
                </a:lnTo>
                <a:lnTo>
                  <a:pt x="13303" y="7470"/>
                </a:lnTo>
                <a:cubicBezTo>
                  <a:pt x="13356" y="7470"/>
                  <a:pt x="13405" y="7441"/>
                  <a:pt x="13432" y="7396"/>
                </a:cubicBezTo>
                <a:lnTo>
                  <a:pt x="15503" y="3810"/>
                </a:lnTo>
                <a:cubicBezTo>
                  <a:pt x="15529" y="3763"/>
                  <a:pt x="15529" y="3707"/>
                  <a:pt x="15503" y="3661"/>
                </a:cubicBezTo>
                <a:lnTo>
                  <a:pt x="13432" y="75"/>
                </a:lnTo>
                <a:cubicBezTo>
                  <a:pt x="13405" y="30"/>
                  <a:pt x="13356" y="1"/>
                  <a:pt x="13303" y="1"/>
                </a:cubicBez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21" name="Google Shape;1721;p86"/>
          <p:cNvSpPr/>
          <p:nvPr/>
        </p:nvSpPr>
        <p:spPr>
          <a:xfrm flipH="1">
            <a:off x="3672127" y="2162653"/>
            <a:ext cx="865635" cy="1178417"/>
          </a:xfrm>
          <a:custGeom>
            <a:rect b="b" l="l" r="r" t="t"/>
            <a:pathLst>
              <a:path extrusionOk="0" h="7470" w="4894">
                <a:moveTo>
                  <a:pt x="2200" y="1"/>
                </a:moveTo>
                <a:cubicBezTo>
                  <a:pt x="2166" y="1"/>
                  <a:pt x="2136" y="19"/>
                  <a:pt x="2119" y="48"/>
                </a:cubicBezTo>
                <a:lnTo>
                  <a:pt x="17" y="3689"/>
                </a:lnTo>
                <a:cubicBezTo>
                  <a:pt x="0" y="3718"/>
                  <a:pt x="0" y="3754"/>
                  <a:pt x="17" y="3782"/>
                </a:cubicBezTo>
                <a:lnTo>
                  <a:pt x="2119" y="7423"/>
                </a:lnTo>
                <a:cubicBezTo>
                  <a:pt x="2136" y="7451"/>
                  <a:pt x="2166" y="7470"/>
                  <a:pt x="2200" y="7470"/>
                </a:cubicBezTo>
                <a:lnTo>
                  <a:pt x="4894" y="7470"/>
                </a:lnTo>
                <a:lnTo>
                  <a:pt x="2738" y="3735"/>
                </a:lnTo>
                <a:lnTo>
                  <a:pt x="4894" y="1"/>
                </a:lnTo>
                <a:close/>
              </a:path>
            </a:pathLst>
          </a:custGeom>
          <a:solidFill>
            <a:schemeClr val="accent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22" name="Google Shape;1722;p86"/>
          <p:cNvSpPr/>
          <p:nvPr/>
        </p:nvSpPr>
        <p:spPr>
          <a:xfrm flipH="1">
            <a:off x="1392519" y="2472823"/>
            <a:ext cx="533217" cy="492821"/>
          </a:xfrm>
          <a:custGeom>
            <a:rect b="b" l="l" r="r" t="t"/>
            <a:pathLst>
              <a:path extrusionOk="0" h="3124" w="3380">
                <a:moveTo>
                  <a:pt x="1689" y="0"/>
                </a:moveTo>
                <a:cubicBezTo>
                  <a:pt x="1594" y="0"/>
                  <a:pt x="1496" y="9"/>
                  <a:pt x="1399" y="28"/>
                </a:cubicBezTo>
                <a:cubicBezTo>
                  <a:pt x="555" y="188"/>
                  <a:pt x="0" y="1004"/>
                  <a:pt x="160" y="1852"/>
                </a:cubicBezTo>
                <a:cubicBezTo>
                  <a:pt x="302" y="2601"/>
                  <a:pt x="956" y="3123"/>
                  <a:pt x="1690" y="3123"/>
                </a:cubicBezTo>
                <a:cubicBezTo>
                  <a:pt x="1786" y="3123"/>
                  <a:pt x="1883" y="3114"/>
                  <a:pt x="1980" y="3096"/>
                </a:cubicBezTo>
                <a:cubicBezTo>
                  <a:pt x="2825" y="2936"/>
                  <a:pt x="3379" y="2120"/>
                  <a:pt x="3219" y="1272"/>
                </a:cubicBezTo>
                <a:cubicBezTo>
                  <a:pt x="3077" y="523"/>
                  <a:pt x="2423" y="0"/>
                  <a:pt x="168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1</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23" name="Google Shape;1723;p86"/>
          <p:cNvSpPr txBox="1"/>
          <p:nvPr/>
        </p:nvSpPr>
        <p:spPr>
          <a:xfrm flipH="1">
            <a:off x="1811343" y="2414671"/>
            <a:ext cx="2159068" cy="926400"/>
          </a:xfrm>
          <a:prstGeom prst="rect">
            <a:avLst/>
          </a:prstGeom>
          <a:noFill/>
          <a:ln>
            <a:noFill/>
          </a:ln>
        </p:spPr>
        <p:txBody>
          <a:bodyPr anchorCtr="0" anchor="ctr" bIns="121900" lIns="121900" spcFirstLastPara="1" rIns="121900" wrap="square" tIns="121900">
            <a:noAutofit/>
          </a:bodyPr>
          <a:lstStyle/>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All faculty members to pursue PhD degree</a:t>
            </a:r>
            <a:endParaRPr/>
          </a:p>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IPR creation by all faculty members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24" name="Google Shape;1724;p86"/>
          <p:cNvSpPr/>
          <p:nvPr/>
        </p:nvSpPr>
        <p:spPr>
          <a:xfrm flipH="1">
            <a:off x="1167612" y="3714541"/>
            <a:ext cx="3095609" cy="1178417"/>
          </a:xfrm>
          <a:custGeom>
            <a:rect b="b" l="l" r="r" t="t"/>
            <a:pathLst>
              <a:path extrusionOk="0" h="7470" w="15530">
                <a:moveTo>
                  <a:pt x="2157" y="0"/>
                </a:moveTo>
                <a:lnTo>
                  <a:pt x="1" y="3735"/>
                </a:lnTo>
                <a:lnTo>
                  <a:pt x="2157" y="7469"/>
                </a:lnTo>
                <a:lnTo>
                  <a:pt x="13304" y="7469"/>
                </a:lnTo>
                <a:cubicBezTo>
                  <a:pt x="13357" y="7469"/>
                  <a:pt x="13406" y="7441"/>
                  <a:pt x="13432" y="7395"/>
                </a:cubicBezTo>
                <a:lnTo>
                  <a:pt x="15502" y="3809"/>
                </a:lnTo>
                <a:cubicBezTo>
                  <a:pt x="15529" y="3763"/>
                  <a:pt x="15529" y="3707"/>
                  <a:pt x="15502" y="3660"/>
                </a:cubicBezTo>
                <a:lnTo>
                  <a:pt x="13432" y="74"/>
                </a:lnTo>
                <a:cubicBezTo>
                  <a:pt x="13406" y="29"/>
                  <a:pt x="13357" y="0"/>
                  <a:pt x="13304" y="0"/>
                </a:cubicBez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25" name="Google Shape;1725;p86"/>
          <p:cNvSpPr/>
          <p:nvPr/>
        </p:nvSpPr>
        <p:spPr>
          <a:xfrm flipH="1">
            <a:off x="3846214" y="3695783"/>
            <a:ext cx="860563" cy="1178417"/>
          </a:xfrm>
          <a:custGeom>
            <a:rect b="b" l="l" r="r" t="t"/>
            <a:pathLst>
              <a:path extrusionOk="0" h="7470" w="5455">
                <a:moveTo>
                  <a:pt x="2200" y="0"/>
                </a:moveTo>
                <a:cubicBezTo>
                  <a:pt x="2165" y="0"/>
                  <a:pt x="2135" y="19"/>
                  <a:pt x="2118" y="47"/>
                </a:cubicBezTo>
                <a:lnTo>
                  <a:pt x="17" y="3688"/>
                </a:lnTo>
                <a:cubicBezTo>
                  <a:pt x="0" y="3717"/>
                  <a:pt x="0" y="3753"/>
                  <a:pt x="17" y="3782"/>
                </a:cubicBezTo>
                <a:lnTo>
                  <a:pt x="2118" y="7422"/>
                </a:lnTo>
                <a:cubicBezTo>
                  <a:pt x="2135" y="7451"/>
                  <a:pt x="2165" y="7469"/>
                  <a:pt x="2200" y="7469"/>
                </a:cubicBezTo>
                <a:lnTo>
                  <a:pt x="5455" y="7469"/>
                </a:lnTo>
                <a:lnTo>
                  <a:pt x="3299" y="3735"/>
                </a:lnTo>
                <a:lnTo>
                  <a:pt x="5455" y="0"/>
                </a:lnTo>
                <a:close/>
              </a:path>
            </a:pathLst>
          </a:custGeom>
          <a:solidFill>
            <a:schemeClr val="accent2"/>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26" name="Google Shape;1726;p86"/>
          <p:cNvSpPr/>
          <p:nvPr/>
        </p:nvSpPr>
        <p:spPr>
          <a:xfrm flipH="1">
            <a:off x="1387843" y="4038502"/>
            <a:ext cx="533217" cy="492979"/>
          </a:xfrm>
          <a:custGeom>
            <a:rect b="b" l="l" r="r" t="t"/>
            <a:pathLst>
              <a:path extrusionOk="0" h="3125" w="3380">
                <a:moveTo>
                  <a:pt x="1689" y="1"/>
                </a:moveTo>
                <a:cubicBezTo>
                  <a:pt x="1594" y="1"/>
                  <a:pt x="1497" y="10"/>
                  <a:pt x="1399" y="28"/>
                </a:cubicBezTo>
                <a:cubicBezTo>
                  <a:pt x="555" y="188"/>
                  <a:pt x="0" y="1004"/>
                  <a:pt x="160" y="1852"/>
                </a:cubicBezTo>
                <a:cubicBezTo>
                  <a:pt x="302" y="2601"/>
                  <a:pt x="956" y="3125"/>
                  <a:pt x="1690" y="3125"/>
                </a:cubicBezTo>
                <a:cubicBezTo>
                  <a:pt x="1786" y="3125"/>
                  <a:pt x="1883" y="3116"/>
                  <a:pt x="1981" y="3097"/>
                </a:cubicBezTo>
                <a:cubicBezTo>
                  <a:pt x="2825" y="2937"/>
                  <a:pt x="3379" y="2120"/>
                  <a:pt x="3219" y="1273"/>
                </a:cubicBezTo>
                <a:cubicBezTo>
                  <a:pt x="3077" y="523"/>
                  <a:pt x="2424" y="1"/>
                  <a:pt x="168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2</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27" name="Google Shape;1727;p86"/>
          <p:cNvSpPr txBox="1"/>
          <p:nvPr/>
        </p:nvSpPr>
        <p:spPr>
          <a:xfrm flipH="1">
            <a:off x="1468273" y="5254436"/>
            <a:ext cx="2047987" cy="926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28" name="Google Shape;1728;p86"/>
          <p:cNvSpPr/>
          <p:nvPr/>
        </p:nvSpPr>
        <p:spPr>
          <a:xfrm flipH="1">
            <a:off x="1136195" y="5254437"/>
            <a:ext cx="3127025" cy="1178260"/>
          </a:xfrm>
          <a:custGeom>
            <a:rect b="b" l="l" r="r" t="t"/>
            <a:pathLst>
              <a:path extrusionOk="0" h="7469" w="15530">
                <a:moveTo>
                  <a:pt x="2157" y="1"/>
                </a:moveTo>
                <a:lnTo>
                  <a:pt x="1" y="3735"/>
                </a:lnTo>
                <a:lnTo>
                  <a:pt x="2157" y="7469"/>
                </a:lnTo>
                <a:lnTo>
                  <a:pt x="13304" y="7469"/>
                </a:lnTo>
                <a:cubicBezTo>
                  <a:pt x="13357" y="7469"/>
                  <a:pt x="13406" y="7441"/>
                  <a:pt x="13432" y="7395"/>
                </a:cubicBezTo>
                <a:lnTo>
                  <a:pt x="15502" y="3809"/>
                </a:lnTo>
                <a:cubicBezTo>
                  <a:pt x="15529" y="3763"/>
                  <a:pt x="15529" y="3706"/>
                  <a:pt x="15502" y="3661"/>
                </a:cubicBezTo>
                <a:lnTo>
                  <a:pt x="13432" y="75"/>
                </a:lnTo>
                <a:cubicBezTo>
                  <a:pt x="13406" y="29"/>
                  <a:pt x="13357" y="1"/>
                  <a:pt x="13304" y="1"/>
                </a:cubicBez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86"/>
          <p:cNvSpPr/>
          <p:nvPr/>
        </p:nvSpPr>
        <p:spPr>
          <a:xfrm flipH="1">
            <a:off x="3858338" y="5235679"/>
            <a:ext cx="860563" cy="1178260"/>
          </a:xfrm>
          <a:custGeom>
            <a:rect b="b" l="l" r="r" t="t"/>
            <a:pathLst>
              <a:path extrusionOk="0" h="7469" w="5455">
                <a:moveTo>
                  <a:pt x="2200" y="1"/>
                </a:moveTo>
                <a:cubicBezTo>
                  <a:pt x="2165" y="1"/>
                  <a:pt x="2135" y="18"/>
                  <a:pt x="2118" y="47"/>
                </a:cubicBezTo>
                <a:lnTo>
                  <a:pt x="17" y="3688"/>
                </a:lnTo>
                <a:cubicBezTo>
                  <a:pt x="0" y="3717"/>
                  <a:pt x="0" y="3753"/>
                  <a:pt x="17" y="3782"/>
                </a:cubicBezTo>
                <a:lnTo>
                  <a:pt x="2118" y="7423"/>
                </a:lnTo>
                <a:cubicBezTo>
                  <a:pt x="2135" y="7451"/>
                  <a:pt x="2165" y="7469"/>
                  <a:pt x="2200" y="7469"/>
                </a:cubicBezTo>
                <a:lnTo>
                  <a:pt x="5455" y="7469"/>
                </a:lnTo>
                <a:lnTo>
                  <a:pt x="3299" y="3735"/>
                </a:lnTo>
                <a:lnTo>
                  <a:pt x="5455" y="1"/>
                </a:lnTo>
                <a:close/>
              </a:path>
            </a:pathLst>
          </a:custGeom>
          <a:solidFill>
            <a:schemeClr val="accent3"/>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0" name="Google Shape;1730;p86"/>
          <p:cNvSpPr/>
          <p:nvPr/>
        </p:nvSpPr>
        <p:spPr>
          <a:xfrm flipH="1">
            <a:off x="1387843" y="5596599"/>
            <a:ext cx="533217" cy="492821"/>
          </a:xfrm>
          <a:custGeom>
            <a:rect b="b" l="l" r="r" t="t"/>
            <a:pathLst>
              <a:path extrusionOk="0" h="3124" w="3380">
                <a:moveTo>
                  <a:pt x="1689" y="0"/>
                </a:moveTo>
                <a:cubicBezTo>
                  <a:pt x="1594" y="0"/>
                  <a:pt x="1497" y="9"/>
                  <a:pt x="1399" y="28"/>
                </a:cubicBezTo>
                <a:cubicBezTo>
                  <a:pt x="555" y="188"/>
                  <a:pt x="0" y="1004"/>
                  <a:pt x="160" y="1852"/>
                </a:cubicBezTo>
                <a:cubicBezTo>
                  <a:pt x="302" y="2601"/>
                  <a:pt x="956" y="3123"/>
                  <a:pt x="1690" y="3123"/>
                </a:cubicBezTo>
                <a:cubicBezTo>
                  <a:pt x="1786" y="3123"/>
                  <a:pt x="1883" y="3114"/>
                  <a:pt x="1981" y="3096"/>
                </a:cubicBezTo>
                <a:cubicBezTo>
                  <a:pt x="2825" y="2936"/>
                  <a:pt x="3379" y="2120"/>
                  <a:pt x="3219" y="1272"/>
                </a:cubicBezTo>
                <a:cubicBezTo>
                  <a:pt x="3077" y="523"/>
                  <a:pt x="2424" y="0"/>
                  <a:pt x="168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3</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31" name="Google Shape;1731;p86"/>
          <p:cNvSpPr txBox="1"/>
          <p:nvPr/>
        </p:nvSpPr>
        <p:spPr>
          <a:xfrm flipH="1">
            <a:off x="1637636" y="3978136"/>
            <a:ext cx="2525357" cy="926400"/>
          </a:xfrm>
          <a:prstGeom prst="rect">
            <a:avLst/>
          </a:prstGeom>
          <a:noFill/>
          <a:ln>
            <a:noFill/>
          </a:ln>
        </p:spPr>
        <p:txBody>
          <a:bodyPr anchorCtr="0" anchor="ctr" bIns="121900" lIns="121900" spcFirstLastPara="1" rIns="121900" wrap="square" tIns="121900">
            <a:noAutofit/>
          </a:bodyPr>
          <a:lstStyle/>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Placement to all eligible students</a:t>
            </a:r>
            <a:endParaRPr/>
          </a:p>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Student exchange program at other state universities </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732" name="Google Shape;1732;p86"/>
          <p:cNvSpPr/>
          <p:nvPr/>
        </p:nvSpPr>
        <p:spPr>
          <a:xfrm flipH="1">
            <a:off x="8678787" y="2137128"/>
            <a:ext cx="2799846" cy="1178417"/>
          </a:xfrm>
          <a:custGeom>
            <a:rect b="b" l="l" r="r" t="t"/>
            <a:pathLst>
              <a:path extrusionOk="0" h="7470" w="15380">
                <a:moveTo>
                  <a:pt x="2226" y="1"/>
                </a:moveTo>
                <a:cubicBezTo>
                  <a:pt x="2173" y="1"/>
                  <a:pt x="2124" y="30"/>
                  <a:pt x="2098" y="75"/>
                </a:cubicBezTo>
                <a:lnTo>
                  <a:pt x="27" y="3661"/>
                </a:lnTo>
                <a:cubicBezTo>
                  <a:pt x="1" y="3707"/>
                  <a:pt x="1" y="3763"/>
                  <a:pt x="27" y="3810"/>
                </a:cubicBezTo>
                <a:lnTo>
                  <a:pt x="2098" y="7396"/>
                </a:lnTo>
                <a:cubicBezTo>
                  <a:pt x="2124" y="7441"/>
                  <a:pt x="2173" y="7470"/>
                  <a:pt x="2226" y="7470"/>
                </a:cubicBezTo>
                <a:lnTo>
                  <a:pt x="13223" y="7470"/>
                </a:lnTo>
                <a:lnTo>
                  <a:pt x="15379" y="3735"/>
                </a:lnTo>
                <a:lnTo>
                  <a:pt x="13223" y="1"/>
                </a:ln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3" name="Google Shape;1733;p86"/>
          <p:cNvSpPr/>
          <p:nvPr/>
        </p:nvSpPr>
        <p:spPr>
          <a:xfrm flipH="1">
            <a:off x="8158380" y="2137128"/>
            <a:ext cx="860720" cy="1178417"/>
          </a:xfrm>
          <a:custGeom>
            <a:rect b="b" l="l" r="r" t="t"/>
            <a:pathLst>
              <a:path extrusionOk="0" h="7470" w="5456">
                <a:moveTo>
                  <a:pt x="0" y="1"/>
                </a:moveTo>
                <a:lnTo>
                  <a:pt x="2156" y="3735"/>
                </a:lnTo>
                <a:lnTo>
                  <a:pt x="0" y="7470"/>
                </a:lnTo>
                <a:lnTo>
                  <a:pt x="3255" y="7470"/>
                </a:lnTo>
                <a:cubicBezTo>
                  <a:pt x="3290" y="7470"/>
                  <a:pt x="3320" y="7451"/>
                  <a:pt x="3337" y="7423"/>
                </a:cubicBezTo>
                <a:lnTo>
                  <a:pt x="5438" y="3782"/>
                </a:lnTo>
                <a:cubicBezTo>
                  <a:pt x="5456" y="3754"/>
                  <a:pt x="5456" y="3718"/>
                  <a:pt x="5438" y="3689"/>
                </a:cubicBezTo>
                <a:lnTo>
                  <a:pt x="3337" y="48"/>
                </a:lnTo>
                <a:cubicBezTo>
                  <a:pt x="3320" y="19"/>
                  <a:pt x="3290" y="1"/>
                  <a:pt x="3255" y="1"/>
                </a:cubicBezTo>
                <a:close/>
              </a:path>
            </a:pathLst>
          </a:custGeom>
          <a:solidFill>
            <a:schemeClr val="accent4"/>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4" name="Google Shape;1734;p86"/>
          <p:cNvSpPr/>
          <p:nvPr/>
        </p:nvSpPr>
        <p:spPr>
          <a:xfrm flipH="1">
            <a:off x="10817077" y="2505450"/>
            <a:ext cx="533375" cy="492821"/>
          </a:xfrm>
          <a:custGeom>
            <a:rect b="b" l="l" r="r" t="t"/>
            <a:pathLst>
              <a:path extrusionOk="0" h="3124" w="3381">
                <a:moveTo>
                  <a:pt x="1691" y="0"/>
                </a:moveTo>
                <a:cubicBezTo>
                  <a:pt x="1595" y="0"/>
                  <a:pt x="1498" y="9"/>
                  <a:pt x="1400" y="28"/>
                </a:cubicBezTo>
                <a:cubicBezTo>
                  <a:pt x="556" y="188"/>
                  <a:pt x="1" y="1004"/>
                  <a:pt x="161" y="1852"/>
                </a:cubicBezTo>
                <a:cubicBezTo>
                  <a:pt x="304" y="2601"/>
                  <a:pt x="957" y="3123"/>
                  <a:pt x="1691" y="3123"/>
                </a:cubicBezTo>
                <a:cubicBezTo>
                  <a:pt x="1787" y="3123"/>
                  <a:pt x="1884" y="3114"/>
                  <a:pt x="1981" y="3096"/>
                </a:cubicBezTo>
                <a:cubicBezTo>
                  <a:pt x="2826" y="2936"/>
                  <a:pt x="3381" y="2120"/>
                  <a:pt x="3220" y="1272"/>
                </a:cubicBezTo>
                <a:cubicBezTo>
                  <a:pt x="3079" y="523"/>
                  <a:pt x="2425" y="0"/>
                  <a:pt x="16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1</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35" name="Google Shape;1735;p86"/>
          <p:cNvSpPr txBox="1"/>
          <p:nvPr/>
        </p:nvSpPr>
        <p:spPr>
          <a:xfrm flipH="1">
            <a:off x="9103594" y="5418975"/>
            <a:ext cx="1488400" cy="926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600">
                <a:solidFill>
                  <a:schemeClr val="dk2"/>
                </a:solidFill>
                <a:latin typeface="Calibri"/>
                <a:ea typeface="Calibri"/>
                <a:cs typeface="Calibri"/>
                <a:sym typeface="Calibri"/>
              </a:rPr>
              <a:t>Center of excellence one per domain</a:t>
            </a:r>
            <a:endParaRPr/>
          </a:p>
        </p:txBody>
      </p:sp>
      <p:sp>
        <p:nvSpPr>
          <p:cNvPr id="1736" name="Google Shape;1736;p86"/>
          <p:cNvSpPr/>
          <p:nvPr/>
        </p:nvSpPr>
        <p:spPr>
          <a:xfrm flipH="1">
            <a:off x="8658696" y="3695783"/>
            <a:ext cx="2819938" cy="1178417"/>
          </a:xfrm>
          <a:custGeom>
            <a:rect b="b" l="l" r="r" t="t"/>
            <a:pathLst>
              <a:path extrusionOk="0" h="7470" w="15379">
                <a:moveTo>
                  <a:pt x="2226" y="0"/>
                </a:moveTo>
                <a:cubicBezTo>
                  <a:pt x="2173" y="0"/>
                  <a:pt x="2124" y="29"/>
                  <a:pt x="2097" y="74"/>
                </a:cubicBezTo>
                <a:lnTo>
                  <a:pt x="27" y="3660"/>
                </a:lnTo>
                <a:cubicBezTo>
                  <a:pt x="0" y="3707"/>
                  <a:pt x="0" y="3763"/>
                  <a:pt x="27" y="3809"/>
                </a:cubicBezTo>
                <a:lnTo>
                  <a:pt x="2097" y="7395"/>
                </a:lnTo>
                <a:cubicBezTo>
                  <a:pt x="2124" y="7441"/>
                  <a:pt x="2173" y="7469"/>
                  <a:pt x="2226" y="7469"/>
                </a:cubicBezTo>
                <a:lnTo>
                  <a:pt x="13223" y="7469"/>
                </a:lnTo>
                <a:lnTo>
                  <a:pt x="15379" y="3735"/>
                </a:lnTo>
                <a:lnTo>
                  <a:pt x="13223" y="0"/>
                </a:lnTo>
                <a:close/>
              </a:path>
            </a:pathLst>
          </a:custGeom>
          <a:solidFill>
            <a:srgbClr val="EFEF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7" name="Google Shape;1737;p86"/>
          <p:cNvSpPr/>
          <p:nvPr/>
        </p:nvSpPr>
        <p:spPr>
          <a:xfrm flipH="1">
            <a:off x="8138288" y="3695783"/>
            <a:ext cx="860563" cy="1178417"/>
          </a:xfrm>
          <a:custGeom>
            <a:rect b="b" l="l" r="r" t="t"/>
            <a:pathLst>
              <a:path extrusionOk="0" h="7470" w="5455">
                <a:moveTo>
                  <a:pt x="0" y="0"/>
                </a:moveTo>
                <a:lnTo>
                  <a:pt x="2156" y="3735"/>
                </a:lnTo>
                <a:lnTo>
                  <a:pt x="0" y="7469"/>
                </a:lnTo>
                <a:lnTo>
                  <a:pt x="3255" y="7469"/>
                </a:lnTo>
                <a:cubicBezTo>
                  <a:pt x="3288" y="7469"/>
                  <a:pt x="3320" y="7451"/>
                  <a:pt x="3336" y="7422"/>
                </a:cubicBezTo>
                <a:lnTo>
                  <a:pt x="5438" y="3782"/>
                </a:lnTo>
                <a:cubicBezTo>
                  <a:pt x="5455" y="3753"/>
                  <a:pt x="5455" y="3717"/>
                  <a:pt x="5438" y="3688"/>
                </a:cubicBezTo>
                <a:lnTo>
                  <a:pt x="3336" y="47"/>
                </a:lnTo>
                <a:cubicBezTo>
                  <a:pt x="3320" y="19"/>
                  <a:pt x="3288" y="0"/>
                  <a:pt x="3255" y="0"/>
                </a:cubicBezTo>
                <a:close/>
              </a:path>
            </a:pathLst>
          </a:custGeom>
          <a:solidFill>
            <a:schemeClr val="accent5"/>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8" name="Google Shape;1738;p86"/>
          <p:cNvSpPr/>
          <p:nvPr/>
        </p:nvSpPr>
        <p:spPr>
          <a:xfrm flipH="1">
            <a:off x="10704622" y="4050393"/>
            <a:ext cx="533217" cy="492979"/>
          </a:xfrm>
          <a:custGeom>
            <a:rect b="b" l="l" r="r" t="t"/>
            <a:pathLst>
              <a:path extrusionOk="0" h="3125" w="3380">
                <a:moveTo>
                  <a:pt x="1689" y="1"/>
                </a:moveTo>
                <a:cubicBezTo>
                  <a:pt x="1593" y="1"/>
                  <a:pt x="1496" y="10"/>
                  <a:pt x="1399" y="28"/>
                </a:cubicBezTo>
                <a:cubicBezTo>
                  <a:pt x="555" y="189"/>
                  <a:pt x="0" y="1005"/>
                  <a:pt x="160" y="1852"/>
                </a:cubicBezTo>
                <a:cubicBezTo>
                  <a:pt x="302" y="2602"/>
                  <a:pt x="956" y="3125"/>
                  <a:pt x="1690" y="3125"/>
                </a:cubicBezTo>
                <a:cubicBezTo>
                  <a:pt x="1786" y="3125"/>
                  <a:pt x="1883" y="3116"/>
                  <a:pt x="1980" y="3097"/>
                </a:cubicBezTo>
                <a:cubicBezTo>
                  <a:pt x="2825" y="2937"/>
                  <a:pt x="3379" y="2121"/>
                  <a:pt x="3219" y="1273"/>
                </a:cubicBezTo>
                <a:cubicBezTo>
                  <a:pt x="3077" y="524"/>
                  <a:pt x="2423" y="1"/>
                  <a:pt x="16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2</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39" name="Google Shape;1739;p86"/>
          <p:cNvSpPr txBox="1"/>
          <p:nvPr/>
        </p:nvSpPr>
        <p:spPr>
          <a:xfrm flipH="1">
            <a:off x="8781874" y="3940108"/>
            <a:ext cx="2568578" cy="926400"/>
          </a:xfrm>
          <a:prstGeom prst="rect">
            <a:avLst/>
          </a:prstGeom>
          <a:noFill/>
          <a:ln>
            <a:noFill/>
          </a:ln>
        </p:spPr>
        <p:txBody>
          <a:bodyPr anchorCtr="0" anchor="ctr" bIns="121900" lIns="121900" spcFirstLastPara="1" rIns="121900" wrap="square" tIns="121900">
            <a:noAutofit/>
          </a:bodyPr>
          <a:lstStyle/>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Consultancy domain-wise</a:t>
            </a:r>
            <a:endParaRPr/>
          </a:p>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Faculty exchange program at international  universities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740" name="Google Shape;1740;p86"/>
          <p:cNvSpPr/>
          <p:nvPr/>
        </p:nvSpPr>
        <p:spPr>
          <a:xfrm flipH="1">
            <a:off x="8138288" y="5254437"/>
            <a:ext cx="860563" cy="1178260"/>
          </a:xfrm>
          <a:custGeom>
            <a:rect b="b" l="l" r="r" t="t"/>
            <a:pathLst>
              <a:path extrusionOk="0" h="7469" w="5455">
                <a:moveTo>
                  <a:pt x="0" y="1"/>
                </a:moveTo>
                <a:lnTo>
                  <a:pt x="2156" y="3735"/>
                </a:lnTo>
                <a:lnTo>
                  <a:pt x="0" y="7469"/>
                </a:lnTo>
                <a:lnTo>
                  <a:pt x="3255" y="7469"/>
                </a:lnTo>
                <a:cubicBezTo>
                  <a:pt x="3288" y="7469"/>
                  <a:pt x="3320" y="7451"/>
                  <a:pt x="3336" y="7423"/>
                </a:cubicBezTo>
                <a:lnTo>
                  <a:pt x="5438" y="3782"/>
                </a:lnTo>
                <a:cubicBezTo>
                  <a:pt x="5455" y="3753"/>
                  <a:pt x="5455" y="3717"/>
                  <a:pt x="5438" y="3688"/>
                </a:cubicBezTo>
                <a:lnTo>
                  <a:pt x="3336" y="47"/>
                </a:lnTo>
                <a:cubicBezTo>
                  <a:pt x="3320" y="18"/>
                  <a:pt x="3288" y="1"/>
                  <a:pt x="3255" y="1"/>
                </a:cubicBezTo>
                <a:close/>
              </a:path>
            </a:pathLst>
          </a:custGeom>
          <a:solidFill>
            <a:schemeClr val="accent6"/>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41" name="Google Shape;1741;p86"/>
          <p:cNvSpPr/>
          <p:nvPr/>
        </p:nvSpPr>
        <p:spPr>
          <a:xfrm flipH="1">
            <a:off x="10852198" y="5578398"/>
            <a:ext cx="533217" cy="492821"/>
          </a:xfrm>
          <a:custGeom>
            <a:rect b="b" l="l" r="r" t="t"/>
            <a:pathLst>
              <a:path extrusionOk="0" h="3124" w="3380">
                <a:moveTo>
                  <a:pt x="1689" y="1"/>
                </a:moveTo>
                <a:cubicBezTo>
                  <a:pt x="1594" y="1"/>
                  <a:pt x="1497" y="10"/>
                  <a:pt x="1399" y="28"/>
                </a:cubicBezTo>
                <a:cubicBezTo>
                  <a:pt x="555" y="188"/>
                  <a:pt x="0" y="1004"/>
                  <a:pt x="160" y="1852"/>
                </a:cubicBezTo>
                <a:cubicBezTo>
                  <a:pt x="302" y="2601"/>
                  <a:pt x="956" y="3124"/>
                  <a:pt x="1690" y="3124"/>
                </a:cubicBezTo>
                <a:cubicBezTo>
                  <a:pt x="1786" y="3124"/>
                  <a:pt x="1883" y="3115"/>
                  <a:pt x="1980" y="3096"/>
                </a:cubicBezTo>
                <a:cubicBezTo>
                  <a:pt x="2825" y="2937"/>
                  <a:pt x="3379" y="2120"/>
                  <a:pt x="3219" y="1272"/>
                </a:cubicBezTo>
                <a:cubicBezTo>
                  <a:pt x="3077" y="523"/>
                  <a:pt x="2424" y="1"/>
                  <a:pt x="168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533">
                <a:solidFill>
                  <a:schemeClr val="lt1"/>
                </a:solidFill>
                <a:latin typeface="Fira Sans Extra Condensed Medium"/>
                <a:ea typeface="Fira Sans Extra Condensed Medium"/>
                <a:cs typeface="Fira Sans Extra Condensed Medium"/>
                <a:sym typeface="Fira Sans Extra Condensed Medium"/>
              </a:rPr>
              <a:t>3</a:t>
            </a:r>
            <a:endParaRPr sz="2533">
              <a:solidFill>
                <a:schemeClr val="lt1"/>
              </a:solidFill>
              <a:latin typeface="Fira Sans Extra Condensed Medium"/>
              <a:ea typeface="Fira Sans Extra Condensed Medium"/>
              <a:cs typeface="Fira Sans Extra Condensed Medium"/>
              <a:sym typeface="Fira Sans Extra Condensed Medium"/>
            </a:endParaRPr>
          </a:p>
        </p:txBody>
      </p:sp>
      <p:sp>
        <p:nvSpPr>
          <p:cNvPr id="1742" name="Google Shape;1742;p86"/>
          <p:cNvSpPr txBox="1"/>
          <p:nvPr/>
        </p:nvSpPr>
        <p:spPr>
          <a:xfrm flipH="1">
            <a:off x="8628940" y="2223914"/>
            <a:ext cx="2477292" cy="926400"/>
          </a:xfrm>
          <a:prstGeom prst="rect">
            <a:avLst/>
          </a:prstGeom>
          <a:noFill/>
          <a:ln>
            <a:noFill/>
          </a:ln>
        </p:spPr>
        <p:txBody>
          <a:bodyPr anchorCtr="0" anchor="ctr" bIns="121900" lIns="121900" spcFirstLastPara="1" rIns="121900" wrap="square" tIns="121900">
            <a:noAutofit/>
          </a:bodyPr>
          <a:lstStyle/>
          <a:p>
            <a:pPr indent="-285750" lvl="0" marL="285750" marR="0" rtl="0" algn="l">
              <a:spcBef>
                <a:spcPts val="0"/>
              </a:spcBef>
              <a:spcAft>
                <a:spcPts val="0"/>
              </a:spcAft>
              <a:buClr>
                <a:schemeClr val="dk2"/>
              </a:buClr>
              <a:buSzPts val="1600"/>
              <a:buFont typeface="Arial"/>
              <a:buChar char="•"/>
            </a:pPr>
            <a:r>
              <a:rPr lang="en-US" sz="1600">
                <a:solidFill>
                  <a:schemeClr val="dk2"/>
                </a:solidFill>
                <a:latin typeface="Calibri"/>
                <a:ea typeface="Calibri"/>
                <a:cs typeface="Calibri"/>
                <a:sym typeface="Calibri"/>
              </a:rPr>
              <a:t>All faculty members to be as Ph.D. guides</a:t>
            </a:r>
            <a:endParaRPr/>
          </a:p>
        </p:txBody>
      </p:sp>
      <p:sp>
        <p:nvSpPr>
          <p:cNvPr id="1743" name="Google Shape;1743;p86"/>
          <p:cNvSpPr/>
          <p:nvPr/>
        </p:nvSpPr>
        <p:spPr>
          <a:xfrm>
            <a:off x="4918561" y="3071591"/>
            <a:ext cx="2801600" cy="2426800"/>
          </a:xfrm>
          <a:prstGeom prst="hexagon">
            <a:avLst>
              <a:gd fmla="val 25000" name="adj"/>
              <a:gd fmla="val 115470" name="vf"/>
            </a:avLst>
          </a:prstGeom>
          <a:gradFill>
            <a:gsLst>
              <a:gs pos="0">
                <a:schemeClr val="accent4"/>
              </a:gs>
              <a:gs pos="100000">
                <a:srgbClr val="CD2563"/>
              </a:gs>
            </a:gsLst>
            <a:lin ang="5400012"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44" name="Google Shape;1744;p86"/>
          <p:cNvSpPr/>
          <p:nvPr/>
        </p:nvSpPr>
        <p:spPr>
          <a:xfrm>
            <a:off x="5222503" y="3315545"/>
            <a:ext cx="2179600" cy="1887600"/>
          </a:xfrm>
          <a:prstGeom prst="hexagon">
            <a:avLst>
              <a:gd fmla="val 25000" name="adj"/>
              <a:gd fmla="val 115470" name="vf"/>
            </a:avLst>
          </a:prstGeom>
          <a:solidFill>
            <a:schemeClr val="lt2"/>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2800">
                <a:solidFill>
                  <a:schemeClr val="dk1"/>
                </a:solidFill>
                <a:latin typeface="Fira Sans Extra Condensed Medium"/>
                <a:ea typeface="Fira Sans Extra Condensed Medium"/>
                <a:cs typeface="Fira Sans Extra Condensed Medium"/>
                <a:sym typeface="Fira Sans Extra Condensed Medium"/>
              </a:rPr>
              <a:t>GOALS</a:t>
            </a:r>
            <a:endParaRPr sz="2800">
              <a:solidFill>
                <a:schemeClr val="dk1"/>
              </a:solidFill>
              <a:latin typeface="Fira Sans Extra Condensed Medium"/>
              <a:ea typeface="Fira Sans Extra Condensed Medium"/>
              <a:cs typeface="Fira Sans Extra Condensed Medium"/>
              <a:sym typeface="Fira Sans Extra Condensed Medium"/>
            </a:endParaRPr>
          </a:p>
        </p:txBody>
      </p:sp>
      <p:sp>
        <p:nvSpPr>
          <p:cNvPr id="1745" name="Google Shape;1745;p86"/>
          <p:cNvSpPr txBox="1"/>
          <p:nvPr/>
        </p:nvSpPr>
        <p:spPr>
          <a:xfrm flipH="1">
            <a:off x="1857729" y="5381559"/>
            <a:ext cx="2337193" cy="926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Product development through Internships </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746" name="Google Shape;1746;p86"/>
          <p:cNvSpPr txBox="1"/>
          <p:nvPr/>
        </p:nvSpPr>
        <p:spPr>
          <a:xfrm>
            <a:off x="807031" y="1284720"/>
            <a:ext cx="4438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Short Term Goals – 1 to 2 yrs</a:t>
            </a:r>
            <a:endParaRPr b="1" sz="2800">
              <a:solidFill>
                <a:srgbClr val="FF0000"/>
              </a:solidFill>
              <a:latin typeface="Calibri"/>
              <a:ea typeface="Calibri"/>
              <a:cs typeface="Calibri"/>
              <a:sym typeface="Calibri"/>
            </a:endParaRPr>
          </a:p>
        </p:txBody>
      </p:sp>
      <p:sp>
        <p:nvSpPr>
          <p:cNvPr id="1747" name="Google Shape;1747;p86"/>
          <p:cNvSpPr txBox="1"/>
          <p:nvPr/>
        </p:nvSpPr>
        <p:spPr>
          <a:xfrm>
            <a:off x="7554372" y="1285593"/>
            <a:ext cx="43375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Long Term Goals – 2 to 5 yrs</a:t>
            </a:r>
            <a:endParaRPr b="1" sz="2800">
              <a:solidFill>
                <a:srgbClr val="FF0000"/>
              </a:solidFill>
              <a:latin typeface="Calibri"/>
              <a:ea typeface="Calibri"/>
              <a:cs typeface="Calibri"/>
              <a:sym typeface="Calibri"/>
            </a:endParaRPr>
          </a:p>
        </p:txBody>
      </p:sp>
      <p:sp>
        <p:nvSpPr>
          <p:cNvPr id="1748" name="Google Shape;1748;p86"/>
          <p:cNvSpPr txBox="1"/>
          <p:nvPr>
            <p:ph idx="12" type="sldNum"/>
          </p:nvPr>
        </p:nvSpPr>
        <p:spPr>
          <a:xfrm>
            <a:off x="8625115" y="6930077"/>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4"/>
                                        </p:tgtEl>
                                        <p:attrNameLst>
                                          <p:attrName>style.visibility</p:attrName>
                                        </p:attrNameLst>
                                      </p:cBhvr>
                                      <p:to>
                                        <p:strVal val="visible"/>
                                      </p:to>
                                    </p:set>
                                    <p:animEffect filter="fade" transition="in">
                                      <p:cBhvr>
                                        <p:cTn dur="2000"/>
                                        <p:tgtEl>
                                          <p:spTgt spid="1744"/>
                                        </p:tgtEl>
                                      </p:cBhvr>
                                    </p:animEffect>
                                  </p:childTnLst>
                                </p:cTn>
                              </p:par>
                              <p:par>
                                <p:cTn fill="hold" nodeType="withEffect" presetClass="entr" presetID="10" presetSubtype="0">
                                  <p:stCondLst>
                                    <p:cond delay="0"/>
                                  </p:stCondLst>
                                  <p:childTnLst>
                                    <p:set>
                                      <p:cBhvr>
                                        <p:cTn dur="1" fill="hold">
                                          <p:stCondLst>
                                            <p:cond delay="0"/>
                                          </p:stCondLst>
                                        </p:cTn>
                                        <p:tgtEl>
                                          <p:spTgt spid="1743"/>
                                        </p:tgtEl>
                                        <p:attrNameLst>
                                          <p:attrName>style.visibility</p:attrName>
                                        </p:attrNameLst>
                                      </p:cBhvr>
                                      <p:to>
                                        <p:strVal val="visible"/>
                                      </p:to>
                                    </p:set>
                                    <p:animEffect filter="fade" transition="in">
                                      <p:cBhvr>
                                        <p:cTn dur="2000"/>
                                        <p:tgtEl>
                                          <p:spTgt spid="17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46"/>
                                        </p:tgtEl>
                                        <p:attrNameLst>
                                          <p:attrName>style.visibility</p:attrName>
                                        </p:attrNameLst>
                                      </p:cBhvr>
                                      <p:to>
                                        <p:strVal val="visible"/>
                                      </p:to>
                                    </p:set>
                                    <p:anim calcmode="lin" valueType="num">
                                      <p:cBhvr additive="base">
                                        <p:cTn dur="500"/>
                                        <p:tgtEl>
                                          <p:spTgt spid="17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3"/>
                                        </p:tgtEl>
                                        <p:attrNameLst>
                                          <p:attrName>style.visibility</p:attrName>
                                        </p:attrNameLst>
                                      </p:cBhvr>
                                      <p:to>
                                        <p:strVal val="visible"/>
                                      </p:to>
                                    </p:set>
                                    <p:anim calcmode="lin" valueType="num">
                                      <p:cBhvr additive="base">
                                        <p:cTn dur="500"/>
                                        <p:tgtEl>
                                          <p:spTgt spid="17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2"/>
                                        </p:tgtEl>
                                        <p:attrNameLst>
                                          <p:attrName>style.visibility</p:attrName>
                                        </p:attrNameLst>
                                      </p:cBhvr>
                                      <p:to>
                                        <p:strVal val="visible"/>
                                      </p:to>
                                    </p:set>
                                    <p:anim calcmode="lin" valueType="num">
                                      <p:cBhvr additive="base">
                                        <p:cTn dur="500"/>
                                        <p:tgtEl>
                                          <p:spTgt spid="17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0"/>
                                        </p:tgtEl>
                                        <p:attrNameLst>
                                          <p:attrName>style.visibility</p:attrName>
                                        </p:attrNameLst>
                                      </p:cBhvr>
                                      <p:to>
                                        <p:strVal val="visible"/>
                                      </p:to>
                                    </p:set>
                                    <p:anim calcmode="lin" valueType="num">
                                      <p:cBhvr additive="base">
                                        <p:cTn dur="500"/>
                                        <p:tgtEl>
                                          <p:spTgt spid="17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1"/>
                                        </p:tgtEl>
                                        <p:attrNameLst>
                                          <p:attrName>style.visibility</p:attrName>
                                        </p:attrNameLst>
                                      </p:cBhvr>
                                      <p:to>
                                        <p:strVal val="visible"/>
                                      </p:to>
                                    </p:set>
                                    <p:anim calcmode="lin" valueType="num">
                                      <p:cBhvr additive="base">
                                        <p:cTn dur="500"/>
                                        <p:tgtEl>
                                          <p:spTgt spid="17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1"/>
                                        </p:tgtEl>
                                        <p:attrNameLst>
                                          <p:attrName>style.visibility</p:attrName>
                                        </p:attrNameLst>
                                      </p:cBhvr>
                                      <p:to>
                                        <p:strVal val="visible"/>
                                      </p:to>
                                    </p:set>
                                    <p:anim calcmode="lin" valueType="num">
                                      <p:cBhvr additive="base">
                                        <p:cTn dur="500"/>
                                        <p:tgtEl>
                                          <p:spTgt spid="17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6"/>
                                        </p:tgtEl>
                                        <p:attrNameLst>
                                          <p:attrName>style.visibility</p:attrName>
                                        </p:attrNameLst>
                                      </p:cBhvr>
                                      <p:to>
                                        <p:strVal val="visible"/>
                                      </p:to>
                                    </p:set>
                                    <p:anim calcmode="lin" valueType="num">
                                      <p:cBhvr additive="base">
                                        <p:cTn dur="500"/>
                                        <p:tgtEl>
                                          <p:spTgt spid="17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4"/>
                                        </p:tgtEl>
                                        <p:attrNameLst>
                                          <p:attrName>style.visibility</p:attrName>
                                        </p:attrNameLst>
                                      </p:cBhvr>
                                      <p:to>
                                        <p:strVal val="visible"/>
                                      </p:to>
                                    </p:set>
                                    <p:anim calcmode="lin" valueType="num">
                                      <p:cBhvr additive="base">
                                        <p:cTn dur="500"/>
                                        <p:tgtEl>
                                          <p:spTgt spid="17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5"/>
                                        </p:tgtEl>
                                        <p:attrNameLst>
                                          <p:attrName>style.visibility</p:attrName>
                                        </p:attrNameLst>
                                      </p:cBhvr>
                                      <p:to>
                                        <p:strVal val="visible"/>
                                      </p:to>
                                    </p:set>
                                    <p:anim calcmode="lin" valueType="num">
                                      <p:cBhvr additive="base">
                                        <p:cTn dur="500"/>
                                        <p:tgtEl>
                                          <p:spTgt spid="17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9"/>
                                        </p:tgtEl>
                                        <p:attrNameLst>
                                          <p:attrName>style.visibility</p:attrName>
                                        </p:attrNameLst>
                                      </p:cBhvr>
                                      <p:to>
                                        <p:strVal val="visible"/>
                                      </p:to>
                                    </p:set>
                                    <p:anim calcmode="lin" valueType="num">
                                      <p:cBhvr additive="base">
                                        <p:cTn dur="500"/>
                                        <p:tgtEl>
                                          <p:spTgt spid="17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45"/>
                                        </p:tgtEl>
                                        <p:attrNameLst>
                                          <p:attrName>style.visibility</p:attrName>
                                        </p:attrNameLst>
                                      </p:cBhvr>
                                      <p:to>
                                        <p:strVal val="visible"/>
                                      </p:to>
                                    </p:set>
                                    <p:anim calcmode="lin" valueType="num">
                                      <p:cBhvr additive="base">
                                        <p:cTn dur="500"/>
                                        <p:tgtEl>
                                          <p:spTgt spid="174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30"/>
                                        </p:tgtEl>
                                        <p:attrNameLst>
                                          <p:attrName>style.visibility</p:attrName>
                                        </p:attrNameLst>
                                      </p:cBhvr>
                                      <p:to>
                                        <p:strVal val="visible"/>
                                      </p:to>
                                    </p:set>
                                    <p:anim calcmode="lin" valueType="num">
                                      <p:cBhvr additive="base">
                                        <p:cTn dur="500"/>
                                        <p:tgtEl>
                                          <p:spTgt spid="17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8"/>
                                        </p:tgtEl>
                                        <p:attrNameLst>
                                          <p:attrName>style.visibility</p:attrName>
                                        </p:attrNameLst>
                                      </p:cBhvr>
                                      <p:to>
                                        <p:strVal val="visible"/>
                                      </p:to>
                                    </p:set>
                                    <p:anim calcmode="lin" valueType="num">
                                      <p:cBhvr additive="base">
                                        <p:cTn dur="500"/>
                                        <p:tgtEl>
                                          <p:spTgt spid="17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7"/>
                                        </p:tgtEl>
                                        <p:attrNameLst>
                                          <p:attrName>style.visibility</p:attrName>
                                        </p:attrNameLst>
                                      </p:cBhvr>
                                      <p:to>
                                        <p:strVal val="visible"/>
                                      </p:to>
                                    </p:set>
                                    <p:anim calcmode="lin" valueType="num">
                                      <p:cBhvr additive="base">
                                        <p:cTn dur="500"/>
                                        <p:tgtEl>
                                          <p:spTgt spid="17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2"/>
                                        </p:tgtEl>
                                        <p:attrNameLst>
                                          <p:attrName>style.visibility</p:attrName>
                                        </p:attrNameLst>
                                      </p:cBhvr>
                                      <p:to>
                                        <p:strVal val="visible"/>
                                      </p:to>
                                    </p:set>
                                    <p:anim calcmode="lin" valueType="num">
                                      <p:cBhvr additive="base">
                                        <p:cTn dur="500"/>
                                        <p:tgtEl>
                                          <p:spTgt spid="17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3"/>
                                        </p:tgtEl>
                                        <p:attrNameLst>
                                          <p:attrName>style.visibility</p:attrName>
                                        </p:attrNameLst>
                                      </p:cBhvr>
                                      <p:to>
                                        <p:strVal val="visible"/>
                                      </p:to>
                                    </p:set>
                                    <p:anim calcmode="lin" valueType="num">
                                      <p:cBhvr additive="base">
                                        <p:cTn dur="500"/>
                                        <p:tgtEl>
                                          <p:spTgt spid="17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4"/>
                                        </p:tgtEl>
                                        <p:attrNameLst>
                                          <p:attrName>style.visibility</p:attrName>
                                        </p:attrNameLst>
                                      </p:cBhvr>
                                      <p:to>
                                        <p:strVal val="visible"/>
                                      </p:to>
                                    </p:set>
                                    <p:anim calcmode="lin" valueType="num">
                                      <p:cBhvr additive="base">
                                        <p:cTn dur="500"/>
                                        <p:tgtEl>
                                          <p:spTgt spid="173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2"/>
                                        </p:tgtEl>
                                        <p:attrNameLst>
                                          <p:attrName>style.visibility</p:attrName>
                                        </p:attrNameLst>
                                      </p:cBhvr>
                                      <p:to>
                                        <p:strVal val="visible"/>
                                      </p:to>
                                    </p:set>
                                    <p:anim calcmode="lin" valueType="num">
                                      <p:cBhvr additive="base">
                                        <p:cTn dur="500"/>
                                        <p:tgtEl>
                                          <p:spTgt spid="17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39"/>
                                        </p:tgtEl>
                                        <p:attrNameLst>
                                          <p:attrName>style.visibility</p:attrName>
                                        </p:attrNameLst>
                                      </p:cBhvr>
                                      <p:to>
                                        <p:strVal val="visible"/>
                                      </p:to>
                                    </p:set>
                                    <p:anim calcmode="lin" valueType="num">
                                      <p:cBhvr additive="base">
                                        <p:cTn dur="500"/>
                                        <p:tgtEl>
                                          <p:spTgt spid="17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8"/>
                                        </p:tgtEl>
                                        <p:attrNameLst>
                                          <p:attrName>style.visibility</p:attrName>
                                        </p:attrNameLst>
                                      </p:cBhvr>
                                      <p:to>
                                        <p:strVal val="visible"/>
                                      </p:to>
                                    </p:set>
                                    <p:anim calcmode="lin" valueType="num">
                                      <p:cBhvr additive="base">
                                        <p:cTn dur="500"/>
                                        <p:tgtEl>
                                          <p:spTgt spid="17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6"/>
                                        </p:tgtEl>
                                        <p:attrNameLst>
                                          <p:attrName>style.visibility</p:attrName>
                                        </p:attrNameLst>
                                      </p:cBhvr>
                                      <p:to>
                                        <p:strVal val="visible"/>
                                      </p:to>
                                    </p:set>
                                    <p:anim calcmode="lin" valueType="num">
                                      <p:cBhvr additive="base">
                                        <p:cTn dur="500"/>
                                        <p:tgtEl>
                                          <p:spTgt spid="17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7"/>
                                        </p:tgtEl>
                                        <p:attrNameLst>
                                          <p:attrName>style.visibility</p:attrName>
                                        </p:attrNameLst>
                                      </p:cBhvr>
                                      <p:to>
                                        <p:strVal val="visible"/>
                                      </p:to>
                                    </p:set>
                                    <p:anim calcmode="lin" valueType="num">
                                      <p:cBhvr additive="base">
                                        <p:cTn dur="500"/>
                                        <p:tgtEl>
                                          <p:spTgt spid="17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1"/>
                                        </p:tgtEl>
                                        <p:attrNameLst>
                                          <p:attrName>style.visibility</p:attrName>
                                        </p:attrNameLst>
                                      </p:cBhvr>
                                      <p:to>
                                        <p:strVal val="visible"/>
                                      </p:to>
                                    </p:set>
                                    <p:anim calcmode="lin" valueType="num">
                                      <p:cBhvr additive="base">
                                        <p:cTn dur="500"/>
                                        <p:tgtEl>
                                          <p:spTgt spid="17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35"/>
                                        </p:tgtEl>
                                        <p:attrNameLst>
                                          <p:attrName>style.visibility</p:attrName>
                                        </p:attrNameLst>
                                      </p:cBhvr>
                                      <p:to>
                                        <p:strVal val="visible"/>
                                      </p:to>
                                    </p:set>
                                    <p:anim calcmode="lin" valueType="num">
                                      <p:cBhvr additive="base">
                                        <p:cTn dur="500"/>
                                        <p:tgtEl>
                                          <p:spTgt spid="173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17"/>
                                        </p:tgtEl>
                                        <p:attrNameLst>
                                          <p:attrName>style.visibility</p:attrName>
                                        </p:attrNameLst>
                                      </p:cBhvr>
                                      <p:to>
                                        <p:strVal val="visible"/>
                                      </p:to>
                                    </p:set>
                                    <p:anim calcmode="lin" valueType="num">
                                      <p:cBhvr additive="base">
                                        <p:cTn dur="500"/>
                                        <p:tgtEl>
                                          <p:spTgt spid="17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40"/>
                                        </p:tgtEl>
                                        <p:attrNameLst>
                                          <p:attrName>style.visibility</p:attrName>
                                        </p:attrNameLst>
                                      </p:cBhvr>
                                      <p:to>
                                        <p:strVal val="visible"/>
                                      </p:to>
                                    </p:set>
                                    <p:anim calcmode="lin" valueType="num">
                                      <p:cBhvr additive="base">
                                        <p:cTn dur="500"/>
                                        <p:tgtEl>
                                          <p:spTgt spid="17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87"/>
          <p:cNvSpPr txBox="1"/>
          <p:nvPr>
            <p:ph type="ctrTitle"/>
          </p:nvPr>
        </p:nvSpPr>
        <p:spPr>
          <a:xfrm>
            <a:off x="1882588" y="349624"/>
            <a:ext cx="8381516" cy="787381"/>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Continuous Improvement</a:t>
            </a:r>
            <a:endParaRPr/>
          </a:p>
        </p:txBody>
      </p:sp>
      <p:sp>
        <p:nvSpPr>
          <p:cNvPr id="1754" name="Google Shape;1754;p87"/>
          <p:cNvSpPr txBox="1"/>
          <p:nvPr>
            <p:ph idx="1" type="subTitle"/>
          </p:nvPr>
        </p:nvSpPr>
        <p:spPr>
          <a:xfrm>
            <a:off x="864620" y="1499188"/>
            <a:ext cx="10489180" cy="2314155"/>
          </a:xfrm>
          <a:prstGeom prst="rect">
            <a:avLst/>
          </a:prstGeom>
          <a:noFill/>
          <a:ln>
            <a:noFill/>
          </a:ln>
        </p:spPr>
        <p:txBody>
          <a:bodyPr anchorCtr="0" anchor="ctr" bIns="45700" lIns="91425" spcFirstLastPara="1" rIns="91425" wrap="square" tIns="45700">
            <a:noAutofit/>
          </a:bodyPr>
          <a:lstStyle/>
          <a:p>
            <a:pPr indent="-514350" lvl="0" marL="541782" rtl="0" algn="l">
              <a:lnSpc>
                <a:spcPct val="90000"/>
              </a:lnSpc>
              <a:spcBef>
                <a:spcPts val="0"/>
              </a:spcBef>
              <a:spcAft>
                <a:spcPts val="0"/>
              </a:spcAft>
              <a:buClr>
                <a:srgbClr val="0000FF"/>
              </a:buClr>
              <a:buSzPts val="2800"/>
              <a:buFont typeface="Calibri"/>
              <a:buAutoNum type="alphaLcPeriod"/>
            </a:pPr>
            <a:r>
              <a:rPr lang="en-US" sz="2800">
                <a:solidFill>
                  <a:srgbClr val="0000FF"/>
                </a:solidFill>
              </a:rPr>
              <a:t>Closing the loop at course level, programme level and Institute level ensures quality assurance for students/graduates of their results, placement, higher studies, entrepreneurs.</a:t>
            </a:r>
            <a:endParaRPr/>
          </a:p>
          <a:p>
            <a:pPr indent="-514350" lvl="0" marL="541782" rtl="0" algn="l">
              <a:lnSpc>
                <a:spcPct val="90000"/>
              </a:lnSpc>
              <a:spcBef>
                <a:spcPts val="1000"/>
              </a:spcBef>
              <a:spcAft>
                <a:spcPts val="0"/>
              </a:spcAft>
              <a:buClr>
                <a:srgbClr val="0000FF"/>
              </a:buClr>
              <a:buSzPts val="2800"/>
              <a:buFont typeface="Calibri"/>
              <a:buAutoNum type="alphaLcPeriod"/>
            </a:pPr>
            <a:r>
              <a:rPr lang="en-US" sz="2800">
                <a:solidFill>
                  <a:srgbClr val="0000FF"/>
                </a:solidFill>
              </a:rPr>
              <a:t>All attainment analysis is made to provide continuous improvement through either in course delivery, Assessment and curriculum (</a:t>
            </a:r>
            <a:r>
              <a:rPr lang="en-US" sz="2800">
                <a:solidFill>
                  <a:srgbClr val="FF0000"/>
                </a:solidFill>
              </a:rPr>
              <a:t>Essence of OBE</a:t>
            </a:r>
            <a:r>
              <a:rPr lang="en-US" sz="2800">
                <a:solidFill>
                  <a:srgbClr val="0000FF"/>
                </a:solidFill>
              </a:rPr>
              <a:t>)</a:t>
            </a:r>
            <a:endParaRPr/>
          </a:p>
        </p:txBody>
      </p:sp>
      <p:pic>
        <p:nvPicPr>
          <p:cNvPr descr="Professional Thank You Ppt" id="1755" name="Google Shape;1755;p87"/>
          <p:cNvPicPr preferRelativeResize="0"/>
          <p:nvPr/>
        </p:nvPicPr>
        <p:blipFill rotWithShape="1">
          <a:blip r:embed="rId3">
            <a:alphaModFix/>
          </a:blip>
          <a:srcRect b="0" l="0" r="0" t="0"/>
          <a:stretch/>
        </p:blipFill>
        <p:spPr>
          <a:xfrm>
            <a:off x="2805825" y="3943350"/>
            <a:ext cx="5988677" cy="3072290"/>
          </a:xfrm>
          <a:prstGeom prst="rect">
            <a:avLst/>
          </a:prstGeom>
          <a:noFill/>
          <a:ln>
            <a:noFill/>
          </a:ln>
        </p:spPr>
      </p:pic>
      <p:sp>
        <p:nvSpPr>
          <p:cNvPr id="1756" name="Google Shape;1756;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pSp>
        <p:nvGrpSpPr>
          <p:cNvPr id="661" name="Google Shape;661;p9"/>
          <p:cNvGrpSpPr/>
          <p:nvPr/>
        </p:nvGrpSpPr>
        <p:grpSpPr>
          <a:xfrm>
            <a:off x="3711069" y="1801965"/>
            <a:ext cx="4339859" cy="4316220"/>
            <a:chOff x="4042622" y="1898154"/>
            <a:chExt cx="4106756" cy="4114800"/>
          </a:xfrm>
        </p:grpSpPr>
        <p:sp>
          <p:nvSpPr>
            <p:cNvPr id="662" name="Google Shape;662;p9"/>
            <p:cNvSpPr/>
            <p:nvPr/>
          </p:nvSpPr>
          <p:spPr>
            <a:xfrm>
              <a:off x="4042622" y="1898154"/>
              <a:ext cx="4106756" cy="4114800"/>
            </a:xfrm>
            <a:custGeom>
              <a:rect b="b" l="l" r="r" t="t"/>
              <a:pathLst>
                <a:path extrusionOk="0" h="21468" w="21466">
                  <a:moveTo>
                    <a:pt x="18837" y="8111"/>
                  </a:moveTo>
                  <a:cubicBezTo>
                    <a:pt x="18077" y="8111"/>
                    <a:pt x="17393" y="8434"/>
                    <a:pt x="16913" y="8947"/>
                  </a:cubicBezTo>
                  <a:cubicBezTo>
                    <a:pt x="16874" y="8988"/>
                    <a:pt x="16837" y="9032"/>
                    <a:pt x="16801" y="9074"/>
                  </a:cubicBezTo>
                  <a:cubicBezTo>
                    <a:pt x="16781" y="9097"/>
                    <a:pt x="16763" y="9122"/>
                    <a:pt x="16744" y="9146"/>
                  </a:cubicBezTo>
                  <a:cubicBezTo>
                    <a:pt x="16707" y="9195"/>
                    <a:pt x="16670" y="9244"/>
                    <a:pt x="16626" y="9286"/>
                  </a:cubicBezTo>
                  <a:cubicBezTo>
                    <a:pt x="16151" y="9762"/>
                    <a:pt x="15492" y="10056"/>
                    <a:pt x="14765" y="10056"/>
                  </a:cubicBezTo>
                  <a:lnTo>
                    <a:pt x="14750" y="10056"/>
                  </a:lnTo>
                  <a:cubicBezTo>
                    <a:pt x="13894" y="10054"/>
                    <a:pt x="13449" y="9028"/>
                    <a:pt x="14037" y="8409"/>
                  </a:cubicBezTo>
                  <a:cubicBezTo>
                    <a:pt x="14053" y="8392"/>
                    <a:pt x="14069" y="8377"/>
                    <a:pt x="14085" y="8360"/>
                  </a:cubicBezTo>
                  <a:cubicBezTo>
                    <a:pt x="14599" y="7847"/>
                    <a:pt x="15273" y="7592"/>
                    <a:pt x="15945" y="7592"/>
                  </a:cubicBezTo>
                  <a:cubicBezTo>
                    <a:pt x="16008" y="7592"/>
                    <a:pt x="16068" y="7598"/>
                    <a:pt x="16129" y="7607"/>
                  </a:cubicBezTo>
                  <a:cubicBezTo>
                    <a:pt x="16159" y="7612"/>
                    <a:pt x="16190" y="7615"/>
                    <a:pt x="16222" y="7618"/>
                  </a:cubicBezTo>
                  <a:cubicBezTo>
                    <a:pt x="16277" y="7624"/>
                    <a:pt x="16335" y="7627"/>
                    <a:pt x="16390" y="7630"/>
                  </a:cubicBezTo>
                  <a:cubicBezTo>
                    <a:pt x="17133" y="7657"/>
                    <a:pt x="17885" y="7371"/>
                    <a:pt x="18433" y="6771"/>
                  </a:cubicBezTo>
                  <a:cubicBezTo>
                    <a:pt x="19335" y="5781"/>
                    <a:pt x="19333" y="4227"/>
                    <a:pt x="18431" y="3240"/>
                  </a:cubicBezTo>
                  <a:cubicBezTo>
                    <a:pt x="17413" y="2126"/>
                    <a:pt x="15682" y="2096"/>
                    <a:pt x="14626" y="3150"/>
                  </a:cubicBezTo>
                  <a:cubicBezTo>
                    <a:pt x="14088" y="3687"/>
                    <a:pt x="13832" y="4399"/>
                    <a:pt x="13857" y="5100"/>
                  </a:cubicBezTo>
                  <a:cubicBezTo>
                    <a:pt x="13859" y="5156"/>
                    <a:pt x="13862" y="5213"/>
                    <a:pt x="13869" y="5268"/>
                  </a:cubicBezTo>
                  <a:lnTo>
                    <a:pt x="13874" y="5312"/>
                  </a:lnTo>
                  <a:cubicBezTo>
                    <a:pt x="13892" y="5499"/>
                    <a:pt x="13899" y="5687"/>
                    <a:pt x="13876" y="5874"/>
                  </a:cubicBezTo>
                  <a:cubicBezTo>
                    <a:pt x="13805" y="6433"/>
                    <a:pt x="13555" y="6973"/>
                    <a:pt x="13126" y="7401"/>
                  </a:cubicBezTo>
                  <a:cubicBezTo>
                    <a:pt x="13115" y="7412"/>
                    <a:pt x="13104" y="7422"/>
                    <a:pt x="13094" y="7433"/>
                  </a:cubicBezTo>
                  <a:cubicBezTo>
                    <a:pt x="12480" y="8026"/>
                    <a:pt x="11440" y="7593"/>
                    <a:pt x="11423" y="6744"/>
                  </a:cubicBezTo>
                  <a:cubicBezTo>
                    <a:pt x="11423" y="6727"/>
                    <a:pt x="11423" y="6708"/>
                    <a:pt x="11423" y="6692"/>
                  </a:cubicBezTo>
                  <a:cubicBezTo>
                    <a:pt x="11423" y="6091"/>
                    <a:pt x="11626" y="5536"/>
                    <a:pt x="11966" y="5093"/>
                  </a:cubicBezTo>
                  <a:cubicBezTo>
                    <a:pt x="12092" y="4930"/>
                    <a:pt x="12246" y="4791"/>
                    <a:pt x="12408" y="4659"/>
                  </a:cubicBezTo>
                  <a:cubicBezTo>
                    <a:pt x="12408" y="4659"/>
                    <a:pt x="12409" y="4659"/>
                    <a:pt x="12409" y="4658"/>
                  </a:cubicBezTo>
                  <a:cubicBezTo>
                    <a:pt x="12453" y="4622"/>
                    <a:pt x="12495" y="4585"/>
                    <a:pt x="12536" y="4547"/>
                  </a:cubicBezTo>
                  <a:cubicBezTo>
                    <a:pt x="13080" y="4040"/>
                    <a:pt x="13409" y="3307"/>
                    <a:pt x="13372" y="2498"/>
                  </a:cubicBezTo>
                  <a:cubicBezTo>
                    <a:pt x="13308" y="1162"/>
                    <a:pt x="12207" y="64"/>
                    <a:pt x="10869" y="3"/>
                  </a:cubicBezTo>
                  <a:cubicBezTo>
                    <a:pt x="9360" y="-66"/>
                    <a:pt x="8115" y="1135"/>
                    <a:pt x="8115" y="2626"/>
                  </a:cubicBezTo>
                  <a:cubicBezTo>
                    <a:pt x="8115" y="3384"/>
                    <a:pt x="8439" y="4067"/>
                    <a:pt x="8953" y="4547"/>
                  </a:cubicBezTo>
                  <a:cubicBezTo>
                    <a:pt x="8993" y="4585"/>
                    <a:pt x="9037" y="4622"/>
                    <a:pt x="9079" y="4658"/>
                  </a:cubicBezTo>
                  <a:cubicBezTo>
                    <a:pt x="9079" y="4658"/>
                    <a:pt x="9081" y="4658"/>
                    <a:pt x="9081" y="4659"/>
                  </a:cubicBezTo>
                  <a:cubicBezTo>
                    <a:pt x="9241" y="4791"/>
                    <a:pt x="9396" y="4929"/>
                    <a:pt x="9521" y="5093"/>
                  </a:cubicBezTo>
                  <a:cubicBezTo>
                    <a:pt x="9861" y="5536"/>
                    <a:pt x="10065" y="6089"/>
                    <a:pt x="10065" y="6692"/>
                  </a:cubicBezTo>
                  <a:cubicBezTo>
                    <a:pt x="10065" y="6712"/>
                    <a:pt x="10065" y="6730"/>
                    <a:pt x="10065" y="6750"/>
                  </a:cubicBezTo>
                  <a:cubicBezTo>
                    <a:pt x="10046" y="7602"/>
                    <a:pt x="9006" y="8032"/>
                    <a:pt x="8395" y="7440"/>
                  </a:cubicBezTo>
                  <a:cubicBezTo>
                    <a:pt x="8385" y="7430"/>
                    <a:pt x="8374" y="7422"/>
                    <a:pt x="8366" y="7412"/>
                  </a:cubicBezTo>
                  <a:cubicBezTo>
                    <a:pt x="7916" y="6962"/>
                    <a:pt x="7663" y="6392"/>
                    <a:pt x="7608" y="5805"/>
                  </a:cubicBezTo>
                  <a:cubicBezTo>
                    <a:pt x="7591" y="5630"/>
                    <a:pt x="7604" y="5455"/>
                    <a:pt x="7623" y="5280"/>
                  </a:cubicBezTo>
                  <a:cubicBezTo>
                    <a:pt x="7623" y="5280"/>
                    <a:pt x="7623" y="5278"/>
                    <a:pt x="7623" y="5278"/>
                  </a:cubicBezTo>
                  <a:cubicBezTo>
                    <a:pt x="7628" y="5223"/>
                    <a:pt x="7631" y="5166"/>
                    <a:pt x="7635" y="5110"/>
                  </a:cubicBezTo>
                  <a:cubicBezTo>
                    <a:pt x="7662" y="4368"/>
                    <a:pt x="7375" y="3618"/>
                    <a:pt x="6773" y="3071"/>
                  </a:cubicBezTo>
                  <a:cubicBezTo>
                    <a:pt x="5782" y="2171"/>
                    <a:pt x="4225" y="2173"/>
                    <a:pt x="3236" y="3075"/>
                  </a:cubicBezTo>
                  <a:cubicBezTo>
                    <a:pt x="2120" y="4091"/>
                    <a:pt x="2090" y="5818"/>
                    <a:pt x="3146" y="6873"/>
                  </a:cubicBezTo>
                  <a:cubicBezTo>
                    <a:pt x="3684" y="7410"/>
                    <a:pt x="4397" y="7666"/>
                    <a:pt x="5100" y="7640"/>
                  </a:cubicBezTo>
                  <a:cubicBezTo>
                    <a:pt x="5155" y="7639"/>
                    <a:pt x="5213" y="7635"/>
                    <a:pt x="5268" y="7629"/>
                  </a:cubicBezTo>
                  <a:cubicBezTo>
                    <a:pt x="5268" y="7629"/>
                    <a:pt x="5270" y="7629"/>
                    <a:pt x="5270" y="7629"/>
                  </a:cubicBezTo>
                  <a:cubicBezTo>
                    <a:pt x="5445" y="7612"/>
                    <a:pt x="5621" y="7597"/>
                    <a:pt x="5796" y="7613"/>
                  </a:cubicBezTo>
                  <a:cubicBezTo>
                    <a:pt x="6382" y="7669"/>
                    <a:pt x="6955" y="7921"/>
                    <a:pt x="7405" y="8370"/>
                  </a:cubicBezTo>
                  <a:cubicBezTo>
                    <a:pt x="7412" y="8377"/>
                    <a:pt x="7419" y="8384"/>
                    <a:pt x="7426" y="8391"/>
                  </a:cubicBezTo>
                  <a:cubicBezTo>
                    <a:pt x="8022" y="9000"/>
                    <a:pt x="7586" y="10048"/>
                    <a:pt x="6733" y="10058"/>
                  </a:cubicBezTo>
                  <a:cubicBezTo>
                    <a:pt x="6723" y="10058"/>
                    <a:pt x="6713" y="10058"/>
                    <a:pt x="6704" y="10058"/>
                  </a:cubicBezTo>
                  <a:cubicBezTo>
                    <a:pt x="6096" y="10058"/>
                    <a:pt x="5538" y="9853"/>
                    <a:pt x="5091" y="9506"/>
                  </a:cubicBezTo>
                  <a:cubicBezTo>
                    <a:pt x="4943" y="9392"/>
                    <a:pt x="4815" y="9254"/>
                    <a:pt x="4695" y="9107"/>
                  </a:cubicBezTo>
                  <a:lnTo>
                    <a:pt x="4667" y="9074"/>
                  </a:lnTo>
                  <a:cubicBezTo>
                    <a:pt x="4631" y="9030"/>
                    <a:pt x="4594" y="8988"/>
                    <a:pt x="4555" y="8947"/>
                  </a:cubicBezTo>
                  <a:cubicBezTo>
                    <a:pt x="4048" y="8404"/>
                    <a:pt x="3313" y="8076"/>
                    <a:pt x="2503" y="8113"/>
                  </a:cubicBezTo>
                  <a:cubicBezTo>
                    <a:pt x="1164" y="8177"/>
                    <a:pt x="64" y="9275"/>
                    <a:pt x="3" y="10611"/>
                  </a:cubicBezTo>
                  <a:cubicBezTo>
                    <a:pt x="-66" y="12117"/>
                    <a:pt x="1137" y="13360"/>
                    <a:pt x="2631" y="13360"/>
                  </a:cubicBezTo>
                  <a:cubicBezTo>
                    <a:pt x="3391" y="13360"/>
                    <a:pt x="4075" y="13037"/>
                    <a:pt x="4555" y="12524"/>
                  </a:cubicBezTo>
                  <a:cubicBezTo>
                    <a:pt x="4594" y="12484"/>
                    <a:pt x="4631" y="12440"/>
                    <a:pt x="4667" y="12396"/>
                  </a:cubicBezTo>
                  <a:lnTo>
                    <a:pt x="4695" y="12362"/>
                  </a:lnTo>
                  <a:cubicBezTo>
                    <a:pt x="4815" y="12218"/>
                    <a:pt x="4943" y="12080"/>
                    <a:pt x="5091" y="11964"/>
                  </a:cubicBezTo>
                  <a:cubicBezTo>
                    <a:pt x="5536" y="11619"/>
                    <a:pt x="6096" y="11412"/>
                    <a:pt x="6704" y="11412"/>
                  </a:cubicBezTo>
                  <a:lnTo>
                    <a:pt x="6719" y="11412"/>
                  </a:lnTo>
                  <a:cubicBezTo>
                    <a:pt x="7576" y="11414"/>
                    <a:pt x="8021" y="12440"/>
                    <a:pt x="7432" y="13059"/>
                  </a:cubicBezTo>
                  <a:cubicBezTo>
                    <a:pt x="7417" y="13076"/>
                    <a:pt x="7400" y="13091"/>
                    <a:pt x="7385" y="13108"/>
                  </a:cubicBezTo>
                  <a:cubicBezTo>
                    <a:pt x="6955" y="13537"/>
                    <a:pt x="6414" y="13786"/>
                    <a:pt x="5855" y="13856"/>
                  </a:cubicBezTo>
                  <a:cubicBezTo>
                    <a:pt x="5668" y="13880"/>
                    <a:pt x="5479" y="13873"/>
                    <a:pt x="5292" y="13855"/>
                  </a:cubicBezTo>
                  <a:lnTo>
                    <a:pt x="5248" y="13850"/>
                  </a:lnTo>
                  <a:cubicBezTo>
                    <a:pt x="5192" y="13844"/>
                    <a:pt x="5135" y="13841"/>
                    <a:pt x="5080" y="13838"/>
                  </a:cubicBezTo>
                  <a:cubicBezTo>
                    <a:pt x="4336" y="13811"/>
                    <a:pt x="3585" y="14097"/>
                    <a:pt x="3037" y="14697"/>
                  </a:cubicBezTo>
                  <a:cubicBezTo>
                    <a:pt x="2135" y="15687"/>
                    <a:pt x="2137" y="17241"/>
                    <a:pt x="3039" y="18228"/>
                  </a:cubicBezTo>
                  <a:cubicBezTo>
                    <a:pt x="4056" y="19342"/>
                    <a:pt x="5787" y="19372"/>
                    <a:pt x="6844" y="18318"/>
                  </a:cubicBezTo>
                  <a:cubicBezTo>
                    <a:pt x="7382" y="17781"/>
                    <a:pt x="7638" y="17069"/>
                    <a:pt x="7613" y="16368"/>
                  </a:cubicBezTo>
                  <a:cubicBezTo>
                    <a:pt x="7611" y="16312"/>
                    <a:pt x="7608" y="16255"/>
                    <a:pt x="7601" y="16200"/>
                  </a:cubicBezTo>
                  <a:lnTo>
                    <a:pt x="7596" y="16156"/>
                  </a:lnTo>
                  <a:cubicBezTo>
                    <a:pt x="7577" y="15969"/>
                    <a:pt x="7571" y="15781"/>
                    <a:pt x="7594" y="15594"/>
                  </a:cubicBezTo>
                  <a:cubicBezTo>
                    <a:pt x="7665" y="15035"/>
                    <a:pt x="7914" y="14495"/>
                    <a:pt x="8344" y="14067"/>
                  </a:cubicBezTo>
                  <a:cubicBezTo>
                    <a:pt x="8354" y="14056"/>
                    <a:pt x="8366" y="14046"/>
                    <a:pt x="8376" y="14035"/>
                  </a:cubicBezTo>
                  <a:cubicBezTo>
                    <a:pt x="8990" y="13442"/>
                    <a:pt x="10030" y="13875"/>
                    <a:pt x="10046" y="14724"/>
                  </a:cubicBezTo>
                  <a:cubicBezTo>
                    <a:pt x="10046" y="14741"/>
                    <a:pt x="10046" y="14760"/>
                    <a:pt x="10046" y="14776"/>
                  </a:cubicBezTo>
                  <a:cubicBezTo>
                    <a:pt x="10046" y="15384"/>
                    <a:pt x="9841" y="15941"/>
                    <a:pt x="9494" y="16386"/>
                  </a:cubicBezTo>
                  <a:cubicBezTo>
                    <a:pt x="9379" y="16534"/>
                    <a:pt x="9241" y="16662"/>
                    <a:pt x="9094" y="16782"/>
                  </a:cubicBezTo>
                  <a:lnTo>
                    <a:pt x="9060" y="16810"/>
                  </a:lnTo>
                  <a:cubicBezTo>
                    <a:pt x="9017" y="16846"/>
                    <a:pt x="8974" y="16883"/>
                    <a:pt x="8934" y="16921"/>
                  </a:cubicBezTo>
                  <a:cubicBezTo>
                    <a:pt x="8390" y="17428"/>
                    <a:pt x="8061" y="18161"/>
                    <a:pt x="8098" y="18970"/>
                  </a:cubicBezTo>
                  <a:cubicBezTo>
                    <a:pt x="8162" y="20306"/>
                    <a:pt x="9263" y="21404"/>
                    <a:pt x="10601" y="21465"/>
                  </a:cubicBezTo>
                  <a:cubicBezTo>
                    <a:pt x="12109" y="21534"/>
                    <a:pt x="13355" y="20333"/>
                    <a:pt x="13355" y="18842"/>
                  </a:cubicBezTo>
                  <a:cubicBezTo>
                    <a:pt x="13355" y="18084"/>
                    <a:pt x="13031" y="17401"/>
                    <a:pt x="12517" y="16921"/>
                  </a:cubicBezTo>
                  <a:cubicBezTo>
                    <a:pt x="12477" y="16883"/>
                    <a:pt x="12433" y="16846"/>
                    <a:pt x="12389" y="16810"/>
                  </a:cubicBezTo>
                  <a:lnTo>
                    <a:pt x="12355" y="16782"/>
                  </a:lnTo>
                  <a:cubicBezTo>
                    <a:pt x="12210" y="16662"/>
                    <a:pt x="12072" y="16534"/>
                    <a:pt x="11956" y="16386"/>
                  </a:cubicBezTo>
                  <a:cubicBezTo>
                    <a:pt x="11610" y="15942"/>
                    <a:pt x="11403" y="15384"/>
                    <a:pt x="11403" y="14776"/>
                  </a:cubicBezTo>
                  <a:cubicBezTo>
                    <a:pt x="11403" y="14756"/>
                    <a:pt x="11403" y="14738"/>
                    <a:pt x="11403" y="14718"/>
                  </a:cubicBezTo>
                  <a:cubicBezTo>
                    <a:pt x="11422" y="13866"/>
                    <a:pt x="12462" y="13436"/>
                    <a:pt x="13073" y="14028"/>
                  </a:cubicBezTo>
                  <a:cubicBezTo>
                    <a:pt x="13083" y="14038"/>
                    <a:pt x="13094" y="14046"/>
                    <a:pt x="13102" y="14056"/>
                  </a:cubicBezTo>
                  <a:cubicBezTo>
                    <a:pt x="13532" y="14485"/>
                    <a:pt x="13781" y="15025"/>
                    <a:pt x="13852" y="15584"/>
                  </a:cubicBezTo>
                  <a:cubicBezTo>
                    <a:pt x="13876" y="15771"/>
                    <a:pt x="13869" y="15959"/>
                    <a:pt x="13850" y="16146"/>
                  </a:cubicBezTo>
                  <a:lnTo>
                    <a:pt x="13845" y="16190"/>
                  </a:lnTo>
                  <a:cubicBezTo>
                    <a:pt x="13840" y="16245"/>
                    <a:pt x="13837" y="16302"/>
                    <a:pt x="13833" y="16358"/>
                  </a:cubicBezTo>
                  <a:cubicBezTo>
                    <a:pt x="13806" y="17100"/>
                    <a:pt x="14093" y="17850"/>
                    <a:pt x="14695" y="18397"/>
                  </a:cubicBezTo>
                  <a:cubicBezTo>
                    <a:pt x="15686" y="19297"/>
                    <a:pt x="17243" y="19295"/>
                    <a:pt x="18232" y="18395"/>
                  </a:cubicBezTo>
                  <a:cubicBezTo>
                    <a:pt x="19348" y="17379"/>
                    <a:pt x="19378" y="15651"/>
                    <a:pt x="18322" y="14596"/>
                  </a:cubicBezTo>
                  <a:cubicBezTo>
                    <a:pt x="17784" y="14060"/>
                    <a:pt x="17071" y="13804"/>
                    <a:pt x="16368" y="13829"/>
                  </a:cubicBezTo>
                  <a:cubicBezTo>
                    <a:pt x="16313" y="13831"/>
                    <a:pt x="16255" y="13834"/>
                    <a:pt x="16200" y="13841"/>
                  </a:cubicBezTo>
                  <a:lnTo>
                    <a:pt x="16156" y="13846"/>
                  </a:lnTo>
                  <a:cubicBezTo>
                    <a:pt x="15969" y="13865"/>
                    <a:pt x="15780" y="13871"/>
                    <a:pt x="15593" y="13848"/>
                  </a:cubicBezTo>
                  <a:cubicBezTo>
                    <a:pt x="15033" y="13777"/>
                    <a:pt x="14492" y="13528"/>
                    <a:pt x="14063" y="13099"/>
                  </a:cubicBezTo>
                  <a:cubicBezTo>
                    <a:pt x="14056" y="13092"/>
                    <a:pt x="14049" y="13086"/>
                    <a:pt x="14042" y="13079"/>
                  </a:cubicBezTo>
                  <a:cubicBezTo>
                    <a:pt x="13446" y="12470"/>
                    <a:pt x="13882" y="11422"/>
                    <a:pt x="14735" y="11412"/>
                  </a:cubicBezTo>
                  <a:cubicBezTo>
                    <a:pt x="14745" y="11412"/>
                    <a:pt x="14755" y="11412"/>
                    <a:pt x="14764" y="11412"/>
                  </a:cubicBezTo>
                  <a:cubicBezTo>
                    <a:pt x="15372" y="11412"/>
                    <a:pt x="15932" y="11619"/>
                    <a:pt x="16377" y="11964"/>
                  </a:cubicBezTo>
                  <a:cubicBezTo>
                    <a:pt x="16525" y="12078"/>
                    <a:pt x="16653" y="12218"/>
                    <a:pt x="16773" y="12362"/>
                  </a:cubicBezTo>
                  <a:lnTo>
                    <a:pt x="16800" y="12396"/>
                  </a:lnTo>
                  <a:cubicBezTo>
                    <a:pt x="16835" y="12440"/>
                    <a:pt x="16872" y="12482"/>
                    <a:pt x="16911" y="12522"/>
                  </a:cubicBezTo>
                  <a:cubicBezTo>
                    <a:pt x="17418" y="13066"/>
                    <a:pt x="18153" y="13394"/>
                    <a:pt x="18964" y="13357"/>
                  </a:cubicBezTo>
                  <a:cubicBezTo>
                    <a:pt x="20302" y="13293"/>
                    <a:pt x="21403" y="12194"/>
                    <a:pt x="21463" y="10858"/>
                  </a:cubicBezTo>
                  <a:cubicBezTo>
                    <a:pt x="21534" y="9355"/>
                    <a:pt x="20331" y="8111"/>
                    <a:pt x="18837" y="8111"/>
                  </a:cubicBezTo>
                  <a:close/>
                </a:path>
              </a:pathLst>
            </a:custGeom>
            <a:solidFill>
              <a:srgbClr val="D8D8D8"/>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9"/>
            <p:cNvSpPr/>
            <p:nvPr/>
          </p:nvSpPr>
          <p:spPr>
            <a:xfrm>
              <a:off x="5654831" y="3510363"/>
              <a:ext cx="877044" cy="877042"/>
            </a:xfrm>
            <a:prstGeom prst="ellipse">
              <a:avLst/>
            </a:prstGeom>
            <a:solidFill>
              <a:srgbClr val="7F7F7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9"/>
            <p:cNvSpPr/>
            <p:nvPr/>
          </p:nvSpPr>
          <p:spPr>
            <a:xfrm>
              <a:off x="4107110" y="3510363"/>
              <a:ext cx="877042" cy="87704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9"/>
            <p:cNvSpPr/>
            <p:nvPr/>
          </p:nvSpPr>
          <p:spPr>
            <a:xfrm>
              <a:off x="7202552" y="3510363"/>
              <a:ext cx="877044" cy="877042"/>
            </a:xfrm>
            <a:prstGeom prst="ellipse">
              <a:avLst/>
            </a:prstGeom>
            <a:solidFill>
              <a:schemeClr val="dk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9"/>
            <p:cNvSpPr/>
            <p:nvPr/>
          </p:nvSpPr>
          <p:spPr>
            <a:xfrm>
              <a:off x="5654831" y="5058085"/>
              <a:ext cx="877044" cy="87704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9"/>
            <p:cNvSpPr/>
            <p:nvPr/>
          </p:nvSpPr>
          <p:spPr>
            <a:xfrm>
              <a:off x="5654831" y="1962642"/>
              <a:ext cx="877044" cy="877042"/>
            </a:xfrm>
            <a:prstGeom prst="ellipse">
              <a:avLst/>
            </a:prstGeom>
            <a:solidFill>
              <a:schemeClr val="accen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9"/>
            <p:cNvSpPr/>
            <p:nvPr/>
          </p:nvSpPr>
          <p:spPr>
            <a:xfrm>
              <a:off x="4558529" y="4606666"/>
              <a:ext cx="877042" cy="87704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9"/>
            <p:cNvSpPr/>
            <p:nvPr/>
          </p:nvSpPr>
          <p:spPr>
            <a:xfrm>
              <a:off x="6751133" y="2414061"/>
              <a:ext cx="877044" cy="87704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9"/>
            <p:cNvSpPr/>
            <p:nvPr/>
          </p:nvSpPr>
          <p:spPr>
            <a:xfrm>
              <a:off x="6751133" y="4606666"/>
              <a:ext cx="877044" cy="87704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9"/>
            <p:cNvSpPr/>
            <p:nvPr/>
          </p:nvSpPr>
          <p:spPr>
            <a:xfrm>
              <a:off x="4558529" y="2414061"/>
              <a:ext cx="877042" cy="877042"/>
            </a:xfrm>
            <a:prstGeom prst="ellipse">
              <a:avLst/>
            </a:prstGeom>
            <a:solidFill>
              <a:schemeClr val="dk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72" name="Google Shape;672;p9"/>
          <p:cNvSpPr/>
          <p:nvPr/>
        </p:nvSpPr>
        <p:spPr>
          <a:xfrm>
            <a:off x="2181808" y="1820266"/>
            <a:ext cx="2469330"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INDUSTRIAL TRAINING </a:t>
            </a:r>
            <a:endParaRPr/>
          </a:p>
        </p:txBody>
      </p:sp>
      <p:sp>
        <p:nvSpPr>
          <p:cNvPr id="673" name="Google Shape;673;p9"/>
          <p:cNvSpPr/>
          <p:nvPr/>
        </p:nvSpPr>
        <p:spPr>
          <a:xfrm>
            <a:off x="6859137" y="1353839"/>
            <a:ext cx="3242456"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PUBLISHED BLOGS/ CHANNELS BY STUDENTS </a:t>
            </a:r>
            <a:endParaRPr/>
          </a:p>
        </p:txBody>
      </p:sp>
      <p:sp>
        <p:nvSpPr>
          <p:cNvPr id="674" name="Google Shape;674;p9"/>
          <p:cNvSpPr/>
          <p:nvPr/>
        </p:nvSpPr>
        <p:spPr>
          <a:xfrm>
            <a:off x="1324804" y="2962013"/>
            <a:ext cx="2375010"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rgbClr val="BF9000"/>
                </a:solidFill>
                <a:latin typeface="Calibri"/>
                <a:ea typeface="Calibri"/>
                <a:cs typeface="Calibri"/>
                <a:sym typeface="Calibri"/>
              </a:rPr>
              <a:t>EDITORS / REVIEWERS</a:t>
            </a:r>
            <a:endParaRPr/>
          </a:p>
        </p:txBody>
      </p:sp>
      <p:sp>
        <p:nvSpPr>
          <p:cNvPr id="675" name="Google Shape;675;p9"/>
          <p:cNvSpPr/>
          <p:nvPr/>
        </p:nvSpPr>
        <p:spPr>
          <a:xfrm>
            <a:off x="7807277" y="2220376"/>
            <a:ext cx="4349845" cy="923330"/>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1800" cap="none">
                <a:solidFill>
                  <a:srgbClr val="C55A11"/>
                </a:solidFill>
                <a:latin typeface="Calibri"/>
                <a:ea typeface="Calibri"/>
                <a:cs typeface="Calibri"/>
                <a:sym typeface="Calibri"/>
              </a:rPr>
              <a:t>100% RESULT IN PAST THREE YEARS</a:t>
            </a:r>
            <a:endParaRPr/>
          </a:p>
          <a:p>
            <a:pPr indent="0" lvl="0" marL="0" marR="0" rtl="0" algn="l">
              <a:spcBef>
                <a:spcPts val="0"/>
              </a:spcBef>
              <a:spcAft>
                <a:spcPts val="0"/>
              </a:spcAft>
              <a:buNone/>
            </a:pPr>
            <a:r>
              <a:rPr b="1" lang="en-US" sz="1800" cap="none">
                <a:solidFill>
                  <a:srgbClr val="C55A11"/>
                </a:solidFill>
                <a:latin typeface="Calibri"/>
                <a:ea typeface="Calibri"/>
                <a:cs typeface="Calibri"/>
                <a:sym typeface="Calibri"/>
              </a:rPr>
              <a:t>INSTITUTE TOPPER(2022): 1</a:t>
            </a:r>
            <a:r>
              <a:rPr b="1" baseline="30000" lang="en-US" sz="1800" cap="none">
                <a:solidFill>
                  <a:srgbClr val="C55A11"/>
                </a:solidFill>
                <a:latin typeface="Calibri"/>
                <a:ea typeface="Calibri"/>
                <a:cs typeface="Calibri"/>
                <a:sym typeface="Calibri"/>
              </a:rPr>
              <a:t>ST</a:t>
            </a:r>
            <a:r>
              <a:rPr b="1" lang="en-US" sz="1800" cap="none">
                <a:solidFill>
                  <a:srgbClr val="C55A11"/>
                </a:solidFill>
                <a:latin typeface="Calibri"/>
                <a:ea typeface="Calibri"/>
                <a:cs typeface="Calibri"/>
                <a:sym typeface="Calibri"/>
              </a:rPr>
              <a:t> :SHETTY NIDHI, </a:t>
            </a:r>
            <a:endParaRPr/>
          </a:p>
          <a:p>
            <a:pPr indent="0" lvl="0" marL="0" marR="0" rtl="0" algn="l">
              <a:spcBef>
                <a:spcPts val="0"/>
              </a:spcBef>
              <a:spcAft>
                <a:spcPts val="0"/>
              </a:spcAft>
              <a:buNone/>
            </a:pPr>
            <a:r>
              <a:rPr b="1" lang="en-US" sz="1800" cap="none">
                <a:solidFill>
                  <a:srgbClr val="C55A11"/>
                </a:solidFill>
                <a:latin typeface="Calibri"/>
                <a:ea typeface="Calibri"/>
                <a:cs typeface="Calibri"/>
                <a:sym typeface="Calibri"/>
              </a:rPr>
              <a:t>2</a:t>
            </a:r>
            <a:r>
              <a:rPr b="1" baseline="30000" lang="en-US" sz="1800" cap="none">
                <a:solidFill>
                  <a:srgbClr val="C55A11"/>
                </a:solidFill>
                <a:latin typeface="Calibri"/>
                <a:ea typeface="Calibri"/>
                <a:cs typeface="Calibri"/>
                <a:sym typeface="Calibri"/>
              </a:rPr>
              <a:t>ND</a:t>
            </a:r>
            <a:r>
              <a:rPr b="1" lang="en-US" sz="1800" cap="none">
                <a:solidFill>
                  <a:srgbClr val="C55A11"/>
                </a:solidFill>
                <a:latin typeface="Calibri"/>
                <a:ea typeface="Calibri"/>
                <a:cs typeface="Calibri"/>
                <a:sym typeface="Calibri"/>
              </a:rPr>
              <a:t> : SHAH HITANSH , URVI SHARMA </a:t>
            </a:r>
            <a:endParaRPr/>
          </a:p>
        </p:txBody>
      </p:sp>
      <p:sp>
        <p:nvSpPr>
          <p:cNvPr id="676" name="Google Shape;676;p9"/>
          <p:cNvSpPr/>
          <p:nvPr/>
        </p:nvSpPr>
        <p:spPr>
          <a:xfrm>
            <a:off x="829400" y="5297293"/>
            <a:ext cx="3079875"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rgbClr val="385623"/>
                </a:solidFill>
                <a:latin typeface="Calibri"/>
                <a:ea typeface="Calibri"/>
                <a:cs typeface="Calibri"/>
                <a:sym typeface="Calibri"/>
              </a:rPr>
              <a:t>PATENTS, COPYRIGHTS</a:t>
            </a:r>
            <a:endParaRPr/>
          </a:p>
        </p:txBody>
      </p:sp>
      <p:sp>
        <p:nvSpPr>
          <p:cNvPr id="677" name="Google Shape;677;p9"/>
          <p:cNvSpPr/>
          <p:nvPr/>
        </p:nvSpPr>
        <p:spPr>
          <a:xfrm>
            <a:off x="8273562" y="4423403"/>
            <a:ext cx="3473259"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WINNER CRICKET TOURNAMENT</a:t>
            </a:r>
            <a:endParaRPr/>
          </a:p>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  AT UNIVERSITY LEVEL</a:t>
            </a:r>
            <a:endParaRPr/>
          </a:p>
        </p:txBody>
      </p:sp>
      <p:sp>
        <p:nvSpPr>
          <p:cNvPr id="678" name="Google Shape;678;p9"/>
          <p:cNvSpPr/>
          <p:nvPr/>
        </p:nvSpPr>
        <p:spPr>
          <a:xfrm>
            <a:off x="669988" y="4213010"/>
            <a:ext cx="2777683" cy="400110"/>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rPr b="1" lang="en-US" sz="2000" cap="none">
                <a:solidFill>
                  <a:schemeClr val="dk1"/>
                </a:solidFill>
                <a:latin typeface="Calibri"/>
                <a:ea typeface="Calibri"/>
                <a:cs typeface="Calibri"/>
                <a:sym typeface="Calibri"/>
              </a:rPr>
              <a:t>RESEARCH PUBLICATIONS </a:t>
            </a:r>
            <a:endParaRPr b="1" sz="2000" cap="none">
              <a:solidFill>
                <a:schemeClr val="dk1"/>
              </a:solidFill>
              <a:latin typeface="Calibri"/>
              <a:ea typeface="Calibri"/>
              <a:cs typeface="Calibri"/>
              <a:sym typeface="Calibri"/>
            </a:endParaRPr>
          </a:p>
        </p:txBody>
      </p:sp>
      <p:sp>
        <p:nvSpPr>
          <p:cNvPr id="679" name="Google Shape;679;p9"/>
          <p:cNvSpPr/>
          <p:nvPr/>
        </p:nvSpPr>
        <p:spPr>
          <a:xfrm>
            <a:off x="8382481" y="3312677"/>
            <a:ext cx="2928622"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chemeClr val="dk2"/>
                </a:solidFill>
                <a:latin typeface="Calibri"/>
                <a:ea typeface="Calibri"/>
                <a:cs typeface="Calibri"/>
                <a:sym typeface="Calibri"/>
              </a:rPr>
              <a:t>AVERAGE 91% PLACEMENT </a:t>
            </a:r>
            <a:endParaRPr/>
          </a:p>
          <a:p>
            <a:pPr indent="0" lvl="0" marL="0" marR="0" rtl="0" algn="l">
              <a:spcBef>
                <a:spcPts val="0"/>
              </a:spcBef>
              <a:spcAft>
                <a:spcPts val="0"/>
              </a:spcAft>
              <a:buNone/>
            </a:pPr>
            <a:r>
              <a:rPr b="1" lang="en-US" sz="2000" cap="none">
                <a:solidFill>
                  <a:schemeClr val="dk2"/>
                </a:solidFill>
                <a:latin typeface="Calibri"/>
                <a:ea typeface="Calibri"/>
                <a:cs typeface="Calibri"/>
                <a:sym typeface="Calibri"/>
              </a:rPr>
              <a:t>FOR PAST 3 YEARS  </a:t>
            </a:r>
            <a:endParaRPr/>
          </a:p>
        </p:txBody>
      </p:sp>
      <p:pic>
        <p:nvPicPr>
          <p:cNvPr descr="Users" id="680" name="Google Shape;680;p9"/>
          <p:cNvPicPr preferRelativeResize="0"/>
          <p:nvPr/>
        </p:nvPicPr>
        <p:blipFill rotWithShape="1">
          <a:blip r:embed="rId3">
            <a:alphaModFix/>
          </a:blip>
          <a:srcRect b="0" l="0" r="0" t="0"/>
          <a:stretch/>
        </p:blipFill>
        <p:spPr>
          <a:xfrm>
            <a:off x="5528579" y="2024903"/>
            <a:ext cx="659822" cy="659822"/>
          </a:xfrm>
          <a:prstGeom prst="rect">
            <a:avLst/>
          </a:prstGeom>
          <a:noFill/>
          <a:ln>
            <a:noFill/>
          </a:ln>
        </p:spPr>
      </p:pic>
      <p:pic>
        <p:nvPicPr>
          <p:cNvPr descr="Open folder" id="681" name="Google Shape;681;p9"/>
          <p:cNvPicPr preferRelativeResize="0"/>
          <p:nvPr/>
        </p:nvPicPr>
        <p:blipFill rotWithShape="1">
          <a:blip r:embed="rId4">
            <a:alphaModFix/>
          </a:blip>
          <a:srcRect b="0" l="0" r="0" t="0"/>
          <a:stretch/>
        </p:blipFill>
        <p:spPr>
          <a:xfrm>
            <a:off x="5577957" y="5304394"/>
            <a:ext cx="659822" cy="659822"/>
          </a:xfrm>
          <a:prstGeom prst="rect">
            <a:avLst/>
          </a:prstGeom>
          <a:noFill/>
          <a:ln>
            <a:noFill/>
          </a:ln>
        </p:spPr>
      </p:pic>
      <p:pic>
        <p:nvPicPr>
          <p:cNvPr descr="Head with gears" id="682" name="Google Shape;682;p9"/>
          <p:cNvPicPr preferRelativeResize="0"/>
          <p:nvPr/>
        </p:nvPicPr>
        <p:blipFill rotWithShape="1">
          <a:blip r:embed="rId5">
            <a:alphaModFix/>
          </a:blip>
          <a:srcRect b="0" l="0" r="0" t="0"/>
          <a:stretch/>
        </p:blipFill>
        <p:spPr>
          <a:xfrm>
            <a:off x="3972547" y="3566850"/>
            <a:ext cx="659822" cy="659822"/>
          </a:xfrm>
          <a:prstGeom prst="rect">
            <a:avLst/>
          </a:prstGeom>
          <a:noFill/>
          <a:ln>
            <a:noFill/>
          </a:ln>
        </p:spPr>
      </p:pic>
      <p:pic>
        <p:nvPicPr>
          <p:cNvPr descr="Upward trend" id="683" name="Google Shape;683;p9"/>
          <p:cNvPicPr preferRelativeResize="0"/>
          <p:nvPr/>
        </p:nvPicPr>
        <p:blipFill rotWithShape="1">
          <a:blip r:embed="rId6">
            <a:alphaModFix/>
          </a:blip>
          <a:srcRect b="0" l="0" r="0" t="0"/>
          <a:stretch/>
        </p:blipFill>
        <p:spPr>
          <a:xfrm>
            <a:off x="7237971" y="3589112"/>
            <a:ext cx="659822" cy="659822"/>
          </a:xfrm>
          <a:prstGeom prst="rect">
            <a:avLst/>
          </a:prstGeom>
          <a:noFill/>
          <a:ln>
            <a:noFill/>
          </a:ln>
        </p:spPr>
      </p:pic>
      <p:pic>
        <p:nvPicPr>
          <p:cNvPr descr="Clock" id="684" name="Google Shape;684;p9"/>
          <p:cNvPicPr preferRelativeResize="0"/>
          <p:nvPr/>
        </p:nvPicPr>
        <p:blipFill rotWithShape="1">
          <a:blip r:embed="rId7">
            <a:alphaModFix/>
          </a:blip>
          <a:srcRect b="0" l="0" r="0" t="0"/>
          <a:stretch/>
        </p:blipFill>
        <p:spPr>
          <a:xfrm>
            <a:off x="4447542" y="4812491"/>
            <a:ext cx="659822" cy="659822"/>
          </a:xfrm>
          <a:prstGeom prst="rect">
            <a:avLst/>
          </a:prstGeom>
          <a:noFill/>
          <a:ln>
            <a:noFill/>
          </a:ln>
        </p:spPr>
      </p:pic>
      <p:pic>
        <p:nvPicPr>
          <p:cNvPr descr="Fire" id="685" name="Google Shape;685;p9"/>
          <p:cNvPicPr preferRelativeResize="0"/>
          <p:nvPr/>
        </p:nvPicPr>
        <p:blipFill rotWithShape="1">
          <a:blip r:embed="rId8">
            <a:alphaModFix/>
          </a:blip>
          <a:srcRect b="0" l="0" r="0" t="0"/>
          <a:stretch/>
        </p:blipFill>
        <p:spPr>
          <a:xfrm>
            <a:off x="6740787" y="4725661"/>
            <a:ext cx="659822" cy="659822"/>
          </a:xfrm>
          <a:prstGeom prst="rect">
            <a:avLst/>
          </a:prstGeom>
          <a:noFill/>
          <a:ln>
            <a:noFill/>
          </a:ln>
        </p:spPr>
      </p:pic>
      <p:pic>
        <p:nvPicPr>
          <p:cNvPr descr="Download from cloud" id="686" name="Google Shape;686;p9"/>
          <p:cNvPicPr preferRelativeResize="0"/>
          <p:nvPr/>
        </p:nvPicPr>
        <p:blipFill rotWithShape="1">
          <a:blip r:embed="rId9">
            <a:alphaModFix/>
          </a:blip>
          <a:srcRect b="0" l="0" r="0" t="0"/>
          <a:stretch/>
        </p:blipFill>
        <p:spPr>
          <a:xfrm rot="10800000">
            <a:off x="6734637" y="2454465"/>
            <a:ext cx="646331" cy="646331"/>
          </a:xfrm>
          <a:prstGeom prst="rect">
            <a:avLst/>
          </a:prstGeom>
          <a:noFill/>
          <a:ln>
            <a:noFill/>
          </a:ln>
        </p:spPr>
      </p:pic>
      <p:pic>
        <p:nvPicPr>
          <p:cNvPr descr="Handshake" id="687" name="Google Shape;687;p9"/>
          <p:cNvPicPr preferRelativeResize="0"/>
          <p:nvPr/>
        </p:nvPicPr>
        <p:blipFill rotWithShape="1">
          <a:blip r:embed="rId10">
            <a:alphaModFix/>
          </a:blip>
          <a:srcRect b="0" l="0" r="0" t="0"/>
          <a:stretch/>
        </p:blipFill>
        <p:spPr>
          <a:xfrm>
            <a:off x="4435018" y="2536870"/>
            <a:ext cx="659822" cy="659822"/>
          </a:xfrm>
          <a:prstGeom prst="rect">
            <a:avLst/>
          </a:prstGeom>
          <a:noFill/>
          <a:ln>
            <a:noFill/>
          </a:ln>
        </p:spPr>
      </p:pic>
      <p:sp>
        <p:nvSpPr>
          <p:cNvPr id="688" name="Google Shape;688;p9"/>
          <p:cNvSpPr/>
          <p:nvPr/>
        </p:nvSpPr>
        <p:spPr>
          <a:xfrm>
            <a:off x="2334434" y="5764455"/>
            <a:ext cx="4314559" cy="707886"/>
          </a:xfrm>
          <a:prstGeom prst="rect">
            <a:avLst/>
          </a:prstGeom>
          <a:noFill/>
          <a:ln>
            <a:noFill/>
          </a:ln>
        </p:spPr>
        <p:txBody>
          <a:bodyPr anchorCtr="0" anchor="b" bIns="45700" lIns="0" spcFirstLastPara="1" rIns="0" wrap="square" tIns="45700">
            <a:spAutoFit/>
          </a:bodyPr>
          <a:lstStyle/>
          <a:p>
            <a:pPr indent="0" lvl="0" marL="0" marR="0" rtl="0" algn="r">
              <a:spcBef>
                <a:spcPts val="0"/>
              </a:spcBef>
              <a:spcAft>
                <a:spcPts val="0"/>
              </a:spcAft>
              <a:buNone/>
            </a:pPr>
            <a:r>
              <a:t/>
            </a:r>
            <a:endParaRPr b="1" sz="2000" cap="none">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cap="none">
                <a:solidFill>
                  <a:srgbClr val="385623"/>
                </a:solidFill>
                <a:latin typeface="Calibri"/>
                <a:ea typeface="Calibri"/>
                <a:cs typeface="Calibri"/>
                <a:sym typeface="Calibri"/>
              </a:rPr>
              <a:t>JUDGE FOR TOYKATHON &amp; SIH OF AICTE</a:t>
            </a:r>
            <a:endParaRPr/>
          </a:p>
        </p:txBody>
      </p:sp>
      <p:sp>
        <p:nvSpPr>
          <p:cNvPr id="689" name="Google Shape;689;p9"/>
          <p:cNvSpPr/>
          <p:nvPr/>
        </p:nvSpPr>
        <p:spPr>
          <a:xfrm>
            <a:off x="8040264" y="5506488"/>
            <a:ext cx="3313536" cy="707886"/>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STUDENTS PARTICIPATION AT </a:t>
            </a:r>
            <a:endParaRPr/>
          </a:p>
          <a:p>
            <a:pPr indent="0" lvl="0" marL="0" marR="0" rtl="0" algn="l">
              <a:spcBef>
                <a:spcPts val="0"/>
              </a:spcBef>
              <a:spcAft>
                <a:spcPts val="0"/>
              </a:spcAft>
              <a:buNone/>
            </a:pPr>
            <a:r>
              <a:rPr b="1" lang="en-US" sz="2000" cap="none">
                <a:solidFill>
                  <a:srgbClr val="2F5496"/>
                </a:solidFill>
                <a:latin typeface="Calibri"/>
                <a:ea typeface="Calibri"/>
                <a:cs typeface="Calibri"/>
                <a:sym typeface="Calibri"/>
              </a:rPr>
              <a:t>NATIONAL  LEVEL HACKATHON </a:t>
            </a:r>
            <a:endParaRPr/>
          </a:p>
        </p:txBody>
      </p:sp>
      <p:sp>
        <p:nvSpPr>
          <p:cNvPr id="690" name="Google Shape;690;p9"/>
          <p:cNvSpPr txBox="1"/>
          <p:nvPr/>
        </p:nvSpPr>
        <p:spPr>
          <a:xfrm>
            <a:off x="1929604" y="306700"/>
            <a:ext cx="8570685" cy="79991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fontScale="75000" lnSpcReduction="20000"/>
          </a:bodyPr>
          <a:lstStyle/>
          <a:p>
            <a:pPr indent="0" lvl="0" marL="0" marR="0" rtl="0" algn="ctr">
              <a:lnSpc>
                <a:spcPct val="90000"/>
              </a:lnSpc>
              <a:spcBef>
                <a:spcPts val="0"/>
              </a:spcBef>
              <a:spcAft>
                <a:spcPts val="0"/>
              </a:spcAft>
              <a:buClr>
                <a:srgbClr val="002060"/>
              </a:buClr>
              <a:buSzPct val="100000"/>
              <a:buFont typeface="Calibri"/>
              <a:buNone/>
            </a:pPr>
            <a:r>
              <a:rPr b="1" lang="en-US" sz="4400">
                <a:solidFill>
                  <a:srgbClr val="002060"/>
                </a:solidFill>
                <a:latin typeface="Calibri"/>
                <a:ea typeface="Calibri"/>
                <a:cs typeface="Calibri"/>
                <a:sym typeface="Calibri"/>
              </a:rPr>
              <a:t>Faculty and Student Achievements (2019-22)</a:t>
            </a:r>
            <a:endParaRPr/>
          </a:p>
        </p:txBody>
      </p:sp>
      <p:sp>
        <p:nvSpPr>
          <p:cNvPr id="691" name="Google Shape;691;p9"/>
          <p:cNvSpPr/>
          <p:nvPr/>
        </p:nvSpPr>
        <p:spPr>
          <a:xfrm>
            <a:off x="43327" y="1456127"/>
            <a:ext cx="1830041" cy="691677"/>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Faculty</a:t>
            </a:r>
            <a:endParaRPr/>
          </a:p>
        </p:txBody>
      </p:sp>
      <p:sp>
        <p:nvSpPr>
          <p:cNvPr id="692" name="Google Shape;692;p9"/>
          <p:cNvSpPr/>
          <p:nvPr/>
        </p:nvSpPr>
        <p:spPr>
          <a:xfrm>
            <a:off x="9846792" y="1361557"/>
            <a:ext cx="1830041" cy="691677"/>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Students</a:t>
            </a:r>
            <a:endParaRPr/>
          </a:p>
        </p:txBody>
      </p:sp>
      <p:sp>
        <p:nvSpPr>
          <p:cNvPr id="693" name="Google Shape;693;p9"/>
          <p:cNvSpPr/>
          <p:nvPr/>
        </p:nvSpPr>
        <p:spPr>
          <a:xfrm>
            <a:off x="5029271" y="3589112"/>
            <a:ext cx="1829866" cy="702063"/>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Calibri"/>
                <a:ea typeface="Calibri"/>
                <a:cs typeface="Calibri"/>
                <a:sym typeface="Calibri"/>
              </a:rPr>
              <a:t>Contribution/ Achievements </a:t>
            </a:r>
            <a:r>
              <a:rPr b="1" lang="en-US" sz="2400">
                <a:solidFill>
                  <a:srgbClr val="FF0000"/>
                </a:solidFill>
                <a:latin typeface="Calibri"/>
                <a:ea typeface="Calibri"/>
                <a:cs typeface="Calibri"/>
                <a:sym typeface="Calibri"/>
              </a:rPr>
              <a:t> </a:t>
            </a:r>
            <a:endParaRPr/>
          </a:p>
        </p:txBody>
      </p:sp>
      <p:sp>
        <p:nvSpPr>
          <p:cNvPr id="694" name="Google Shape;694;p9"/>
          <p:cNvSpPr txBox="1"/>
          <p:nvPr/>
        </p:nvSpPr>
        <p:spPr>
          <a:xfrm>
            <a:off x="1089478" y="2101705"/>
            <a:ext cx="34022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(INS Hamla, Mahindra &amp; Mahindra, SBI, etc.)</a:t>
            </a:r>
            <a:endParaRPr/>
          </a:p>
        </p:txBody>
      </p:sp>
      <p:sp>
        <p:nvSpPr>
          <p:cNvPr id="695" name="Google Shape;695;p9"/>
          <p:cNvSpPr txBox="1"/>
          <p:nvPr/>
        </p:nvSpPr>
        <p:spPr>
          <a:xfrm>
            <a:off x="490919" y="3263098"/>
            <a:ext cx="34022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(DRDO, SNCS Springer Nature journal, IJIN etc.)</a:t>
            </a:r>
            <a:endParaRPr/>
          </a:p>
        </p:txBody>
      </p:sp>
      <p:sp>
        <p:nvSpPr>
          <p:cNvPr id="696" name="Google Shape;696;p9"/>
          <p:cNvSpPr txBox="1"/>
          <p:nvPr/>
        </p:nvSpPr>
        <p:spPr>
          <a:xfrm>
            <a:off x="215154" y="4577400"/>
            <a:ext cx="38310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(IEEE, Scopus, Springer, ESCI, SCI,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1"/>
                                        </p:tgtEl>
                                        <p:attrNameLst>
                                          <p:attrName>style.visibility</p:attrName>
                                        </p:attrNameLst>
                                      </p:cBhvr>
                                      <p:to>
                                        <p:strVal val="visible"/>
                                      </p:to>
                                    </p:set>
                                    <p:anim calcmode="lin" valueType="num">
                                      <p:cBhvr additive="base">
                                        <p:cTn dur="500"/>
                                        <p:tgtEl>
                                          <p:spTgt spid="6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500"/>
                                        <p:tgtEl>
                                          <p:spTgt spid="6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500"/>
                                        <p:tgtEl>
                                          <p:spTgt spid="6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5"/>
                                        </p:tgtEl>
                                        <p:attrNameLst>
                                          <p:attrName>style.visibility</p:attrName>
                                        </p:attrNameLst>
                                      </p:cBhvr>
                                      <p:to>
                                        <p:strVal val="visible"/>
                                      </p:to>
                                    </p:set>
                                    <p:anim calcmode="lin" valueType="num">
                                      <p:cBhvr additive="base">
                                        <p:cTn dur="500"/>
                                        <p:tgtEl>
                                          <p:spTgt spid="6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500"/>
                                        <p:tgtEl>
                                          <p:spTgt spid="6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500"/>
                                        <p:tgtEl>
                                          <p:spTgt spid="6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500"/>
                                        <p:tgtEl>
                                          <p:spTgt spid="6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500"/>
                                        <p:tgtEl>
                                          <p:spTgt spid="6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500"/>
                                        <p:tgtEl>
                                          <p:spTgt spid="6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7"/>
                                        </p:tgtEl>
                                        <p:attrNameLst>
                                          <p:attrName>style.visibility</p:attrName>
                                        </p:attrNameLst>
                                      </p:cBhvr>
                                      <p:to>
                                        <p:strVal val="visible"/>
                                      </p:to>
                                    </p:set>
                                    <p:anim calcmode="lin" valueType="num">
                                      <p:cBhvr additive="base">
                                        <p:cTn dur="500"/>
                                        <p:tgtEl>
                                          <p:spTgt spid="6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howeet theme">
  <a:themeElements>
    <a:clrScheme name="Showeet">
      <a:dk1>
        <a:srgbClr val="95A5A6"/>
      </a:dk1>
      <a:lt1>
        <a:srgbClr val="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2022-07-06T04:45:08Z</dcterms:created>
  <dc:creator>Swati Abhang</dc:creator>
</cp:coreProperties>
</file>